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4"/>
  </p:notesMasterIdLst>
  <p:sldIdLst>
    <p:sldId id="256" r:id="rId2"/>
    <p:sldId id="257" r:id="rId3"/>
    <p:sldId id="260" r:id="rId4"/>
    <p:sldId id="278" r:id="rId5"/>
    <p:sldId id="471" r:id="rId6"/>
    <p:sldId id="474" r:id="rId7"/>
    <p:sldId id="285" r:id="rId8"/>
    <p:sldId id="519" r:id="rId9"/>
    <p:sldId id="518" r:id="rId10"/>
    <p:sldId id="473" r:id="rId11"/>
    <p:sldId id="280" r:id="rId12"/>
    <p:sldId id="462" r:id="rId13"/>
    <p:sldId id="463" r:id="rId14"/>
    <p:sldId id="470" r:id="rId15"/>
    <p:sldId id="469" r:id="rId16"/>
    <p:sldId id="494" r:id="rId17"/>
    <p:sldId id="476" r:id="rId18"/>
    <p:sldId id="259" r:id="rId19"/>
    <p:sldId id="266" r:id="rId20"/>
    <p:sldId id="261" r:id="rId21"/>
    <p:sldId id="267" r:id="rId22"/>
    <p:sldId id="477" r:id="rId23"/>
    <p:sldId id="502" r:id="rId24"/>
    <p:sldId id="501" r:id="rId25"/>
    <p:sldId id="521" r:id="rId26"/>
    <p:sldId id="504" r:id="rId27"/>
    <p:sldId id="503" r:id="rId28"/>
    <p:sldId id="520" r:id="rId29"/>
    <p:sldId id="475" r:id="rId30"/>
    <p:sldId id="262" r:id="rId31"/>
    <p:sldId id="505" r:id="rId32"/>
    <p:sldId id="506" r:id="rId33"/>
    <p:sldId id="485" r:id="rId34"/>
    <p:sldId id="508" r:id="rId35"/>
    <p:sldId id="509" r:id="rId36"/>
    <p:sldId id="495" r:id="rId37"/>
    <p:sldId id="496" r:id="rId38"/>
    <p:sldId id="516" r:id="rId39"/>
    <p:sldId id="514" r:id="rId40"/>
    <p:sldId id="515" r:id="rId41"/>
    <p:sldId id="527" r:id="rId42"/>
    <p:sldId id="466" r:id="rId43"/>
    <p:sldId id="522" r:id="rId44"/>
    <p:sldId id="498" r:id="rId45"/>
    <p:sldId id="524" r:id="rId46"/>
    <p:sldId id="528" r:id="rId47"/>
    <p:sldId id="511" r:id="rId48"/>
    <p:sldId id="523" r:id="rId49"/>
    <p:sldId id="490" r:id="rId50"/>
    <p:sldId id="512" r:id="rId51"/>
    <p:sldId id="525" r:id="rId52"/>
    <p:sldId id="526" r:id="rId53"/>
    <p:sldId id="513" r:id="rId54"/>
    <p:sldId id="500" r:id="rId55"/>
    <p:sldId id="517" r:id="rId56"/>
    <p:sldId id="472" r:id="rId57"/>
    <p:sldId id="283" r:id="rId58"/>
    <p:sldId id="282" r:id="rId59"/>
    <p:sldId id="279" r:id="rId60"/>
    <p:sldId id="281" r:id="rId61"/>
    <p:sldId id="286" r:id="rId62"/>
    <p:sldId id="289" r:id="rId63"/>
    <p:sldId id="287" r:id="rId64"/>
    <p:sldId id="446" r:id="rId65"/>
    <p:sldId id="447" r:id="rId66"/>
    <p:sldId id="448" r:id="rId67"/>
    <p:sldId id="453" r:id="rId68"/>
    <p:sldId id="455" r:id="rId69"/>
    <p:sldId id="454" r:id="rId70"/>
    <p:sldId id="288" r:id="rId71"/>
    <p:sldId id="290" r:id="rId72"/>
    <p:sldId id="456" r:id="rId73"/>
    <p:sldId id="457" r:id="rId74"/>
    <p:sldId id="460" r:id="rId75"/>
    <p:sldId id="458" r:id="rId76"/>
    <p:sldId id="461" r:id="rId77"/>
    <p:sldId id="459" r:id="rId78"/>
    <p:sldId id="467" r:id="rId79"/>
    <p:sldId id="464" r:id="rId80"/>
    <p:sldId id="465" r:id="rId81"/>
    <p:sldId id="497" r:id="rId82"/>
    <p:sldId id="499" r:id="rId83"/>
  </p:sldIdLst>
  <p:sldSz cx="9144000" cy="5143500" type="screen16x9"/>
  <p:notesSz cx="6858000" cy="9144000"/>
  <p:embeddedFontLst>
    <p:embeddedFont>
      <p:font typeface="Cambria" panose="02040503050406030204" pitchFamily="18" charset="0"/>
      <p:regular r:id="rId85"/>
      <p:bold r:id="rId86"/>
      <p:italic r:id="rId87"/>
      <p:boldItalic r:id="rId88"/>
    </p:embeddedFont>
    <p:embeddedFont>
      <p:font typeface="Cambria Math" panose="02040503050406030204" pitchFamily="18" charset="0"/>
      <p:regular r:id="rId89"/>
    </p:embeddedFont>
    <p:embeddedFont>
      <p:font typeface="Consolas" panose="020B0609020204030204" pitchFamily="49" charset="0"/>
      <p:regular r:id="rId90"/>
      <p:bold r:id="rId91"/>
      <p:italic r:id="rId92"/>
      <p:boldItalic r:id="rId93"/>
    </p:embeddedFont>
    <p:embeddedFont>
      <p:font typeface="Lato" panose="020F0502020204030203" pitchFamily="34" charset="0"/>
      <p:regular r:id="rId94"/>
      <p:bold r:id="rId95"/>
      <p:italic r:id="rId96"/>
      <p:boldItalic r:id="rId97"/>
    </p:embeddedFont>
    <p:embeddedFont>
      <p:font typeface="Raleway" pitchFamily="2" charset="0"/>
      <p:regular r:id="rId98"/>
      <p:bold r:id="rId99"/>
      <p:italic r:id="rId100"/>
      <p:boldItalic r:id="rId101"/>
    </p:embeddedFont>
    <p:embeddedFont>
      <p:font typeface="Segoe UI" panose="020B0502040204020203" pitchFamily="34" charset="0"/>
      <p:regular r:id="rId102"/>
      <p:bold r:id="rId103"/>
      <p:italic r:id="rId104"/>
      <p:boldItalic r:id="rId10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726"/>
  </p:normalViewPr>
  <p:slideViewPr>
    <p:cSldViewPr snapToGrid="0" snapToObjects="1">
      <p:cViewPr varScale="1">
        <p:scale>
          <a:sx n="138" d="100"/>
          <a:sy n="138" d="100"/>
        </p:scale>
        <p:origin x="83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font" Target="fonts/font5.fntdata"/><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8.fntdata"/><Relationship Id="rId5" Type="http://schemas.openxmlformats.org/officeDocument/2006/relationships/slide" Target="slides/slide4.xml"/><Relationship Id="rId90" Type="http://schemas.openxmlformats.org/officeDocument/2006/relationships/font" Target="fonts/font6.fntdata"/><Relationship Id="rId95" Type="http://schemas.openxmlformats.org/officeDocument/2006/relationships/font" Target="fonts/font1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1.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9.fntdata"/><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7.fntdata"/><Relationship Id="rId96"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font" Target="fonts/font15.fntdata"/><Relationship Id="rId10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3.fntdata"/><Relationship Id="rId104" Type="http://schemas.openxmlformats.org/officeDocument/2006/relationships/font" Target="fonts/font2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6.fntdata"/><Relationship Id="rId105"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9.fntdata"/><Relationship Id="rId98" Type="http://schemas.openxmlformats.org/officeDocument/2006/relationships/font" Target="fonts/font1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font" Target="fonts/font4.fntdata"/></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10F19C-9AF8-455E-BB49-82795D97D9E4}" type="doc">
      <dgm:prSet loTypeId="urn:microsoft.com/office/officeart/2005/8/layout/bProcess3" loCatId="process" qsTypeId="urn:microsoft.com/office/officeart/2005/8/quickstyle/simple1" qsCatId="simple" csTypeId="urn:microsoft.com/office/officeart/2005/8/colors/colorful3" csCatId="colorful" phldr="1"/>
      <dgm:spPr/>
    </dgm:pt>
    <dgm:pt modelId="{D1424278-B4BF-48FD-BD7F-43BB4198C45E}">
      <dgm:prSet phldrT="[Text]" custT="1"/>
      <dgm:spPr/>
      <dgm:t>
        <a:bodyPr anchor="ctr"/>
        <a:lstStyle/>
        <a:p>
          <a:pPr algn="l"/>
          <a:r>
            <a:rPr lang="en-US" sz="1400" dirty="0"/>
            <a:t>The ML </a:t>
          </a:r>
          <a:r>
            <a:rPr lang="en-US" sz="1400" b="1" dirty="0"/>
            <a:t>experiment</a:t>
          </a:r>
          <a:r>
            <a:rPr lang="en-US" sz="1400" dirty="0"/>
            <a:t> is defined</a:t>
          </a:r>
        </a:p>
      </dgm:t>
    </dgm:pt>
    <dgm:pt modelId="{025DF95C-27A1-4271-B7CB-6128AB8017B1}" type="parTrans" cxnId="{C4537042-B14B-47D2-94A6-4A6A4F576A77}">
      <dgm:prSet/>
      <dgm:spPr/>
      <dgm:t>
        <a:bodyPr/>
        <a:lstStyle/>
        <a:p>
          <a:endParaRPr lang="en-US" sz="3200"/>
        </a:p>
      </dgm:t>
    </dgm:pt>
    <dgm:pt modelId="{5E3834B2-A93D-4F9F-A3C4-748C7BCCDB2D}" type="sibTrans" cxnId="{C4537042-B14B-47D2-94A6-4A6A4F576A77}">
      <dgm:prSet custT="1"/>
      <dgm:spPr>
        <a:ln w="38100" cap="rnd">
          <a:solidFill>
            <a:schemeClr val="accent3"/>
          </a:solidFill>
          <a:round/>
          <a:headEnd type="oval" w="sm" len="sm"/>
          <a:tailEnd type="triangle"/>
        </a:ln>
      </dgm:spPr>
      <dgm:t>
        <a:bodyPr/>
        <a:lstStyle/>
        <a:p>
          <a:endParaRPr lang="en-US" sz="900"/>
        </a:p>
      </dgm:t>
    </dgm:pt>
    <dgm:pt modelId="{0C7CBAC5-3B93-4226-9C7C-524F05CDC9C2}">
      <dgm:prSet phldrT="[Text]" custT="1"/>
      <dgm:spPr/>
      <dgm:t>
        <a:bodyPr anchor="ctr"/>
        <a:lstStyle/>
        <a:p>
          <a:pPr algn="l"/>
          <a:r>
            <a:rPr lang="en-US" sz="1400" dirty="0"/>
            <a:t>ML models are </a:t>
          </a:r>
          <a:r>
            <a:rPr lang="en-US" sz="1400" b="1" dirty="0"/>
            <a:t>trained</a:t>
          </a:r>
          <a:r>
            <a:rPr lang="en-US" sz="1400" dirty="0"/>
            <a:t> under the experiment (using a registered dataset) and, for each, a </a:t>
          </a:r>
          <a:r>
            <a:rPr lang="en-US" sz="1400" b="1" dirty="0"/>
            <a:t>Run</a:t>
          </a:r>
          <a:r>
            <a:rPr lang="en-US" sz="1400" dirty="0"/>
            <a:t> is defined</a:t>
          </a:r>
        </a:p>
      </dgm:t>
    </dgm:pt>
    <dgm:pt modelId="{C17DD012-30AF-447D-AB9A-118012DBFCD7}" type="parTrans" cxnId="{C464BCC0-37A4-4871-B1BA-FB6B42DD6488}">
      <dgm:prSet/>
      <dgm:spPr/>
      <dgm:t>
        <a:bodyPr/>
        <a:lstStyle/>
        <a:p>
          <a:endParaRPr lang="en-US" sz="3200"/>
        </a:p>
      </dgm:t>
    </dgm:pt>
    <dgm:pt modelId="{002B7378-1D44-4A2E-9313-C8753BDC6B7C}" type="sibTrans" cxnId="{C464BCC0-37A4-4871-B1BA-FB6B42DD6488}">
      <dgm:prSet custT="1"/>
      <dgm:spPr>
        <a:ln w="38100" cap="rnd">
          <a:solidFill>
            <a:schemeClr val="accent3"/>
          </a:solidFill>
          <a:round/>
          <a:headEnd type="oval" w="sm" len="sm"/>
          <a:tailEnd type="triangle"/>
        </a:ln>
      </dgm:spPr>
      <dgm:t>
        <a:bodyPr/>
        <a:lstStyle/>
        <a:p>
          <a:endParaRPr lang="en-US" sz="900"/>
        </a:p>
      </dgm:t>
    </dgm:pt>
    <dgm:pt modelId="{BEE22CC3-71A8-4FE2-A916-4C37F1A89AFD}">
      <dgm:prSet phldrT="[Text]" custT="1"/>
      <dgm:spPr/>
      <dgm:t>
        <a:bodyPr anchor="ctr"/>
        <a:lstStyle/>
        <a:p>
          <a:pPr algn="l"/>
          <a:r>
            <a:rPr lang="en-US" sz="1400" dirty="0"/>
            <a:t>The Data Lake is defined as a </a:t>
          </a:r>
          <a:r>
            <a:rPr lang="en-US" sz="1400" b="1" dirty="0"/>
            <a:t>Datastore</a:t>
          </a:r>
        </a:p>
      </dgm:t>
    </dgm:pt>
    <dgm:pt modelId="{0D3FA5E1-6F04-4794-B618-8583A1F33BB7}" type="parTrans" cxnId="{656A68F4-5DEF-43B8-A6F9-5CBD4F488489}">
      <dgm:prSet/>
      <dgm:spPr/>
      <dgm:t>
        <a:bodyPr/>
        <a:lstStyle/>
        <a:p>
          <a:endParaRPr lang="en-US" sz="3200"/>
        </a:p>
      </dgm:t>
    </dgm:pt>
    <dgm:pt modelId="{12429059-AE68-44B6-A08A-166C2A6F1376}" type="sibTrans" cxnId="{656A68F4-5DEF-43B8-A6F9-5CBD4F488489}">
      <dgm:prSet custT="1"/>
      <dgm:spPr>
        <a:ln w="38100" cap="rnd">
          <a:solidFill>
            <a:schemeClr val="accent3"/>
          </a:solidFill>
          <a:round/>
          <a:headEnd type="oval" w="sm" len="sm"/>
          <a:tailEnd type="triangle"/>
        </a:ln>
      </dgm:spPr>
      <dgm:t>
        <a:bodyPr/>
        <a:lstStyle/>
        <a:p>
          <a:endParaRPr lang="en-US" sz="900"/>
        </a:p>
      </dgm:t>
    </dgm:pt>
    <dgm:pt modelId="{5C60A8DE-8E6B-48E8-B16A-DDDEA8EB18E1}">
      <dgm:prSet phldrT="[Text]" custT="1"/>
      <dgm:spPr/>
      <dgm:t>
        <a:bodyPr anchor="ctr"/>
        <a:lstStyle/>
        <a:p>
          <a:pPr algn="l"/>
          <a:r>
            <a:rPr lang="en-US" sz="1400" dirty="0"/>
            <a:t>A file from the Datastore is registered as a </a:t>
          </a:r>
          <a:r>
            <a:rPr lang="en-US" sz="1400" b="1" dirty="0"/>
            <a:t>Data Asset</a:t>
          </a:r>
          <a:r>
            <a:rPr lang="en-US" sz="1400" dirty="0"/>
            <a:t> and versioned</a:t>
          </a:r>
        </a:p>
      </dgm:t>
    </dgm:pt>
    <dgm:pt modelId="{7BBFBABF-6BA4-41E2-951D-E2AB414E5AF3}" type="parTrans" cxnId="{ECB0C953-D608-4EF9-AA43-696CEE105F7F}">
      <dgm:prSet/>
      <dgm:spPr/>
      <dgm:t>
        <a:bodyPr/>
        <a:lstStyle/>
        <a:p>
          <a:endParaRPr lang="en-US" sz="3200"/>
        </a:p>
      </dgm:t>
    </dgm:pt>
    <dgm:pt modelId="{4AF74A3F-7DDF-4BAC-8116-E32C06B2F2CC}" type="sibTrans" cxnId="{ECB0C953-D608-4EF9-AA43-696CEE105F7F}">
      <dgm:prSet custT="1"/>
      <dgm:spPr>
        <a:ln w="38100" cap="rnd">
          <a:solidFill>
            <a:schemeClr val="accent3"/>
          </a:solidFill>
          <a:round/>
          <a:headEnd type="oval" w="sm" len="sm"/>
          <a:tailEnd type="triangle"/>
        </a:ln>
      </dgm:spPr>
      <dgm:t>
        <a:bodyPr/>
        <a:lstStyle/>
        <a:p>
          <a:endParaRPr lang="en-US" sz="900"/>
        </a:p>
      </dgm:t>
    </dgm:pt>
    <dgm:pt modelId="{A53F8EA2-6990-4944-837A-8A05BF1AA3F9}">
      <dgm:prSet phldrT="[Text]" custT="1"/>
      <dgm:spPr/>
      <dgm:t>
        <a:bodyPr anchor="ctr"/>
        <a:lstStyle/>
        <a:p>
          <a:pPr algn="l"/>
          <a:r>
            <a:rPr lang="en-US" sz="1400" dirty="0"/>
            <a:t>The best model is </a:t>
          </a:r>
          <a:r>
            <a:rPr lang="en-US" sz="1400" b="1" dirty="0"/>
            <a:t>registered</a:t>
          </a:r>
          <a:r>
            <a:rPr lang="en-US" sz="1400" dirty="0"/>
            <a:t> and versioned</a:t>
          </a:r>
        </a:p>
      </dgm:t>
    </dgm:pt>
    <dgm:pt modelId="{10A6CFDD-9455-49A2-8EB1-83EE6F5B2A2B}" type="parTrans" cxnId="{CE465203-94E5-41A6-A479-C7488B642787}">
      <dgm:prSet/>
      <dgm:spPr/>
      <dgm:t>
        <a:bodyPr/>
        <a:lstStyle/>
        <a:p>
          <a:endParaRPr lang="en-US" sz="3200"/>
        </a:p>
      </dgm:t>
    </dgm:pt>
    <dgm:pt modelId="{E5FC531C-8865-4E2F-A01F-40309BF4A491}" type="sibTrans" cxnId="{CE465203-94E5-41A6-A479-C7488B642787}">
      <dgm:prSet custT="1"/>
      <dgm:spPr>
        <a:ln w="38100" cap="rnd">
          <a:solidFill>
            <a:schemeClr val="accent3"/>
          </a:solidFill>
          <a:round/>
          <a:headEnd type="oval" w="sm" len="sm"/>
          <a:tailEnd type="triangle"/>
        </a:ln>
      </dgm:spPr>
      <dgm:t>
        <a:bodyPr/>
        <a:lstStyle/>
        <a:p>
          <a:endParaRPr lang="en-US" sz="900"/>
        </a:p>
      </dgm:t>
    </dgm:pt>
    <dgm:pt modelId="{57731373-C80E-4E09-AE92-8009F2922300}">
      <dgm:prSet phldrT="[Text]" custT="1"/>
      <dgm:spPr/>
      <dgm:t>
        <a:bodyPr anchor="ctr"/>
        <a:lstStyle/>
        <a:p>
          <a:pPr algn="l"/>
          <a:r>
            <a:rPr lang="en-US" sz="1400" dirty="0"/>
            <a:t>The registered model is </a:t>
          </a:r>
          <a:r>
            <a:rPr lang="en-US" sz="1400" b="1" dirty="0"/>
            <a:t>deployed</a:t>
          </a:r>
          <a:r>
            <a:rPr lang="en-US" sz="1400" dirty="0"/>
            <a:t> as a webservice</a:t>
          </a:r>
        </a:p>
      </dgm:t>
    </dgm:pt>
    <dgm:pt modelId="{013B1CA8-BB4E-4DEE-87FD-32BFB3E7CA2B}" type="parTrans" cxnId="{ABAB24A6-740E-4084-B4A3-B50015E076CA}">
      <dgm:prSet/>
      <dgm:spPr/>
      <dgm:t>
        <a:bodyPr/>
        <a:lstStyle/>
        <a:p>
          <a:endParaRPr lang="en-US" sz="3200"/>
        </a:p>
      </dgm:t>
    </dgm:pt>
    <dgm:pt modelId="{6353064C-C095-4BD2-86C8-CCA4CC1A7966}" type="sibTrans" cxnId="{ABAB24A6-740E-4084-B4A3-B50015E076CA}">
      <dgm:prSet/>
      <dgm:spPr/>
      <dgm:t>
        <a:bodyPr/>
        <a:lstStyle/>
        <a:p>
          <a:endParaRPr lang="en-US" sz="3200"/>
        </a:p>
      </dgm:t>
    </dgm:pt>
    <dgm:pt modelId="{4C1C69C1-DAA9-4E29-A4CE-7C992F91D42F}" type="pres">
      <dgm:prSet presAssocID="{4410F19C-9AF8-455E-BB49-82795D97D9E4}" presName="Name0" presStyleCnt="0">
        <dgm:presLayoutVars>
          <dgm:dir/>
          <dgm:resizeHandles val="exact"/>
        </dgm:presLayoutVars>
      </dgm:prSet>
      <dgm:spPr/>
    </dgm:pt>
    <dgm:pt modelId="{26C05194-595E-44D1-84CB-2197238A83C4}" type="pres">
      <dgm:prSet presAssocID="{BEE22CC3-71A8-4FE2-A916-4C37F1A89AFD}" presName="node" presStyleLbl="node1" presStyleIdx="0" presStyleCnt="6">
        <dgm:presLayoutVars>
          <dgm:bulletEnabled val="1"/>
        </dgm:presLayoutVars>
      </dgm:prSet>
      <dgm:spPr/>
    </dgm:pt>
    <dgm:pt modelId="{27649699-B745-4AC1-9D9D-D35BEE6C4113}" type="pres">
      <dgm:prSet presAssocID="{12429059-AE68-44B6-A08A-166C2A6F1376}" presName="sibTrans" presStyleLbl="sibTrans1D1" presStyleIdx="0" presStyleCnt="5"/>
      <dgm:spPr/>
    </dgm:pt>
    <dgm:pt modelId="{A1A56B5A-CA55-4D26-9AAF-EBDFDA3696DD}" type="pres">
      <dgm:prSet presAssocID="{12429059-AE68-44B6-A08A-166C2A6F1376}" presName="connectorText" presStyleLbl="sibTrans1D1" presStyleIdx="0" presStyleCnt="5"/>
      <dgm:spPr/>
    </dgm:pt>
    <dgm:pt modelId="{A9BC978D-AED0-4E09-BF79-F26E8D1CF4A1}" type="pres">
      <dgm:prSet presAssocID="{5C60A8DE-8E6B-48E8-B16A-DDDEA8EB18E1}" presName="node" presStyleLbl="node1" presStyleIdx="1" presStyleCnt="6">
        <dgm:presLayoutVars>
          <dgm:bulletEnabled val="1"/>
        </dgm:presLayoutVars>
      </dgm:prSet>
      <dgm:spPr/>
    </dgm:pt>
    <dgm:pt modelId="{517F039B-46A4-4CED-9BE1-83705535D140}" type="pres">
      <dgm:prSet presAssocID="{4AF74A3F-7DDF-4BAC-8116-E32C06B2F2CC}" presName="sibTrans" presStyleLbl="sibTrans1D1" presStyleIdx="1" presStyleCnt="5"/>
      <dgm:spPr/>
    </dgm:pt>
    <dgm:pt modelId="{87AADF7E-62D6-4428-9714-F8C6A8B78AFA}" type="pres">
      <dgm:prSet presAssocID="{4AF74A3F-7DDF-4BAC-8116-E32C06B2F2CC}" presName="connectorText" presStyleLbl="sibTrans1D1" presStyleIdx="1" presStyleCnt="5"/>
      <dgm:spPr/>
    </dgm:pt>
    <dgm:pt modelId="{1F977013-8D01-457C-BF74-0007130FF42E}" type="pres">
      <dgm:prSet presAssocID="{D1424278-B4BF-48FD-BD7F-43BB4198C45E}" presName="node" presStyleLbl="node1" presStyleIdx="2" presStyleCnt="6">
        <dgm:presLayoutVars>
          <dgm:bulletEnabled val="1"/>
        </dgm:presLayoutVars>
      </dgm:prSet>
      <dgm:spPr/>
    </dgm:pt>
    <dgm:pt modelId="{058BA394-4F29-4EF1-ABF8-0419C44C1287}" type="pres">
      <dgm:prSet presAssocID="{5E3834B2-A93D-4F9F-A3C4-748C7BCCDB2D}" presName="sibTrans" presStyleLbl="sibTrans1D1" presStyleIdx="2" presStyleCnt="5"/>
      <dgm:spPr/>
    </dgm:pt>
    <dgm:pt modelId="{766094CA-2905-4E67-8970-87C58DD13910}" type="pres">
      <dgm:prSet presAssocID="{5E3834B2-A93D-4F9F-A3C4-748C7BCCDB2D}" presName="connectorText" presStyleLbl="sibTrans1D1" presStyleIdx="2" presStyleCnt="5"/>
      <dgm:spPr/>
    </dgm:pt>
    <dgm:pt modelId="{DC176FE8-EBD1-4E58-B8DE-9A628B1067C4}" type="pres">
      <dgm:prSet presAssocID="{0C7CBAC5-3B93-4226-9C7C-524F05CDC9C2}" presName="node" presStyleLbl="node1" presStyleIdx="3" presStyleCnt="6">
        <dgm:presLayoutVars>
          <dgm:bulletEnabled val="1"/>
        </dgm:presLayoutVars>
      </dgm:prSet>
      <dgm:spPr/>
    </dgm:pt>
    <dgm:pt modelId="{1616C7BD-4700-4B40-9DC1-FC4704F28B81}" type="pres">
      <dgm:prSet presAssocID="{002B7378-1D44-4A2E-9313-C8753BDC6B7C}" presName="sibTrans" presStyleLbl="sibTrans1D1" presStyleIdx="3" presStyleCnt="5"/>
      <dgm:spPr/>
    </dgm:pt>
    <dgm:pt modelId="{65F2B20B-A30C-42CC-A62D-787D9307324F}" type="pres">
      <dgm:prSet presAssocID="{002B7378-1D44-4A2E-9313-C8753BDC6B7C}" presName="connectorText" presStyleLbl="sibTrans1D1" presStyleIdx="3" presStyleCnt="5"/>
      <dgm:spPr/>
    </dgm:pt>
    <dgm:pt modelId="{C9CDB5AA-AFA6-4E60-8069-F7AB9EF42501}" type="pres">
      <dgm:prSet presAssocID="{A53F8EA2-6990-4944-837A-8A05BF1AA3F9}" presName="node" presStyleLbl="node1" presStyleIdx="4" presStyleCnt="6">
        <dgm:presLayoutVars>
          <dgm:bulletEnabled val="1"/>
        </dgm:presLayoutVars>
      </dgm:prSet>
      <dgm:spPr/>
    </dgm:pt>
    <dgm:pt modelId="{FC9A3AA5-D906-45CE-82DB-2B5D69081942}" type="pres">
      <dgm:prSet presAssocID="{E5FC531C-8865-4E2F-A01F-40309BF4A491}" presName="sibTrans" presStyleLbl="sibTrans1D1" presStyleIdx="4" presStyleCnt="5"/>
      <dgm:spPr/>
    </dgm:pt>
    <dgm:pt modelId="{D058FE29-7F42-400C-A266-F0C72530FEA6}" type="pres">
      <dgm:prSet presAssocID="{E5FC531C-8865-4E2F-A01F-40309BF4A491}" presName="connectorText" presStyleLbl="sibTrans1D1" presStyleIdx="4" presStyleCnt="5"/>
      <dgm:spPr/>
    </dgm:pt>
    <dgm:pt modelId="{25062737-8A56-4984-94AB-53248B63EA16}" type="pres">
      <dgm:prSet presAssocID="{57731373-C80E-4E09-AE92-8009F2922300}" presName="node" presStyleLbl="node1" presStyleIdx="5" presStyleCnt="6">
        <dgm:presLayoutVars>
          <dgm:bulletEnabled val="1"/>
        </dgm:presLayoutVars>
      </dgm:prSet>
      <dgm:spPr/>
    </dgm:pt>
  </dgm:ptLst>
  <dgm:cxnLst>
    <dgm:cxn modelId="{78AB7800-11F9-4216-8E78-0DF7821CE9E7}" type="presOf" srcId="{E5FC531C-8865-4E2F-A01F-40309BF4A491}" destId="{FC9A3AA5-D906-45CE-82DB-2B5D69081942}" srcOrd="0" destOrd="0" presId="urn:microsoft.com/office/officeart/2005/8/layout/bProcess3"/>
    <dgm:cxn modelId="{CE465203-94E5-41A6-A479-C7488B642787}" srcId="{4410F19C-9AF8-455E-BB49-82795D97D9E4}" destId="{A53F8EA2-6990-4944-837A-8A05BF1AA3F9}" srcOrd="4" destOrd="0" parTransId="{10A6CFDD-9455-49A2-8EB1-83EE6F5B2A2B}" sibTransId="{E5FC531C-8865-4E2F-A01F-40309BF4A491}"/>
    <dgm:cxn modelId="{D2F4520B-D08F-4F6D-9E32-012DA6BFF693}" type="presOf" srcId="{002B7378-1D44-4A2E-9313-C8753BDC6B7C}" destId="{1616C7BD-4700-4B40-9DC1-FC4704F28B81}" srcOrd="0" destOrd="0" presId="urn:microsoft.com/office/officeart/2005/8/layout/bProcess3"/>
    <dgm:cxn modelId="{111EAF16-773C-4123-9728-30D18E46A816}" type="presOf" srcId="{002B7378-1D44-4A2E-9313-C8753BDC6B7C}" destId="{65F2B20B-A30C-42CC-A62D-787D9307324F}" srcOrd="1" destOrd="0" presId="urn:microsoft.com/office/officeart/2005/8/layout/bProcess3"/>
    <dgm:cxn modelId="{A63ECC29-2820-4062-B1BC-1C91FC33E551}" type="presOf" srcId="{57731373-C80E-4E09-AE92-8009F2922300}" destId="{25062737-8A56-4984-94AB-53248B63EA16}" srcOrd="0" destOrd="0" presId="urn:microsoft.com/office/officeart/2005/8/layout/bProcess3"/>
    <dgm:cxn modelId="{D14D1936-FA5E-4C62-BB7E-035C9D60EFEA}" type="presOf" srcId="{5C60A8DE-8E6B-48E8-B16A-DDDEA8EB18E1}" destId="{A9BC978D-AED0-4E09-BF79-F26E8D1CF4A1}" srcOrd="0" destOrd="0" presId="urn:microsoft.com/office/officeart/2005/8/layout/bProcess3"/>
    <dgm:cxn modelId="{EEE3B83B-8554-467E-A752-7DC252304D85}" type="presOf" srcId="{12429059-AE68-44B6-A08A-166C2A6F1376}" destId="{27649699-B745-4AC1-9D9D-D35BEE6C4113}" srcOrd="0" destOrd="0" presId="urn:microsoft.com/office/officeart/2005/8/layout/bProcess3"/>
    <dgm:cxn modelId="{4098195F-3CE7-430D-8206-B59D789E3FD7}" type="presOf" srcId="{BEE22CC3-71A8-4FE2-A916-4C37F1A89AFD}" destId="{26C05194-595E-44D1-84CB-2197238A83C4}" srcOrd="0" destOrd="0" presId="urn:microsoft.com/office/officeart/2005/8/layout/bProcess3"/>
    <dgm:cxn modelId="{C4537042-B14B-47D2-94A6-4A6A4F576A77}" srcId="{4410F19C-9AF8-455E-BB49-82795D97D9E4}" destId="{D1424278-B4BF-48FD-BD7F-43BB4198C45E}" srcOrd="2" destOrd="0" parTransId="{025DF95C-27A1-4271-B7CB-6128AB8017B1}" sibTransId="{5E3834B2-A93D-4F9F-A3C4-748C7BCCDB2D}"/>
    <dgm:cxn modelId="{58D40353-3FDE-4676-AD8A-D9EB7DF093A7}" type="presOf" srcId="{4AF74A3F-7DDF-4BAC-8116-E32C06B2F2CC}" destId="{517F039B-46A4-4CED-9BE1-83705535D140}" srcOrd="0" destOrd="0" presId="urn:microsoft.com/office/officeart/2005/8/layout/bProcess3"/>
    <dgm:cxn modelId="{70881873-E84C-4789-B0ED-F788AC16ECE9}" type="presOf" srcId="{4AF74A3F-7DDF-4BAC-8116-E32C06B2F2CC}" destId="{87AADF7E-62D6-4428-9714-F8C6A8B78AFA}" srcOrd="1" destOrd="0" presId="urn:microsoft.com/office/officeart/2005/8/layout/bProcess3"/>
    <dgm:cxn modelId="{87637D53-BC00-4DB4-99FE-2B7428C56F3D}" type="presOf" srcId="{5E3834B2-A93D-4F9F-A3C4-748C7BCCDB2D}" destId="{058BA394-4F29-4EF1-ABF8-0419C44C1287}" srcOrd="0" destOrd="0" presId="urn:microsoft.com/office/officeart/2005/8/layout/bProcess3"/>
    <dgm:cxn modelId="{ECB0C953-D608-4EF9-AA43-696CEE105F7F}" srcId="{4410F19C-9AF8-455E-BB49-82795D97D9E4}" destId="{5C60A8DE-8E6B-48E8-B16A-DDDEA8EB18E1}" srcOrd="1" destOrd="0" parTransId="{7BBFBABF-6BA4-41E2-951D-E2AB414E5AF3}" sibTransId="{4AF74A3F-7DDF-4BAC-8116-E32C06B2F2CC}"/>
    <dgm:cxn modelId="{FBC47275-6E52-4518-B9C3-A01CA1F204D8}" type="presOf" srcId="{E5FC531C-8865-4E2F-A01F-40309BF4A491}" destId="{D058FE29-7F42-400C-A266-F0C72530FEA6}" srcOrd="1" destOrd="0" presId="urn:microsoft.com/office/officeart/2005/8/layout/bProcess3"/>
    <dgm:cxn modelId="{B48C5A82-F3B4-4A09-8C51-9CE26342DE78}" type="presOf" srcId="{4410F19C-9AF8-455E-BB49-82795D97D9E4}" destId="{4C1C69C1-DAA9-4E29-A4CE-7C992F91D42F}" srcOrd="0" destOrd="0" presId="urn:microsoft.com/office/officeart/2005/8/layout/bProcess3"/>
    <dgm:cxn modelId="{77661E93-7F63-43DB-8F70-F7627385C301}" type="presOf" srcId="{D1424278-B4BF-48FD-BD7F-43BB4198C45E}" destId="{1F977013-8D01-457C-BF74-0007130FF42E}" srcOrd="0" destOrd="0" presId="urn:microsoft.com/office/officeart/2005/8/layout/bProcess3"/>
    <dgm:cxn modelId="{533E73A3-D491-40A4-B837-A6E1E2AB1E26}" type="presOf" srcId="{12429059-AE68-44B6-A08A-166C2A6F1376}" destId="{A1A56B5A-CA55-4D26-9AAF-EBDFDA3696DD}" srcOrd="1" destOrd="0" presId="urn:microsoft.com/office/officeart/2005/8/layout/bProcess3"/>
    <dgm:cxn modelId="{ABAB24A6-740E-4084-B4A3-B50015E076CA}" srcId="{4410F19C-9AF8-455E-BB49-82795D97D9E4}" destId="{57731373-C80E-4E09-AE92-8009F2922300}" srcOrd="5" destOrd="0" parTransId="{013B1CA8-BB4E-4DEE-87FD-32BFB3E7CA2B}" sibTransId="{6353064C-C095-4BD2-86C8-CCA4CC1A7966}"/>
    <dgm:cxn modelId="{0B9464B0-A7D5-4E3F-B6C5-767D7F8955E7}" type="presOf" srcId="{A53F8EA2-6990-4944-837A-8A05BF1AA3F9}" destId="{C9CDB5AA-AFA6-4E60-8069-F7AB9EF42501}" srcOrd="0" destOrd="0" presId="urn:microsoft.com/office/officeart/2005/8/layout/bProcess3"/>
    <dgm:cxn modelId="{F7ADA3B0-8179-4460-AC1B-C99690DAB42D}" type="presOf" srcId="{5E3834B2-A93D-4F9F-A3C4-748C7BCCDB2D}" destId="{766094CA-2905-4E67-8970-87C58DD13910}" srcOrd="1" destOrd="0" presId="urn:microsoft.com/office/officeart/2005/8/layout/bProcess3"/>
    <dgm:cxn modelId="{C464BCC0-37A4-4871-B1BA-FB6B42DD6488}" srcId="{4410F19C-9AF8-455E-BB49-82795D97D9E4}" destId="{0C7CBAC5-3B93-4226-9C7C-524F05CDC9C2}" srcOrd="3" destOrd="0" parTransId="{C17DD012-30AF-447D-AB9A-118012DBFCD7}" sibTransId="{002B7378-1D44-4A2E-9313-C8753BDC6B7C}"/>
    <dgm:cxn modelId="{6082ABC2-B019-472C-A018-FAB8BD33B048}" type="presOf" srcId="{0C7CBAC5-3B93-4226-9C7C-524F05CDC9C2}" destId="{DC176FE8-EBD1-4E58-B8DE-9A628B1067C4}" srcOrd="0" destOrd="0" presId="urn:microsoft.com/office/officeart/2005/8/layout/bProcess3"/>
    <dgm:cxn modelId="{656A68F4-5DEF-43B8-A6F9-5CBD4F488489}" srcId="{4410F19C-9AF8-455E-BB49-82795D97D9E4}" destId="{BEE22CC3-71A8-4FE2-A916-4C37F1A89AFD}" srcOrd="0" destOrd="0" parTransId="{0D3FA5E1-6F04-4794-B618-8583A1F33BB7}" sibTransId="{12429059-AE68-44B6-A08A-166C2A6F1376}"/>
    <dgm:cxn modelId="{B57A58AD-6F14-4261-9274-1F0E4A8ED2F6}" type="presParOf" srcId="{4C1C69C1-DAA9-4E29-A4CE-7C992F91D42F}" destId="{26C05194-595E-44D1-84CB-2197238A83C4}" srcOrd="0" destOrd="0" presId="urn:microsoft.com/office/officeart/2005/8/layout/bProcess3"/>
    <dgm:cxn modelId="{A016F4A2-FF70-441F-828E-B77CE6F87A78}" type="presParOf" srcId="{4C1C69C1-DAA9-4E29-A4CE-7C992F91D42F}" destId="{27649699-B745-4AC1-9D9D-D35BEE6C4113}" srcOrd="1" destOrd="0" presId="urn:microsoft.com/office/officeart/2005/8/layout/bProcess3"/>
    <dgm:cxn modelId="{CF7A1DE2-EFA8-420E-B927-1CDDE1937022}" type="presParOf" srcId="{27649699-B745-4AC1-9D9D-D35BEE6C4113}" destId="{A1A56B5A-CA55-4D26-9AAF-EBDFDA3696DD}" srcOrd="0" destOrd="0" presId="urn:microsoft.com/office/officeart/2005/8/layout/bProcess3"/>
    <dgm:cxn modelId="{0DDDC4F4-42E1-4108-AED1-34590FC2A5C4}" type="presParOf" srcId="{4C1C69C1-DAA9-4E29-A4CE-7C992F91D42F}" destId="{A9BC978D-AED0-4E09-BF79-F26E8D1CF4A1}" srcOrd="2" destOrd="0" presId="urn:microsoft.com/office/officeart/2005/8/layout/bProcess3"/>
    <dgm:cxn modelId="{4CF5D583-5F30-421E-931D-7EE422D34D61}" type="presParOf" srcId="{4C1C69C1-DAA9-4E29-A4CE-7C992F91D42F}" destId="{517F039B-46A4-4CED-9BE1-83705535D140}" srcOrd="3" destOrd="0" presId="urn:microsoft.com/office/officeart/2005/8/layout/bProcess3"/>
    <dgm:cxn modelId="{687A4A47-3486-4C52-96CD-250EB5C7C2BC}" type="presParOf" srcId="{517F039B-46A4-4CED-9BE1-83705535D140}" destId="{87AADF7E-62D6-4428-9714-F8C6A8B78AFA}" srcOrd="0" destOrd="0" presId="urn:microsoft.com/office/officeart/2005/8/layout/bProcess3"/>
    <dgm:cxn modelId="{91718671-C5DF-4FA7-86BD-66596C296687}" type="presParOf" srcId="{4C1C69C1-DAA9-4E29-A4CE-7C992F91D42F}" destId="{1F977013-8D01-457C-BF74-0007130FF42E}" srcOrd="4" destOrd="0" presId="urn:microsoft.com/office/officeart/2005/8/layout/bProcess3"/>
    <dgm:cxn modelId="{ECBE473B-EED1-437C-B21F-2822A2F02712}" type="presParOf" srcId="{4C1C69C1-DAA9-4E29-A4CE-7C992F91D42F}" destId="{058BA394-4F29-4EF1-ABF8-0419C44C1287}" srcOrd="5" destOrd="0" presId="urn:microsoft.com/office/officeart/2005/8/layout/bProcess3"/>
    <dgm:cxn modelId="{4FA91E9F-5BE1-413E-9E6F-76AA674F46E7}" type="presParOf" srcId="{058BA394-4F29-4EF1-ABF8-0419C44C1287}" destId="{766094CA-2905-4E67-8970-87C58DD13910}" srcOrd="0" destOrd="0" presId="urn:microsoft.com/office/officeart/2005/8/layout/bProcess3"/>
    <dgm:cxn modelId="{56108A14-B393-42FB-8DE7-5651781EE301}" type="presParOf" srcId="{4C1C69C1-DAA9-4E29-A4CE-7C992F91D42F}" destId="{DC176FE8-EBD1-4E58-B8DE-9A628B1067C4}" srcOrd="6" destOrd="0" presId="urn:microsoft.com/office/officeart/2005/8/layout/bProcess3"/>
    <dgm:cxn modelId="{2C783FBD-DFE5-4B2A-9EF9-C7DBE7B6E2B3}" type="presParOf" srcId="{4C1C69C1-DAA9-4E29-A4CE-7C992F91D42F}" destId="{1616C7BD-4700-4B40-9DC1-FC4704F28B81}" srcOrd="7" destOrd="0" presId="urn:microsoft.com/office/officeart/2005/8/layout/bProcess3"/>
    <dgm:cxn modelId="{95A140C0-ECE4-4E9B-AC5A-BF5972BBBFCD}" type="presParOf" srcId="{1616C7BD-4700-4B40-9DC1-FC4704F28B81}" destId="{65F2B20B-A30C-42CC-A62D-787D9307324F}" srcOrd="0" destOrd="0" presId="urn:microsoft.com/office/officeart/2005/8/layout/bProcess3"/>
    <dgm:cxn modelId="{37276ED4-EB1F-4961-8A1E-712BC95FEC2B}" type="presParOf" srcId="{4C1C69C1-DAA9-4E29-A4CE-7C992F91D42F}" destId="{C9CDB5AA-AFA6-4E60-8069-F7AB9EF42501}" srcOrd="8" destOrd="0" presId="urn:microsoft.com/office/officeart/2005/8/layout/bProcess3"/>
    <dgm:cxn modelId="{90EB3993-E8F5-4FBC-9C3A-7169F7D5B019}" type="presParOf" srcId="{4C1C69C1-DAA9-4E29-A4CE-7C992F91D42F}" destId="{FC9A3AA5-D906-45CE-82DB-2B5D69081942}" srcOrd="9" destOrd="0" presId="urn:microsoft.com/office/officeart/2005/8/layout/bProcess3"/>
    <dgm:cxn modelId="{F2AC2D1D-922D-46FE-A897-55DDD28E17B8}" type="presParOf" srcId="{FC9A3AA5-D906-45CE-82DB-2B5D69081942}" destId="{D058FE29-7F42-400C-A266-F0C72530FEA6}" srcOrd="0" destOrd="0" presId="urn:microsoft.com/office/officeart/2005/8/layout/bProcess3"/>
    <dgm:cxn modelId="{3BB3BDF2-C234-42D1-8FF9-EB41864AD314}" type="presParOf" srcId="{4C1C69C1-DAA9-4E29-A4CE-7C992F91D42F}" destId="{25062737-8A56-4984-94AB-53248B63EA16}"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F266BD-5364-4A0A-8E17-3CBB75DD0BBF}" type="doc">
      <dgm:prSet loTypeId="urn:microsoft.com/office/officeart/2005/8/layout/hList6" loCatId="list" qsTypeId="urn:microsoft.com/office/officeart/2005/8/quickstyle/simple1" qsCatId="simple" csTypeId="urn:microsoft.com/office/officeart/2005/8/colors/colorful2" csCatId="colorful" phldr="1"/>
      <dgm:spPr/>
      <dgm:t>
        <a:bodyPr/>
        <a:lstStyle/>
        <a:p>
          <a:endParaRPr lang="en-US"/>
        </a:p>
      </dgm:t>
    </dgm:pt>
    <dgm:pt modelId="{C4A18F04-8465-4A83-914F-4A7B135D0C3F}">
      <dgm:prSet phldrT="[Text]"/>
      <dgm:spPr/>
      <dgm:t>
        <a:bodyPr/>
        <a:lstStyle/>
        <a:p>
          <a:r>
            <a:rPr lang="en-US" dirty="0"/>
            <a:t>Central Processing Unit</a:t>
          </a:r>
        </a:p>
      </dgm:t>
    </dgm:pt>
    <dgm:pt modelId="{C58D30D4-40F2-4FCE-8288-FAD827C6B871}" type="parTrans" cxnId="{8F3F1BB2-A8C6-426E-B24F-1982279D3D9E}">
      <dgm:prSet/>
      <dgm:spPr/>
      <dgm:t>
        <a:bodyPr/>
        <a:lstStyle/>
        <a:p>
          <a:endParaRPr lang="en-US"/>
        </a:p>
      </dgm:t>
    </dgm:pt>
    <dgm:pt modelId="{06580A51-5761-4C59-BF53-9C65D9D576E9}" type="sibTrans" cxnId="{8F3F1BB2-A8C6-426E-B24F-1982279D3D9E}">
      <dgm:prSet/>
      <dgm:spPr/>
      <dgm:t>
        <a:bodyPr/>
        <a:lstStyle/>
        <a:p>
          <a:endParaRPr lang="en-US"/>
        </a:p>
      </dgm:t>
    </dgm:pt>
    <dgm:pt modelId="{845C6A2F-02F1-4212-8450-8F6352476350}">
      <dgm:prSet phldrT="[Text]"/>
      <dgm:spPr/>
      <dgm:t>
        <a:bodyPr/>
        <a:lstStyle/>
        <a:p>
          <a:r>
            <a:rPr lang="en-US" dirty="0"/>
            <a:t>1-128 Cores</a:t>
          </a:r>
        </a:p>
      </dgm:t>
    </dgm:pt>
    <dgm:pt modelId="{15FA66C3-D962-481F-83AA-456253215DFB}" type="parTrans" cxnId="{B26A2758-B536-46AC-AE20-2D1C416410AF}">
      <dgm:prSet/>
      <dgm:spPr/>
      <dgm:t>
        <a:bodyPr/>
        <a:lstStyle/>
        <a:p>
          <a:endParaRPr lang="en-US"/>
        </a:p>
      </dgm:t>
    </dgm:pt>
    <dgm:pt modelId="{CF81A6BC-E135-43B7-97BF-0EF9BBA11246}" type="sibTrans" cxnId="{B26A2758-B536-46AC-AE20-2D1C416410AF}">
      <dgm:prSet/>
      <dgm:spPr/>
      <dgm:t>
        <a:bodyPr/>
        <a:lstStyle/>
        <a:p>
          <a:endParaRPr lang="en-US"/>
        </a:p>
      </dgm:t>
    </dgm:pt>
    <dgm:pt modelId="{B8FF60CA-A973-4CCB-AF5F-304E8A242E32}">
      <dgm:prSet phldrT="[Text]"/>
      <dgm:spPr/>
      <dgm:t>
        <a:bodyPr/>
        <a:lstStyle/>
        <a:p>
          <a:r>
            <a:rPr lang="en-US" dirty="0"/>
            <a:t>up to ~9GHz</a:t>
          </a:r>
        </a:p>
      </dgm:t>
    </dgm:pt>
    <dgm:pt modelId="{5155B0FA-332B-4AEF-BB4F-A502D0BE6446}" type="parTrans" cxnId="{B0D15DB6-03A1-4E28-BA72-59A89888D420}">
      <dgm:prSet/>
      <dgm:spPr/>
      <dgm:t>
        <a:bodyPr/>
        <a:lstStyle/>
        <a:p>
          <a:endParaRPr lang="en-US"/>
        </a:p>
      </dgm:t>
    </dgm:pt>
    <dgm:pt modelId="{095F07D2-7DD9-4FBE-8851-2C49693CC320}" type="sibTrans" cxnId="{B0D15DB6-03A1-4E28-BA72-59A89888D420}">
      <dgm:prSet/>
      <dgm:spPr/>
      <dgm:t>
        <a:bodyPr/>
        <a:lstStyle/>
        <a:p>
          <a:endParaRPr lang="en-US"/>
        </a:p>
      </dgm:t>
    </dgm:pt>
    <dgm:pt modelId="{6D8B7D5A-71F8-4D23-BD7B-AE63F0D1E38C}">
      <dgm:prSet phldrT="[Text]"/>
      <dgm:spPr/>
      <dgm:t>
        <a:bodyPr/>
        <a:lstStyle/>
        <a:p>
          <a:r>
            <a:rPr lang="en-US" dirty="0"/>
            <a:t>Single precision (32-bit), Double precision (64-bit) and possibly Extended precision (128-bit)</a:t>
          </a:r>
        </a:p>
      </dgm:t>
    </dgm:pt>
    <dgm:pt modelId="{C4680874-1D81-4393-9067-154D28B38E09}" type="parTrans" cxnId="{C62CC47B-B428-402B-BADD-D8D180D5AB3B}">
      <dgm:prSet/>
      <dgm:spPr/>
      <dgm:t>
        <a:bodyPr/>
        <a:lstStyle/>
        <a:p>
          <a:endParaRPr lang="en-US"/>
        </a:p>
      </dgm:t>
    </dgm:pt>
    <dgm:pt modelId="{3FAAEB60-2046-4091-A0A3-362B4D885784}" type="sibTrans" cxnId="{C62CC47B-B428-402B-BADD-D8D180D5AB3B}">
      <dgm:prSet/>
      <dgm:spPr/>
      <dgm:t>
        <a:bodyPr/>
        <a:lstStyle/>
        <a:p>
          <a:endParaRPr lang="en-US"/>
        </a:p>
      </dgm:t>
    </dgm:pt>
    <dgm:pt modelId="{159AA219-9AAD-49B8-86C7-F4FE82DE5DBA}">
      <dgm:prSet phldrT="[Text]"/>
      <dgm:spPr/>
      <dgm:t>
        <a:bodyPr/>
        <a:lstStyle/>
        <a:p>
          <a:r>
            <a:rPr lang="en-US" dirty="0"/>
            <a:t>Graphics Processing Unit</a:t>
          </a:r>
        </a:p>
      </dgm:t>
    </dgm:pt>
    <dgm:pt modelId="{361ECADF-110B-4D33-9F7A-77F3D50FE7AB}" type="parTrans" cxnId="{F2D8E71E-566B-4DBB-8960-17C5C293CA97}">
      <dgm:prSet/>
      <dgm:spPr/>
      <dgm:t>
        <a:bodyPr/>
        <a:lstStyle/>
        <a:p>
          <a:endParaRPr lang="en-US"/>
        </a:p>
      </dgm:t>
    </dgm:pt>
    <dgm:pt modelId="{A6CD12C1-3B0D-4577-9545-2AFA04AEA6CA}" type="sibTrans" cxnId="{F2D8E71E-566B-4DBB-8960-17C5C293CA97}">
      <dgm:prSet/>
      <dgm:spPr/>
      <dgm:t>
        <a:bodyPr/>
        <a:lstStyle/>
        <a:p>
          <a:endParaRPr lang="en-US"/>
        </a:p>
      </dgm:t>
    </dgm:pt>
    <dgm:pt modelId="{E971C0CC-A3EC-4F9A-BD2B-8992994EDC01}">
      <dgm:prSet phldrT="[Text]"/>
      <dgm:spPr/>
      <dgm:t>
        <a:bodyPr/>
        <a:lstStyle/>
        <a:p>
          <a:r>
            <a:rPr lang="en-US" dirty="0"/>
            <a:t>100s-1000s of slower cores</a:t>
          </a:r>
        </a:p>
      </dgm:t>
    </dgm:pt>
    <dgm:pt modelId="{3745B0F0-EA26-4ED5-928C-63A8196992B6}" type="parTrans" cxnId="{83D8AECF-B521-471D-AEAD-4184FEDEE30E}">
      <dgm:prSet/>
      <dgm:spPr/>
      <dgm:t>
        <a:bodyPr/>
        <a:lstStyle/>
        <a:p>
          <a:endParaRPr lang="en-US"/>
        </a:p>
      </dgm:t>
    </dgm:pt>
    <dgm:pt modelId="{C0B5AC99-53AB-47FF-8DB4-D3F6660BF948}" type="sibTrans" cxnId="{83D8AECF-B521-471D-AEAD-4184FEDEE30E}">
      <dgm:prSet/>
      <dgm:spPr/>
      <dgm:t>
        <a:bodyPr/>
        <a:lstStyle/>
        <a:p>
          <a:endParaRPr lang="en-US"/>
        </a:p>
      </dgm:t>
    </dgm:pt>
    <dgm:pt modelId="{452616A9-E229-44B7-A6DB-F83CBFA6567F}">
      <dgm:prSet phldrT="[Text]"/>
      <dgm:spPr/>
      <dgm:t>
        <a:bodyPr/>
        <a:lstStyle/>
        <a:p>
          <a:r>
            <a:rPr lang="en-US" dirty="0"/>
            <a:t>~500-1800MHz</a:t>
          </a:r>
        </a:p>
      </dgm:t>
    </dgm:pt>
    <dgm:pt modelId="{5600F590-74F5-46E7-A40E-6D03339E6A24}" type="parTrans" cxnId="{9AC89891-FD1F-4DD5-8D47-C14C55DD2CF8}">
      <dgm:prSet/>
      <dgm:spPr/>
      <dgm:t>
        <a:bodyPr/>
        <a:lstStyle/>
        <a:p>
          <a:endParaRPr lang="en-US"/>
        </a:p>
      </dgm:t>
    </dgm:pt>
    <dgm:pt modelId="{0ED796FC-EDBF-4A64-991D-962BA68976C4}" type="sibTrans" cxnId="{9AC89891-FD1F-4DD5-8D47-C14C55DD2CF8}">
      <dgm:prSet/>
      <dgm:spPr/>
      <dgm:t>
        <a:bodyPr/>
        <a:lstStyle/>
        <a:p>
          <a:endParaRPr lang="en-US"/>
        </a:p>
      </dgm:t>
    </dgm:pt>
    <dgm:pt modelId="{DC98CCA7-5CDB-4687-83A8-87937094B552}">
      <dgm:prSet phldrT="[Text]"/>
      <dgm:spPr/>
      <dgm:t>
        <a:bodyPr/>
        <a:lstStyle/>
        <a:p>
          <a:r>
            <a:rPr lang="en-US" dirty="0"/>
            <a:t>Field Programmable Gate Array</a:t>
          </a:r>
        </a:p>
      </dgm:t>
    </dgm:pt>
    <dgm:pt modelId="{B97A8067-C300-4BF4-96E1-99E072CC93FF}" type="parTrans" cxnId="{50F53998-AC17-4D2B-8761-60049D8C44D8}">
      <dgm:prSet/>
      <dgm:spPr/>
      <dgm:t>
        <a:bodyPr/>
        <a:lstStyle/>
        <a:p>
          <a:endParaRPr lang="en-US"/>
        </a:p>
      </dgm:t>
    </dgm:pt>
    <dgm:pt modelId="{CFCE3D62-A83A-49D7-837F-693C9D80FF27}" type="sibTrans" cxnId="{50F53998-AC17-4D2B-8761-60049D8C44D8}">
      <dgm:prSet/>
      <dgm:spPr/>
      <dgm:t>
        <a:bodyPr/>
        <a:lstStyle/>
        <a:p>
          <a:endParaRPr lang="en-US"/>
        </a:p>
      </dgm:t>
    </dgm:pt>
    <dgm:pt modelId="{CEDA7E79-A4F3-4AE1-AAAF-867D0230B1ED}">
      <dgm:prSet phldrT="[Text]"/>
      <dgm:spPr/>
      <dgm:t>
        <a:bodyPr/>
        <a:lstStyle/>
        <a:p>
          <a:r>
            <a:rPr lang="en-US" dirty="0"/>
            <a:t>Reconfigurable chips to do a specific task – using programmable logic blocks</a:t>
          </a:r>
        </a:p>
      </dgm:t>
    </dgm:pt>
    <dgm:pt modelId="{BA37AC88-2E3C-4603-A312-E94AC8868235}" type="parTrans" cxnId="{4AD3A6FB-802F-40A3-9B3A-762F66C8E242}">
      <dgm:prSet/>
      <dgm:spPr/>
      <dgm:t>
        <a:bodyPr/>
        <a:lstStyle/>
        <a:p>
          <a:endParaRPr lang="en-US"/>
        </a:p>
      </dgm:t>
    </dgm:pt>
    <dgm:pt modelId="{30CEF022-8A2C-46A4-A6B0-F6E2247AE662}" type="sibTrans" cxnId="{4AD3A6FB-802F-40A3-9B3A-762F66C8E242}">
      <dgm:prSet/>
      <dgm:spPr/>
      <dgm:t>
        <a:bodyPr/>
        <a:lstStyle/>
        <a:p>
          <a:endParaRPr lang="en-US"/>
        </a:p>
      </dgm:t>
    </dgm:pt>
    <dgm:pt modelId="{23438EB7-2971-40B2-B24A-D94398FC99F3}">
      <dgm:prSet phldrT="[Text]"/>
      <dgm:spPr/>
      <dgm:t>
        <a:bodyPr/>
        <a:lstStyle/>
        <a:p>
          <a:r>
            <a:rPr lang="en-US" dirty="0"/>
            <a:t>Tensor Processing Unit</a:t>
          </a:r>
        </a:p>
      </dgm:t>
    </dgm:pt>
    <dgm:pt modelId="{4AAFC0FD-E739-41D7-9EF9-9108687DF15D}" type="parTrans" cxnId="{1CFA9E4A-48A9-42BC-A52D-63A6E7696EE8}">
      <dgm:prSet/>
      <dgm:spPr/>
      <dgm:t>
        <a:bodyPr/>
        <a:lstStyle/>
        <a:p>
          <a:endParaRPr lang="en-US"/>
        </a:p>
      </dgm:t>
    </dgm:pt>
    <dgm:pt modelId="{BAC51036-CAA3-4DAB-9EB2-FBA1F287DAC4}" type="sibTrans" cxnId="{1CFA9E4A-48A9-42BC-A52D-63A6E7696EE8}">
      <dgm:prSet/>
      <dgm:spPr/>
      <dgm:t>
        <a:bodyPr/>
        <a:lstStyle/>
        <a:p>
          <a:endParaRPr lang="en-US"/>
        </a:p>
      </dgm:t>
    </dgm:pt>
    <dgm:pt modelId="{78378602-936B-4341-9B9F-798DC891E3F5}">
      <dgm:prSet phldrT="[Text]"/>
      <dgm:spPr/>
      <dgm:t>
        <a:bodyPr/>
        <a:lstStyle/>
        <a:p>
          <a:r>
            <a:rPr lang="en-US" dirty="0"/>
            <a:t>Developed by Google (especially for use in TensorFlow). </a:t>
          </a:r>
        </a:p>
      </dgm:t>
    </dgm:pt>
    <dgm:pt modelId="{CFAFF73C-1877-4E8F-A9BA-51F731F4B77A}" type="parTrans" cxnId="{70731D3F-2634-44C2-9551-2A947A10CC25}">
      <dgm:prSet/>
      <dgm:spPr/>
      <dgm:t>
        <a:bodyPr/>
        <a:lstStyle/>
        <a:p>
          <a:endParaRPr lang="en-US"/>
        </a:p>
      </dgm:t>
    </dgm:pt>
    <dgm:pt modelId="{D4685002-0A8D-46E8-A971-EE50842CFBA0}" type="sibTrans" cxnId="{70731D3F-2634-44C2-9551-2A947A10CC25}">
      <dgm:prSet/>
      <dgm:spPr/>
      <dgm:t>
        <a:bodyPr/>
        <a:lstStyle/>
        <a:p>
          <a:endParaRPr lang="en-US"/>
        </a:p>
      </dgm:t>
    </dgm:pt>
    <dgm:pt modelId="{698589B5-C5F8-40DA-B31C-C31B0111C986}">
      <dgm:prSet phldrT="[Text]"/>
      <dgm:spPr/>
      <dgm:t>
        <a:bodyPr/>
        <a:lstStyle/>
        <a:p>
          <a:r>
            <a:rPr lang="en-US" dirty="0"/>
            <a:t>High volume, low precision (8-bit)</a:t>
          </a:r>
        </a:p>
      </dgm:t>
    </dgm:pt>
    <dgm:pt modelId="{21D14847-48B6-4E12-904B-E8364054617E}" type="parTrans" cxnId="{30A324FD-209A-4AF9-B1B5-77BFA1EC1EA5}">
      <dgm:prSet/>
      <dgm:spPr/>
      <dgm:t>
        <a:bodyPr/>
        <a:lstStyle/>
        <a:p>
          <a:endParaRPr lang="en-US"/>
        </a:p>
      </dgm:t>
    </dgm:pt>
    <dgm:pt modelId="{C1B254C8-5A4F-41A6-BE48-3CA26694B419}" type="sibTrans" cxnId="{30A324FD-209A-4AF9-B1B5-77BFA1EC1EA5}">
      <dgm:prSet/>
      <dgm:spPr/>
      <dgm:t>
        <a:bodyPr/>
        <a:lstStyle/>
        <a:p>
          <a:endParaRPr lang="en-US"/>
        </a:p>
      </dgm:t>
    </dgm:pt>
    <dgm:pt modelId="{C0E3A889-DB91-4C5F-AED4-D28266C8278D}">
      <dgm:prSet phldrT="[Text]"/>
      <dgm:spPr/>
      <dgm:t>
        <a:bodyPr/>
        <a:lstStyle/>
        <a:p>
          <a:r>
            <a:rPr lang="en-US" dirty="0"/>
            <a:t>Proprietary, but can be used on GCP or licensed</a:t>
          </a:r>
        </a:p>
      </dgm:t>
    </dgm:pt>
    <dgm:pt modelId="{9A1918DE-1596-4EE8-B2C4-1A1A98B5229B}" type="parTrans" cxnId="{5AF5A273-787F-4C5D-A759-15ED716BB847}">
      <dgm:prSet/>
      <dgm:spPr/>
      <dgm:t>
        <a:bodyPr/>
        <a:lstStyle/>
        <a:p>
          <a:endParaRPr lang="en-US"/>
        </a:p>
      </dgm:t>
    </dgm:pt>
    <dgm:pt modelId="{39A71B6A-B911-43C4-8BF4-D470C753A00C}" type="sibTrans" cxnId="{5AF5A273-787F-4C5D-A759-15ED716BB847}">
      <dgm:prSet/>
      <dgm:spPr/>
      <dgm:t>
        <a:bodyPr/>
        <a:lstStyle/>
        <a:p>
          <a:endParaRPr lang="en-US"/>
        </a:p>
      </dgm:t>
    </dgm:pt>
    <dgm:pt modelId="{21D717DB-FA07-4D71-A5B6-F1D770D2055D}">
      <dgm:prSet phldrT="[Text]"/>
      <dgm:spPr/>
      <dgm:t>
        <a:bodyPr/>
        <a:lstStyle/>
        <a:p>
          <a:r>
            <a:rPr lang="en-US" dirty="0"/>
            <a:t>Useful in IoT/Edge scenarios</a:t>
          </a:r>
        </a:p>
      </dgm:t>
    </dgm:pt>
    <dgm:pt modelId="{C3529AC8-D99F-4DA1-BAE3-7D570578AA82}" type="parTrans" cxnId="{F58B7E10-EAB0-44F6-B22E-5B078910C972}">
      <dgm:prSet/>
      <dgm:spPr/>
      <dgm:t>
        <a:bodyPr/>
        <a:lstStyle/>
        <a:p>
          <a:endParaRPr lang="en-US"/>
        </a:p>
      </dgm:t>
    </dgm:pt>
    <dgm:pt modelId="{60368C1A-0731-45E0-9445-4B4A2692C1B1}" type="sibTrans" cxnId="{F58B7E10-EAB0-44F6-B22E-5B078910C972}">
      <dgm:prSet/>
      <dgm:spPr/>
      <dgm:t>
        <a:bodyPr/>
        <a:lstStyle/>
        <a:p>
          <a:endParaRPr lang="en-US"/>
        </a:p>
      </dgm:t>
    </dgm:pt>
    <dgm:pt modelId="{F8CABF33-0DF7-4FFB-83DC-0C2EBE33AEB8}">
      <dgm:prSet phldrT="[Text]"/>
      <dgm:spPr/>
      <dgm:t>
        <a:bodyPr/>
        <a:lstStyle/>
        <a:p>
          <a:r>
            <a:rPr lang="en-US" dirty="0"/>
            <a:t>Single precision to Double precision</a:t>
          </a:r>
        </a:p>
      </dgm:t>
    </dgm:pt>
    <dgm:pt modelId="{0AF5E307-B040-48B9-B539-A6CBA306C1F4}" type="parTrans" cxnId="{6B307197-523E-46BD-A891-356EA4ECD795}">
      <dgm:prSet/>
      <dgm:spPr/>
      <dgm:t>
        <a:bodyPr/>
        <a:lstStyle/>
        <a:p>
          <a:endParaRPr lang="en-US"/>
        </a:p>
      </dgm:t>
    </dgm:pt>
    <dgm:pt modelId="{818462EF-D6A4-4017-B45A-D4B125FE8894}" type="sibTrans" cxnId="{6B307197-523E-46BD-A891-356EA4ECD795}">
      <dgm:prSet/>
      <dgm:spPr/>
      <dgm:t>
        <a:bodyPr/>
        <a:lstStyle/>
        <a:p>
          <a:endParaRPr lang="en-US"/>
        </a:p>
      </dgm:t>
    </dgm:pt>
    <dgm:pt modelId="{956CB3C1-87F1-420B-867A-12EFB996FA45}" type="pres">
      <dgm:prSet presAssocID="{DAF266BD-5364-4A0A-8E17-3CBB75DD0BBF}" presName="Name0" presStyleCnt="0">
        <dgm:presLayoutVars>
          <dgm:dir/>
          <dgm:resizeHandles val="exact"/>
        </dgm:presLayoutVars>
      </dgm:prSet>
      <dgm:spPr/>
    </dgm:pt>
    <dgm:pt modelId="{35E11FD7-4A69-4420-A788-184374E503DF}" type="pres">
      <dgm:prSet presAssocID="{C4A18F04-8465-4A83-914F-4A7B135D0C3F}" presName="node" presStyleLbl="node1" presStyleIdx="0" presStyleCnt="4">
        <dgm:presLayoutVars>
          <dgm:bulletEnabled val="1"/>
        </dgm:presLayoutVars>
      </dgm:prSet>
      <dgm:spPr/>
    </dgm:pt>
    <dgm:pt modelId="{5CA0D562-110D-44BE-8801-F9BDC5989AC6}" type="pres">
      <dgm:prSet presAssocID="{06580A51-5761-4C59-BF53-9C65D9D576E9}" presName="sibTrans" presStyleCnt="0"/>
      <dgm:spPr/>
    </dgm:pt>
    <dgm:pt modelId="{81F227BE-A040-410D-8199-28BA1F7987D1}" type="pres">
      <dgm:prSet presAssocID="{159AA219-9AAD-49B8-86C7-F4FE82DE5DBA}" presName="node" presStyleLbl="node1" presStyleIdx="1" presStyleCnt="4">
        <dgm:presLayoutVars>
          <dgm:bulletEnabled val="1"/>
        </dgm:presLayoutVars>
      </dgm:prSet>
      <dgm:spPr/>
    </dgm:pt>
    <dgm:pt modelId="{90B11F0F-6A3C-4872-A7FB-8E1F2C1C0896}" type="pres">
      <dgm:prSet presAssocID="{A6CD12C1-3B0D-4577-9545-2AFA04AEA6CA}" presName="sibTrans" presStyleCnt="0"/>
      <dgm:spPr/>
    </dgm:pt>
    <dgm:pt modelId="{5E91689C-0B62-4864-AEEC-F0F00DF59C65}" type="pres">
      <dgm:prSet presAssocID="{DC98CCA7-5CDB-4687-83A8-87937094B552}" presName="node" presStyleLbl="node1" presStyleIdx="2" presStyleCnt="4">
        <dgm:presLayoutVars>
          <dgm:bulletEnabled val="1"/>
        </dgm:presLayoutVars>
      </dgm:prSet>
      <dgm:spPr/>
    </dgm:pt>
    <dgm:pt modelId="{2F12FE2D-B304-40B0-BC6E-9488C1B38661}" type="pres">
      <dgm:prSet presAssocID="{CFCE3D62-A83A-49D7-837F-693C9D80FF27}" presName="sibTrans" presStyleCnt="0"/>
      <dgm:spPr/>
    </dgm:pt>
    <dgm:pt modelId="{D92B4BBC-CA67-4077-B8EB-A36AC6C97223}" type="pres">
      <dgm:prSet presAssocID="{23438EB7-2971-40B2-B24A-D94398FC99F3}" presName="node" presStyleLbl="node1" presStyleIdx="3" presStyleCnt="4">
        <dgm:presLayoutVars>
          <dgm:bulletEnabled val="1"/>
        </dgm:presLayoutVars>
      </dgm:prSet>
      <dgm:spPr/>
    </dgm:pt>
  </dgm:ptLst>
  <dgm:cxnLst>
    <dgm:cxn modelId="{AE5AA702-E4A7-4118-9304-818B3D04C76D}" type="presOf" srcId="{6D8B7D5A-71F8-4D23-BD7B-AE63F0D1E38C}" destId="{35E11FD7-4A69-4420-A788-184374E503DF}" srcOrd="0" destOrd="3" presId="urn:microsoft.com/office/officeart/2005/8/layout/hList6"/>
    <dgm:cxn modelId="{F58B7E10-EAB0-44F6-B22E-5B078910C972}" srcId="{DC98CCA7-5CDB-4687-83A8-87937094B552}" destId="{21D717DB-FA07-4D71-A5B6-F1D770D2055D}" srcOrd="1" destOrd="0" parTransId="{C3529AC8-D99F-4DA1-BAE3-7D570578AA82}" sibTransId="{60368C1A-0731-45E0-9445-4B4A2692C1B1}"/>
    <dgm:cxn modelId="{9C3EC318-CF0F-4382-B8DF-645361075396}" type="presOf" srcId="{C4A18F04-8465-4A83-914F-4A7B135D0C3F}" destId="{35E11FD7-4A69-4420-A788-184374E503DF}" srcOrd="0" destOrd="0" presId="urn:microsoft.com/office/officeart/2005/8/layout/hList6"/>
    <dgm:cxn modelId="{F2D8E71E-566B-4DBB-8960-17C5C293CA97}" srcId="{DAF266BD-5364-4A0A-8E17-3CBB75DD0BBF}" destId="{159AA219-9AAD-49B8-86C7-F4FE82DE5DBA}" srcOrd="1" destOrd="0" parTransId="{361ECADF-110B-4D33-9F7A-77F3D50FE7AB}" sibTransId="{A6CD12C1-3B0D-4577-9545-2AFA04AEA6CA}"/>
    <dgm:cxn modelId="{7A1F211F-634F-4E96-81F3-DAE45113D2FF}" type="presOf" srcId="{E971C0CC-A3EC-4F9A-BD2B-8992994EDC01}" destId="{81F227BE-A040-410D-8199-28BA1F7987D1}" srcOrd="0" destOrd="1" presId="urn:microsoft.com/office/officeart/2005/8/layout/hList6"/>
    <dgm:cxn modelId="{A41C5133-5E54-4894-94B4-CEF80191398C}" type="presOf" srcId="{452616A9-E229-44B7-A6DB-F83CBFA6567F}" destId="{81F227BE-A040-410D-8199-28BA1F7987D1}" srcOrd="0" destOrd="2" presId="urn:microsoft.com/office/officeart/2005/8/layout/hList6"/>
    <dgm:cxn modelId="{70731D3F-2634-44C2-9551-2A947A10CC25}" srcId="{23438EB7-2971-40B2-B24A-D94398FC99F3}" destId="{78378602-936B-4341-9B9F-798DC891E3F5}" srcOrd="0" destOrd="0" parTransId="{CFAFF73C-1877-4E8F-A9BA-51F731F4B77A}" sibTransId="{D4685002-0A8D-46E8-A971-EE50842CFBA0}"/>
    <dgm:cxn modelId="{9B24EE41-1AB9-4E95-969F-0BB2F8ABC3BE}" type="presOf" srcId="{DAF266BD-5364-4A0A-8E17-3CBB75DD0BBF}" destId="{956CB3C1-87F1-420B-867A-12EFB996FA45}" srcOrd="0" destOrd="0" presId="urn:microsoft.com/office/officeart/2005/8/layout/hList6"/>
    <dgm:cxn modelId="{1CFA9E4A-48A9-42BC-A52D-63A6E7696EE8}" srcId="{DAF266BD-5364-4A0A-8E17-3CBB75DD0BBF}" destId="{23438EB7-2971-40B2-B24A-D94398FC99F3}" srcOrd="3" destOrd="0" parTransId="{4AAFC0FD-E739-41D7-9EF9-9108687DF15D}" sibTransId="{BAC51036-CAA3-4DAB-9EB2-FBA1F287DAC4}"/>
    <dgm:cxn modelId="{76ADB76A-BE71-4192-9506-CF9B17F36719}" type="presOf" srcId="{C0E3A889-DB91-4C5F-AED4-D28266C8278D}" destId="{D92B4BBC-CA67-4077-B8EB-A36AC6C97223}" srcOrd="0" destOrd="2" presId="urn:microsoft.com/office/officeart/2005/8/layout/hList6"/>
    <dgm:cxn modelId="{2A10C24D-6F67-49B7-9AC7-998CEA9DFDA0}" type="presOf" srcId="{B8FF60CA-A973-4CCB-AF5F-304E8A242E32}" destId="{35E11FD7-4A69-4420-A788-184374E503DF}" srcOrd="0" destOrd="2" presId="urn:microsoft.com/office/officeart/2005/8/layout/hList6"/>
    <dgm:cxn modelId="{9744E66D-08B5-450B-97D9-6A84FF1612BB}" type="presOf" srcId="{DC98CCA7-5CDB-4687-83A8-87937094B552}" destId="{5E91689C-0B62-4864-AEEC-F0F00DF59C65}" srcOrd="0" destOrd="0" presId="urn:microsoft.com/office/officeart/2005/8/layout/hList6"/>
    <dgm:cxn modelId="{5AF5A273-787F-4C5D-A759-15ED716BB847}" srcId="{23438EB7-2971-40B2-B24A-D94398FC99F3}" destId="{C0E3A889-DB91-4C5F-AED4-D28266C8278D}" srcOrd="1" destOrd="0" parTransId="{9A1918DE-1596-4EE8-B2C4-1A1A98B5229B}" sibTransId="{39A71B6A-B911-43C4-8BF4-D470C753A00C}"/>
    <dgm:cxn modelId="{8BAF7775-F4B4-4C17-8FCC-D52A2B45B417}" type="presOf" srcId="{23438EB7-2971-40B2-B24A-D94398FC99F3}" destId="{D92B4BBC-CA67-4077-B8EB-A36AC6C97223}" srcOrd="0" destOrd="0" presId="urn:microsoft.com/office/officeart/2005/8/layout/hList6"/>
    <dgm:cxn modelId="{5E0B9C75-2697-477A-BFB9-2F3179A5864D}" type="presOf" srcId="{CEDA7E79-A4F3-4AE1-AAAF-867D0230B1ED}" destId="{5E91689C-0B62-4864-AEEC-F0F00DF59C65}" srcOrd="0" destOrd="1" presId="urn:microsoft.com/office/officeart/2005/8/layout/hList6"/>
    <dgm:cxn modelId="{B26A2758-B536-46AC-AE20-2D1C416410AF}" srcId="{C4A18F04-8465-4A83-914F-4A7B135D0C3F}" destId="{845C6A2F-02F1-4212-8450-8F6352476350}" srcOrd="0" destOrd="0" parTransId="{15FA66C3-D962-481F-83AA-456253215DFB}" sibTransId="{CF81A6BC-E135-43B7-97BF-0EF9BBA11246}"/>
    <dgm:cxn modelId="{C62CC47B-B428-402B-BADD-D8D180D5AB3B}" srcId="{C4A18F04-8465-4A83-914F-4A7B135D0C3F}" destId="{6D8B7D5A-71F8-4D23-BD7B-AE63F0D1E38C}" srcOrd="2" destOrd="0" parTransId="{C4680874-1D81-4393-9067-154D28B38E09}" sibTransId="{3FAAEB60-2046-4091-A0A3-362B4D885784}"/>
    <dgm:cxn modelId="{9AC89891-FD1F-4DD5-8D47-C14C55DD2CF8}" srcId="{159AA219-9AAD-49B8-86C7-F4FE82DE5DBA}" destId="{452616A9-E229-44B7-A6DB-F83CBFA6567F}" srcOrd="1" destOrd="0" parTransId="{5600F590-74F5-46E7-A40E-6D03339E6A24}" sibTransId="{0ED796FC-EDBF-4A64-991D-962BA68976C4}"/>
    <dgm:cxn modelId="{6B307197-523E-46BD-A891-356EA4ECD795}" srcId="{159AA219-9AAD-49B8-86C7-F4FE82DE5DBA}" destId="{F8CABF33-0DF7-4FFB-83DC-0C2EBE33AEB8}" srcOrd="2" destOrd="0" parTransId="{0AF5E307-B040-48B9-B539-A6CBA306C1F4}" sibTransId="{818462EF-D6A4-4017-B45A-D4B125FE8894}"/>
    <dgm:cxn modelId="{50F53998-AC17-4D2B-8761-60049D8C44D8}" srcId="{DAF266BD-5364-4A0A-8E17-3CBB75DD0BBF}" destId="{DC98CCA7-5CDB-4687-83A8-87937094B552}" srcOrd="2" destOrd="0" parTransId="{B97A8067-C300-4BF4-96E1-99E072CC93FF}" sibTransId="{CFCE3D62-A83A-49D7-837F-693C9D80FF27}"/>
    <dgm:cxn modelId="{89A62A9E-6FC3-4A47-A89B-844984608D71}" type="presOf" srcId="{698589B5-C5F8-40DA-B31C-C31B0111C986}" destId="{D92B4BBC-CA67-4077-B8EB-A36AC6C97223}" srcOrd="0" destOrd="3" presId="urn:microsoft.com/office/officeart/2005/8/layout/hList6"/>
    <dgm:cxn modelId="{8F3F1BB2-A8C6-426E-B24F-1982279D3D9E}" srcId="{DAF266BD-5364-4A0A-8E17-3CBB75DD0BBF}" destId="{C4A18F04-8465-4A83-914F-4A7B135D0C3F}" srcOrd="0" destOrd="0" parTransId="{C58D30D4-40F2-4FCE-8288-FAD827C6B871}" sibTransId="{06580A51-5761-4C59-BF53-9C65D9D576E9}"/>
    <dgm:cxn modelId="{B0D15DB6-03A1-4E28-BA72-59A89888D420}" srcId="{C4A18F04-8465-4A83-914F-4A7B135D0C3F}" destId="{B8FF60CA-A973-4CCB-AF5F-304E8A242E32}" srcOrd="1" destOrd="0" parTransId="{5155B0FA-332B-4AEF-BB4F-A502D0BE6446}" sibTransId="{095F07D2-7DD9-4FBE-8851-2C49693CC320}"/>
    <dgm:cxn modelId="{4474C0CD-81A0-4CAF-97B5-9E205183845F}" type="presOf" srcId="{845C6A2F-02F1-4212-8450-8F6352476350}" destId="{35E11FD7-4A69-4420-A788-184374E503DF}" srcOrd="0" destOrd="1" presId="urn:microsoft.com/office/officeart/2005/8/layout/hList6"/>
    <dgm:cxn modelId="{83D8AECF-B521-471D-AEAD-4184FEDEE30E}" srcId="{159AA219-9AAD-49B8-86C7-F4FE82DE5DBA}" destId="{E971C0CC-A3EC-4F9A-BD2B-8992994EDC01}" srcOrd="0" destOrd="0" parTransId="{3745B0F0-EA26-4ED5-928C-63A8196992B6}" sibTransId="{C0B5AC99-53AB-47FF-8DB4-D3F6660BF948}"/>
    <dgm:cxn modelId="{EB8F7ED1-FDF0-4573-A2D9-272DB391C7C9}" type="presOf" srcId="{159AA219-9AAD-49B8-86C7-F4FE82DE5DBA}" destId="{81F227BE-A040-410D-8199-28BA1F7987D1}" srcOrd="0" destOrd="0" presId="urn:microsoft.com/office/officeart/2005/8/layout/hList6"/>
    <dgm:cxn modelId="{15B148DF-83D8-430A-961F-FD1D2CCB37A3}" type="presOf" srcId="{21D717DB-FA07-4D71-A5B6-F1D770D2055D}" destId="{5E91689C-0B62-4864-AEEC-F0F00DF59C65}" srcOrd="0" destOrd="2" presId="urn:microsoft.com/office/officeart/2005/8/layout/hList6"/>
    <dgm:cxn modelId="{1147DAEF-3DA0-436B-BE7B-D2CF39EACBE4}" type="presOf" srcId="{78378602-936B-4341-9B9F-798DC891E3F5}" destId="{D92B4BBC-CA67-4077-B8EB-A36AC6C97223}" srcOrd="0" destOrd="1" presId="urn:microsoft.com/office/officeart/2005/8/layout/hList6"/>
    <dgm:cxn modelId="{B87963F0-AF5C-4C6C-A036-7BF051CE8015}" type="presOf" srcId="{F8CABF33-0DF7-4FFB-83DC-0C2EBE33AEB8}" destId="{81F227BE-A040-410D-8199-28BA1F7987D1}" srcOrd="0" destOrd="3" presId="urn:microsoft.com/office/officeart/2005/8/layout/hList6"/>
    <dgm:cxn modelId="{4AD3A6FB-802F-40A3-9B3A-762F66C8E242}" srcId="{DC98CCA7-5CDB-4687-83A8-87937094B552}" destId="{CEDA7E79-A4F3-4AE1-AAAF-867D0230B1ED}" srcOrd="0" destOrd="0" parTransId="{BA37AC88-2E3C-4603-A312-E94AC8868235}" sibTransId="{30CEF022-8A2C-46A4-A6B0-F6E2247AE662}"/>
    <dgm:cxn modelId="{30A324FD-209A-4AF9-B1B5-77BFA1EC1EA5}" srcId="{23438EB7-2971-40B2-B24A-D94398FC99F3}" destId="{698589B5-C5F8-40DA-B31C-C31B0111C986}" srcOrd="2" destOrd="0" parTransId="{21D14847-48B6-4E12-904B-E8364054617E}" sibTransId="{C1B254C8-5A4F-41A6-BE48-3CA26694B419}"/>
    <dgm:cxn modelId="{DD394CEB-6A7B-4B71-B053-C0E870074C34}" type="presParOf" srcId="{956CB3C1-87F1-420B-867A-12EFB996FA45}" destId="{35E11FD7-4A69-4420-A788-184374E503DF}" srcOrd="0" destOrd="0" presId="urn:microsoft.com/office/officeart/2005/8/layout/hList6"/>
    <dgm:cxn modelId="{B8872D75-4A82-4514-8D7A-9FC8A5FC02F5}" type="presParOf" srcId="{956CB3C1-87F1-420B-867A-12EFB996FA45}" destId="{5CA0D562-110D-44BE-8801-F9BDC5989AC6}" srcOrd="1" destOrd="0" presId="urn:microsoft.com/office/officeart/2005/8/layout/hList6"/>
    <dgm:cxn modelId="{5FEF334B-9172-444B-9F87-9E9AD553C3DF}" type="presParOf" srcId="{956CB3C1-87F1-420B-867A-12EFB996FA45}" destId="{81F227BE-A040-410D-8199-28BA1F7987D1}" srcOrd="2" destOrd="0" presId="urn:microsoft.com/office/officeart/2005/8/layout/hList6"/>
    <dgm:cxn modelId="{47359591-5324-4E99-8B49-920258BCFE7F}" type="presParOf" srcId="{956CB3C1-87F1-420B-867A-12EFB996FA45}" destId="{90B11F0F-6A3C-4872-A7FB-8E1F2C1C0896}" srcOrd="3" destOrd="0" presId="urn:microsoft.com/office/officeart/2005/8/layout/hList6"/>
    <dgm:cxn modelId="{D1CBA194-AD2A-489B-9546-01EE25422259}" type="presParOf" srcId="{956CB3C1-87F1-420B-867A-12EFB996FA45}" destId="{5E91689C-0B62-4864-AEEC-F0F00DF59C65}" srcOrd="4" destOrd="0" presId="urn:microsoft.com/office/officeart/2005/8/layout/hList6"/>
    <dgm:cxn modelId="{2D9C7E6C-EC1B-45F5-A785-6AFFEDFA08D2}" type="presParOf" srcId="{956CB3C1-87F1-420B-867A-12EFB996FA45}" destId="{2F12FE2D-B304-40B0-BC6E-9488C1B38661}" srcOrd="5" destOrd="0" presId="urn:microsoft.com/office/officeart/2005/8/layout/hList6"/>
    <dgm:cxn modelId="{DF24A3A7-C82E-490A-B354-91EACF91FA54}" type="presParOf" srcId="{956CB3C1-87F1-420B-867A-12EFB996FA45}" destId="{D92B4BBC-CA67-4077-B8EB-A36AC6C97223}"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F266BD-5364-4A0A-8E17-3CBB75DD0BBF}" type="doc">
      <dgm:prSet loTypeId="urn:microsoft.com/office/officeart/2005/8/layout/lProcess2" loCatId="list" qsTypeId="urn:microsoft.com/office/officeart/2005/8/quickstyle/simple1" qsCatId="simple" csTypeId="urn:microsoft.com/office/officeart/2005/8/colors/colorful2" csCatId="colorful" phldr="1"/>
      <dgm:spPr/>
      <dgm:t>
        <a:bodyPr/>
        <a:lstStyle/>
        <a:p>
          <a:endParaRPr lang="en-US"/>
        </a:p>
      </dgm:t>
    </dgm:pt>
    <dgm:pt modelId="{C4A18F04-8465-4A83-914F-4A7B135D0C3F}">
      <dgm:prSet phldrT="[Text]"/>
      <dgm:spPr/>
      <dgm:t>
        <a:bodyPr/>
        <a:lstStyle/>
        <a:p>
          <a:r>
            <a:rPr lang="en-US" b="1" dirty="0"/>
            <a:t>Central Processing Unit (CPU)</a:t>
          </a:r>
          <a:endParaRPr lang="en-US" dirty="0"/>
        </a:p>
      </dgm:t>
    </dgm:pt>
    <dgm:pt modelId="{C58D30D4-40F2-4FCE-8288-FAD827C6B871}" type="parTrans" cxnId="{8F3F1BB2-A8C6-426E-B24F-1982279D3D9E}">
      <dgm:prSet/>
      <dgm:spPr/>
      <dgm:t>
        <a:bodyPr/>
        <a:lstStyle/>
        <a:p>
          <a:endParaRPr lang="en-US"/>
        </a:p>
      </dgm:t>
    </dgm:pt>
    <dgm:pt modelId="{06580A51-5761-4C59-BF53-9C65D9D576E9}" type="sibTrans" cxnId="{8F3F1BB2-A8C6-426E-B24F-1982279D3D9E}">
      <dgm:prSet/>
      <dgm:spPr/>
      <dgm:t>
        <a:bodyPr/>
        <a:lstStyle/>
        <a:p>
          <a:endParaRPr lang="en-US"/>
        </a:p>
      </dgm:t>
    </dgm:pt>
    <dgm:pt modelId="{E7A543DB-07FE-4C2E-9C8C-577D0B8AD3F4}">
      <dgm:prSet/>
      <dgm:spPr/>
      <dgm:t>
        <a:bodyPr/>
        <a:lstStyle/>
        <a:p>
          <a:pPr>
            <a:buFont typeface="Arial" panose="020B0604020202020204" pitchFamily="34" charset="0"/>
            <a:buChar char="•"/>
          </a:pPr>
          <a:r>
            <a:rPr lang="en-US" dirty="0"/>
            <a:t>General-purpose processor for sequential tasks</a:t>
          </a:r>
        </a:p>
      </dgm:t>
    </dgm:pt>
    <dgm:pt modelId="{30FB586F-7D5F-4506-946B-0EE41942114C}" type="parTrans" cxnId="{66C914D9-4583-462E-8FF9-35BC860FDC24}">
      <dgm:prSet/>
      <dgm:spPr/>
      <dgm:t>
        <a:bodyPr/>
        <a:lstStyle/>
        <a:p>
          <a:endParaRPr lang="en-US"/>
        </a:p>
      </dgm:t>
    </dgm:pt>
    <dgm:pt modelId="{39F8ADD7-84F8-4F4C-99C8-48F8CD948A2F}" type="sibTrans" cxnId="{66C914D9-4583-462E-8FF9-35BC860FDC24}">
      <dgm:prSet/>
      <dgm:spPr/>
      <dgm:t>
        <a:bodyPr/>
        <a:lstStyle/>
        <a:p>
          <a:endParaRPr lang="en-US"/>
        </a:p>
      </dgm:t>
    </dgm:pt>
    <dgm:pt modelId="{79C25270-C831-42CF-8E5D-A42A517FF40D}">
      <dgm:prSet/>
      <dgm:spPr/>
      <dgm:t>
        <a:bodyPr/>
        <a:lstStyle/>
        <a:p>
          <a:pPr>
            <a:buFont typeface="Arial" panose="020B0604020202020204" pitchFamily="34" charset="0"/>
            <a:buChar char="•"/>
          </a:pPr>
          <a:r>
            <a:rPr lang="en-US" b="1" dirty="0"/>
            <a:t>Cores:</a:t>
          </a:r>
          <a:r>
            <a:rPr lang="en-US" dirty="0"/>
            <a:t> 1–128 (consumer to high-end server CPUs)</a:t>
          </a:r>
        </a:p>
      </dgm:t>
    </dgm:pt>
    <dgm:pt modelId="{89696DB1-E844-4CDD-8566-E4DB8E89E672}" type="parTrans" cxnId="{8613C09A-4A63-41C7-9826-71BC734CDAEE}">
      <dgm:prSet/>
      <dgm:spPr/>
      <dgm:t>
        <a:bodyPr/>
        <a:lstStyle/>
        <a:p>
          <a:endParaRPr lang="en-US"/>
        </a:p>
      </dgm:t>
    </dgm:pt>
    <dgm:pt modelId="{EA415121-3164-47C6-B268-2695FBBBC935}" type="sibTrans" cxnId="{8613C09A-4A63-41C7-9826-71BC734CDAEE}">
      <dgm:prSet/>
      <dgm:spPr/>
      <dgm:t>
        <a:bodyPr/>
        <a:lstStyle/>
        <a:p>
          <a:endParaRPr lang="en-US"/>
        </a:p>
      </dgm:t>
    </dgm:pt>
    <dgm:pt modelId="{65B53BBF-8F08-4754-B527-E996C45AB68A}">
      <dgm:prSet/>
      <dgm:spPr/>
      <dgm:t>
        <a:bodyPr/>
        <a:lstStyle/>
        <a:p>
          <a:pPr>
            <a:buFont typeface="Arial" panose="020B0604020202020204" pitchFamily="34" charset="0"/>
            <a:buChar char="•"/>
          </a:pPr>
          <a:r>
            <a:rPr lang="en-US" b="1" dirty="0"/>
            <a:t>Clock Speed:</a:t>
          </a:r>
          <a:r>
            <a:rPr lang="en-US" dirty="0"/>
            <a:t> Up to ~9 GHz (boost speeds)</a:t>
          </a:r>
        </a:p>
      </dgm:t>
    </dgm:pt>
    <dgm:pt modelId="{3CB24BE1-F54E-4DF0-9376-E46D02CCE1B1}" type="parTrans" cxnId="{2EE8FFE2-3818-4712-9004-0EB6248C5482}">
      <dgm:prSet/>
      <dgm:spPr/>
      <dgm:t>
        <a:bodyPr/>
        <a:lstStyle/>
        <a:p>
          <a:endParaRPr lang="en-US"/>
        </a:p>
      </dgm:t>
    </dgm:pt>
    <dgm:pt modelId="{CD060196-9FAC-4927-84CE-A94348885E05}" type="sibTrans" cxnId="{2EE8FFE2-3818-4712-9004-0EB6248C5482}">
      <dgm:prSet/>
      <dgm:spPr/>
      <dgm:t>
        <a:bodyPr/>
        <a:lstStyle/>
        <a:p>
          <a:endParaRPr lang="en-US"/>
        </a:p>
      </dgm:t>
    </dgm:pt>
    <dgm:pt modelId="{3A4AD84C-11A1-4088-B392-0193C7A9F9B2}">
      <dgm:prSet/>
      <dgm:spPr/>
      <dgm:t>
        <a:bodyPr/>
        <a:lstStyle/>
        <a:p>
          <a:pPr>
            <a:buFont typeface="Arial" panose="020B0604020202020204" pitchFamily="34" charset="0"/>
            <a:buChar char="•"/>
          </a:pPr>
          <a:r>
            <a:rPr lang="en-US" b="1" dirty="0"/>
            <a:t>Precision:</a:t>
          </a:r>
          <a:r>
            <a:rPr lang="en-US" dirty="0"/>
            <a:t> Single (32-bit), Double (64-bit), and Extended (128-bit)</a:t>
          </a:r>
        </a:p>
      </dgm:t>
    </dgm:pt>
    <dgm:pt modelId="{A4FF4C41-1792-400E-80C2-9018513AC068}" type="parTrans" cxnId="{625331F7-130E-44BE-ACBB-C0ACAE081E3B}">
      <dgm:prSet/>
      <dgm:spPr/>
      <dgm:t>
        <a:bodyPr/>
        <a:lstStyle/>
        <a:p>
          <a:endParaRPr lang="en-US"/>
        </a:p>
      </dgm:t>
    </dgm:pt>
    <dgm:pt modelId="{C7F90C7B-A3EE-4150-8152-45D786DC80FE}" type="sibTrans" cxnId="{625331F7-130E-44BE-ACBB-C0ACAE081E3B}">
      <dgm:prSet/>
      <dgm:spPr/>
      <dgm:t>
        <a:bodyPr/>
        <a:lstStyle/>
        <a:p>
          <a:endParaRPr lang="en-US"/>
        </a:p>
      </dgm:t>
    </dgm:pt>
    <dgm:pt modelId="{F9FE7996-8319-4864-A4F3-7E50D16B5943}">
      <dgm:prSet/>
      <dgm:spPr/>
      <dgm:t>
        <a:bodyPr/>
        <a:lstStyle/>
        <a:p>
          <a:pPr>
            <a:buFont typeface="Arial" panose="020B0604020202020204" pitchFamily="34" charset="0"/>
            <a:buChar char="•"/>
          </a:pPr>
          <a:r>
            <a:rPr lang="en-US" dirty="0"/>
            <a:t>Optimized for low-latency, complex control logic</a:t>
          </a:r>
        </a:p>
      </dgm:t>
    </dgm:pt>
    <dgm:pt modelId="{50469B77-1175-49B7-8871-531CEE205C96}" type="parTrans" cxnId="{4A522F61-5415-479B-B86E-9B1B172A91F2}">
      <dgm:prSet/>
      <dgm:spPr/>
      <dgm:t>
        <a:bodyPr/>
        <a:lstStyle/>
        <a:p>
          <a:endParaRPr lang="en-US"/>
        </a:p>
      </dgm:t>
    </dgm:pt>
    <dgm:pt modelId="{A1398052-95A1-409E-BBDE-CA8041824E33}" type="sibTrans" cxnId="{4A522F61-5415-479B-B86E-9B1B172A91F2}">
      <dgm:prSet/>
      <dgm:spPr/>
      <dgm:t>
        <a:bodyPr/>
        <a:lstStyle/>
        <a:p>
          <a:endParaRPr lang="en-US"/>
        </a:p>
      </dgm:t>
    </dgm:pt>
    <dgm:pt modelId="{4D431D6B-B3FC-45FC-BD10-9223536D1194}">
      <dgm:prSet/>
      <dgm:spPr/>
      <dgm:t>
        <a:bodyPr/>
        <a:lstStyle/>
        <a:p>
          <a:pPr>
            <a:buNone/>
          </a:pPr>
          <a:r>
            <a:rPr lang="en-US" b="1"/>
            <a:t>Graphics Processing Unit (GPU)</a:t>
          </a:r>
        </a:p>
      </dgm:t>
    </dgm:pt>
    <dgm:pt modelId="{1FE82291-4267-436D-9C98-E5CD882D029A}" type="parTrans" cxnId="{0BA9088F-1147-44A4-8766-ADE6348BB80B}">
      <dgm:prSet/>
      <dgm:spPr/>
      <dgm:t>
        <a:bodyPr/>
        <a:lstStyle/>
        <a:p>
          <a:endParaRPr lang="en-US"/>
        </a:p>
      </dgm:t>
    </dgm:pt>
    <dgm:pt modelId="{8AD563A1-C2C3-4AF1-9312-0A239F3121D2}" type="sibTrans" cxnId="{0BA9088F-1147-44A4-8766-ADE6348BB80B}">
      <dgm:prSet/>
      <dgm:spPr/>
      <dgm:t>
        <a:bodyPr/>
        <a:lstStyle/>
        <a:p>
          <a:endParaRPr lang="en-US"/>
        </a:p>
      </dgm:t>
    </dgm:pt>
    <dgm:pt modelId="{3D02AAD0-7FDF-4D9C-9B7D-FF6D8CD2F492}">
      <dgm:prSet/>
      <dgm:spPr/>
      <dgm:t>
        <a:bodyPr/>
        <a:lstStyle/>
        <a:p>
          <a:pPr>
            <a:buFont typeface="Arial" panose="020B0604020202020204" pitchFamily="34" charset="0"/>
            <a:buChar char="•"/>
          </a:pPr>
          <a:r>
            <a:rPr lang="en-US" dirty="0"/>
            <a:t>Massively parallel processor for data-parallel workloads</a:t>
          </a:r>
        </a:p>
      </dgm:t>
    </dgm:pt>
    <dgm:pt modelId="{AB2314D6-6BF9-403E-B705-CF6DC2C211E5}" type="parTrans" cxnId="{33943218-1B71-425F-BC52-129BA57A6AFB}">
      <dgm:prSet/>
      <dgm:spPr/>
      <dgm:t>
        <a:bodyPr/>
        <a:lstStyle/>
        <a:p>
          <a:endParaRPr lang="en-US"/>
        </a:p>
      </dgm:t>
    </dgm:pt>
    <dgm:pt modelId="{58EA2BD0-07AE-4412-9630-F759884C1A10}" type="sibTrans" cxnId="{33943218-1B71-425F-BC52-129BA57A6AFB}">
      <dgm:prSet/>
      <dgm:spPr/>
      <dgm:t>
        <a:bodyPr/>
        <a:lstStyle/>
        <a:p>
          <a:endParaRPr lang="en-US"/>
        </a:p>
      </dgm:t>
    </dgm:pt>
    <dgm:pt modelId="{5B5AAD16-3D4C-46DF-8814-6B625E2A0B36}">
      <dgm:prSet/>
      <dgm:spPr/>
      <dgm:t>
        <a:bodyPr/>
        <a:lstStyle/>
        <a:p>
          <a:pPr>
            <a:buFont typeface="Arial" panose="020B0604020202020204" pitchFamily="34" charset="0"/>
            <a:buChar char="•"/>
          </a:pPr>
          <a:r>
            <a:rPr lang="en-US" b="1" dirty="0"/>
            <a:t>Cores:</a:t>
          </a:r>
          <a:r>
            <a:rPr lang="en-US" dirty="0"/>
            <a:t> Hundreds to thousands (SIMD/SIMT architecture)</a:t>
          </a:r>
        </a:p>
      </dgm:t>
    </dgm:pt>
    <dgm:pt modelId="{D4E4977B-55A9-4789-A765-188E1ACFB491}" type="parTrans" cxnId="{2DB38E23-D024-4F9D-9EE8-11C3883B2A52}">
      <dgm:prSet/>
      <dgm:spPr/>
      <dgm:t>
        <a:bodyPr/>
        <a:lstStyle/>
        <a:p>
          <a:endParaRPr lang="en-US"/>
        </a:p>
      </dgm:t>
    </dgm:pt>
    <dgm:pt modelId="{6BE1763B-6850-4C44-905A-93C0076B7A20}" type="sibTrans" cxnId="{2DB38E23-D024-4F9D-9EE8-11C3883B2A52}">
      <dgm:prSet/>
      <dgm:spPr/>
      <dgm:t>
        <a:bodyPr/>
        <a:lstStyle/>
        <a:p>
          <a:endParaRPr lang="en-US"/>
        </a:p>
      </dgm:t>
    </dgm:pt>
    <dgm:pt modelId="{BB97C3E9-F05E-45AF-B8CE-49CEC1C22575}">
      <dgm:prSet/>
      <dgm:spPr/>
      <dgm:t>
        <a:bodyPr/>
        <a:lstStyle/>
        <a:p>
          <a:pPr>
            <a:buFont typeface="Arial" panose="020B0604020202020204" pitchFamily="34" charset="0"/>
            <a:buChar char="•"/>
          </a:pPr>
          <a:r>
            <a:rPr lang="en-US" b="1" dirty="0"/>
            <a:t>Clock Speed:</a:t>
          </a:r>
          <a:r>
            <a:rPr lang="en-US" dirty="0"/>
            <a:t> ~500 MHz–2.5 GHz</a:t>
          </a:r>
        </a:p>
      </dgm:t>
    </dgm:pt>
    <dgm:pt modelId="{3EFA8E43-48F2-4B32-999E-90C6688A8707}" type="parTrans" cxnId="{B4029897-88B8-4659-A4D5-12AF407AC294}">
      <dgm:prSet/>
      <dgm:spPr/>
      <dgm:t>
        <a:bodyPr/>
        <a:lstStyle/>
        <a:p>
          <a:endParaRPr lang="en-US"/>
        </a:p>
      </dgm:t>
    </dgm:pt>
    <dgm:pt modelId="{D354E9AC-5BFA-4FB1-AFB4-CD89BCFB7978}" type="sibTrans" cxnId="{B4029897-88B8-4659-A4D5-12AF407AC294}">
      <dgm:prSet/>
      <dgm:spPr/>
      <dgm:t>
        <a:bodyPr/>
        <a:lstStyle/>
        <a:p>
          <a:endParaRPr lang="en-US"/>
        </a:p>
      </dgm:t>
    </dgm:pt>
    <dgm:pt modelId="{820A4915-AB56-4930-A576-497079E2E135}">
      <dgm:prSet/>
      <dgm:spPr/>
      <dgm:t>
        <a:bodyPr/>
        <a:lstStyle/>
        <a:p>
          <a:pPr>
            <a:buFont typeface="Arial" panose="020B0604020202020204" pitchFamily="34" charset="0"/>
            <a:buChar char="•"/>
          </a:pPr>
          <a:r>
            <a:rPr lang="en-US" b="1" dirty="0"/>
            <a:t>Precision:</a:t>
          </a:r>
          <a:r>
            <a:rPr lang="en-US" dirty="0"/>
            <a:t> Single to Double precision (varies by model)</a:t>
          </a:r>
        </a:p>
      </dgm:t>
    </dgm:pt>
    <dgm:pt modelId="{AA887496-4C0F-4D4F-995F-B46577439867}" type="parTrans" cxnId="{D3299F52-9DF5-4721-A1AC-37DE03E68279}">
      <dgm:prSet/>
      <dgm:spPr/>
      <dgm:t>
        <a:bodyPr/>
        <a:lstStyle/>
        <a:p>
          <a:endParaRPr lang="en-US"/>
        </a:p>
      </dgm:t>
    </dgm:pt>
    <dgm:pt modelId="{D098C6E0-24EC-46F5-BA06-D24C16506347}" type="sibTrans" cxnId="{D3299F52-9DF5-4721-A1AC-37DE03E68279}">
      <dgm:prSet/>
      <dgm:spPr/>
      <dgm:t>
        <a:bodyPr/>
        <a:lstStyle/>
        <a:p>
          <a:endParaRPr lang="en-US"/>
        </a:p>
      </dgm:t>
    </dgm:pt>
    <dgm:pt modelId="{D4687ACC-CAE6-4E7B-837C-183634FB990A}">
      <dgm:prSet/>
      <dgm:spPr/>
      <dgm:t>
        <a:bodyPr/>
        <a:lstStyle/>
        <a:p>
          <a:pPr>
            <a:buFont typeface="Arial" panose="020B0604020202020204" pitchFamily="34" charset="0"/>
            <a:buChar char="•"/>
          </a:pPr>
          <a:r>
            <a:rPr lang="en-US" dirty="0"/>
            <a:t>Ideal for graphics, simulation, and AI training</a:t>
          </a:r>
        </a:p>
      </dgm:t>
    </dgm:pt>
    <dgm:pt modelId="{7E88920D-0265-4F94-B410-882854FAC394}" type="parTrans" cxnId="{C7C49929-D1DD-4A11-B6CB-E4CB7CF661DF}">
      <dgm:prSet/>
      <dgm:spPr/>
      <dgm:t>
        <a:bodyPr/>
        <a:lstStyle/>
        <a:p>
          <a:endParaRPr lang="en-US"/>
        </a:p>
      </dgm:t>
    </dgm:pt>
    <dgm:pt modelId="{46782549-28B2-4717-B68A-3B20B195DF6B}" type="sibTrans" cxnId="{C7C49929-D1DD-4A11-B6CB-E4CB7CF661DF}">
      <dgm:prSet/>
      <dgm:spPr/>
      <dgm:t>
        <a:bodyPr/>
        <a:lstStyle/>
        <a:p>
          <a:endParaRPr lang="en-US"/>
        </a:p>
      </dgm:t>
    </dgm:pt>
    <dgm:pt modelId="{BFEE4722-8774-4614-9490-50E571198789}">
      <dgm:prSet/>
      <dgm:spPr/>
      <dgm:t>
        <a:bodyPr/>
        <a:lstStyle/>
        <a:p>
          <a:pPr>
            <a:buNone/>
          </a:pPr>
          <a:r>
            <a:rPr lang="en-US" b="1"/>
            <a:t>Tensor Processing Unit (TPU)</a:t>
          </a:r>
        </a:p>
      </dgm:t>
    </dgm:pt>
    <dgm:pt modelId="{DEE478FD-0E86-4D7C-8C8B-79097E117142}" type="parTrans" cxnId="{44D36FF2-6688-49D1-9807-71156B40F48D}">
      <dgm:prSet/>
      <dgm:spPr/>
      <dgm:t>
        <a:bodyPr/>
        <a:lstStyle/>
        <a:p>
          <a:endParaRPr lang="en-US"/>
        </a:p>
      </dgm:t>
    </dgm:pt>
    <dgm:pt modelId="{3FA157BF-0DC0-4E1B-80C2-BEA4EE55DE8F}" type="sibTrans" cxnId="{44D36FF2-6688-49D1-9807-71156B40F48D}">
      <dgm:prSet/>
      <dgm:spPr/>
      <dgm:t>
        <a:bodyPr/>
        <a:lstStyle/>
        <a:p>
          <a:endParaRPr lang="en-US"/>
        </a:p>
      </dgm:t>
    </dgm:pt>
    <dgm:pt modelId="{F333C73F-6A65-49AC-A349-6A219EB3B2A3}">
      <dgm:prSet/>
      <dgm:spPr/>
      <dgm:t>
        <a:bodyPr/>
        <a:lstStyle/>
        <a:p>
          <a:pPr>
            <a:buFont typeface="Arial" panose="020B0604020202020204" pitchFamily="34" charset="0"/>
            <a:buChar char="•"/>
          </a:pPr>
          <a:r>
            <a:rPr lang="en-US" b="1" dirty="0"/>
            <a:t>Developed by Google</a:t>
          </a:r>
          <a:r>
            <a:rPr lang="en-US" dirty="0"/>
            <a:t> for machine learning workloads (especially TensorFlow)</a:t>
          </a:r>
        </a:p>
      </dgm:t>
    </dgm:pt>
    <dgm:pt modelId="{1681821C-EFF1-414B-8466-B7A89A6E3C7A}" type="parTrans" cxnId="{9F1A36C9-15FC-496B-B29E-6975CD3289B2}">
      <dgm:prSet/>
      <dgm:spPr/>
      <dgm:t>
        <a:bodyPr/>
        <a:lstStyle/>
        <a:p>
          <a:endParaRPr lang="en-US"/>
        </a:p>
      </dgm:t>
    </dgm:pt>
    <dgm:pt modelId="{0EAA3200-4A72-4F07-9561-F159581D2BED}" type="sibTrans" cxnId="{9F1A36C9-15FC-496B-B29E-6975CD3289B2}">
      <dgm:prSet/>
      <dgm:spPr/>
      <dgm:t>
        <a:bodyPr/>
        <a:lstStyle/>
        <a:p>
          <a:endParaRPr lang="en-US"/>
        </a:p>
      </dgm:t>
    </dgm:pt>
    <dgm:pt modelId="{06DBB248-4CFD-451A-A8C7-D6AFB5253E2D}">
      <dgm:prSet/>
      <dgm:spPr/>
      <dgm:t>
        <a:bodyPr/>
        <a:lstStyle/>
        <a:p>
          <a:pPr>
            <a:buFont typeface="Arial" panose="020B0604020202020204" pitchFamily="34" charset="0"/>
            <a:buChar char="•"/>
          </a:pPr>
          <a:r>
            <a:rPr lang="en-US" dirty="0"/>
            <a:t>Available via </a:t>
          </a:r>
          <a:r>
            <a:rPr lang="en-US" b="1" dirty="0"/>
            <a:t>Google Cloud Platform (GCP)</a:t>
          </a:r>
          <a:r>
            <a:rPr lang="en-US" dirty="0"/>
            <a:t> or through </a:t>
          </a:r>
          <a:r>
            <a:rPr lang="en-US" b="1" dirty="0"/>
            <a:t>licensing</a:t>
          </a:r>
          <a:endParaRPr lang="en-US" dirty="0"/>
        </a:p>
      </dgm:t>
    </dgm:pt>
    <dgm:pt modelId="{BA55C3DF-28F5-4252-BCEA-EDDC0E3729DD}" type="parTrans" cxnId="{0991F8AB-C187-44C7-A690-F62973688B0F}">
      <dgm:prSet/>
      <dgm:spPr/>
      <dgm:t>
        <a:bodyPr/>
        <a:lstStyle/>
        <a:p>
          <a:endParaRPr lang="en-US"/>
        </a:p>
      </dgm:t>
    </dgm:pt>
    <dgm:pt modelId="{AAA86DA3-3FCE-4A9E-AF5D-5654230AEBAE}" type="sibTrans" cxnId="{0991F8AB-C187-44C7-A690-F62973688B0F}">
      <dgm:prSet/>
      <dgm:spPr/>
      <dgm:t>
        <a:bodyPr/>
        <a:lstStyle/>
        <a:p>
          <a:endParaRPr lang="en-US"/>
        </a:p>
      </dgm:t>
    </dgm:pt>
    <dgm:pt modelId="{E5D8AA4A-F6C0-4A74-8CAE-D63CD27DA83F}">
      <dgm:prSet/>
      <dgm:spPr/>
      <dgm:t>
        <a:bodyPr/>
        <a:lstStyle/>
        <a:p>
          <a:pPr>
            <a:buFont typeface="Arial" panose="020B0604020202020204" pitchFamily="34" charset="0"/>
            <a:buChar char="•"/>
          </a:pPr>
          <a:r>
            <a:rPr lang="en-US" b="1" dirty="0"/>
            <a:t>Optimized for matrix operations and inference</a:t>
          </a:r>
          <a:endParaRPr lang="en-US" dirty="0"/>
        </a:p>
      </dgm:t>
    </dgm:pt>
    <dgm:pt modelId="{2FF84F77-CB80-4452-B344-B3FE747C59C7}" type="parTrans" cxnId="{22B12C51-62E3-4699-A89D-7B874B3FDD07}">
      <dgm:prSet/>
      <dgm:spPr/>
      <dgm:t>
        <a:bodyPr/>
        <a:lstStyle/>
        <a:p>
          <a:endParaRPr lang="en-US"/>
        </a:p>
      </dgm:t>
    </dgm:pt>
    <dgm:pt modelId="{D76D34D5-AD69-434F-A7F8-C62BCECB569E}" type="sibTrans" cxnId="{22B12C51-62E3-4699-A89D-7B874B3FDD07}">
      <dgm:prSet/>
      <dgm:spPr/>
      <dgm:t>
        <a:bodyPr/>
        <a:lstStyle/>
        <a:p>
          <a:endParaRPr lang="en-US"/>
        </a:p>
      </dgm:t>
    </dgm:pt>
    <dgm:pt modelId="{D1C20595-FFD5-4BAD-8A25-9CE3384EC0BC}">
      <dgm:prSet/>
      <dgm:spPr/>
      <dgm:t>
        <a:bodyPr/>
        <a:lstStyle/>
        <a:p>
          <a:pPr>
            <a:buFont typeface="Arial" panose="020B0604020202020204" pitchFamily="34" charset="0"/>
            <a:buChar char="•"/>
          </a:pPr>
          <a:r>
            <a:rPr lang="en-US" b="1" dirty="0"/>
            <a:t>Precision:</a:t>
          </a:r>
          <a:r>
            <a:rPr lang="en-US" dirty="0"/>
            <a:t> Low precision (typically 8-bit integer) for high throughput</a:t>
          </a:r>
        </a:p>
      </dgm:t>
    </dgm:pt>
    <dgm:pt modelId="{C42605AC-5C7F-4489-BAAA-15062FF9941B}" type="parTrans" cxnId="{DE3D635B-4627-493C-B901-A53E359C788B}">
      <dgm:prSet/>
      <dgm:spPr/>
      <dgm:t>
        <a:bodyPr/>
        <a:lstStyle/>
        <a:p>
          <a:endParaRPr lang="en-US"/>
        </a:p>
      </dgm:t>
    </dgm:pt>
    <dgm:pt modelId="{105B015A-686C-4FC9-B65A-8879CF307C2D}" type="sibTrans" cxnId="{DE3D635B-4627-493C-B901-A53E359C788B}">
      <dgm:prSet/>
      <dgm:spPr/>
      <dgm:t>
        <a:bodyPr/>
        <a:lstStyle/>
        <a:p>
          <a:endParaRPr lang="en-US"/>
        </a:p>
      </dgm:t>
    </dgm:pt>
    <dgm:pt modelId="{BD166F9D-6A59-4D78-82FD-BABAAE09E38C}">
      <dgm:prSet/>
      <dgm:spPr/>
      <dgm:t>
        <a:bodyPr/>
        <a:lstStyle/>
        <a:p>
          <a:pPr>
            <a:buNone/>
          </a:pPr>
          <a:r>
            <a:rPr lang="en-US" b="1" dirty="0"/>
            <a:t>Neural Processing Unit (NPU)</a:t>
          </a:r>
        </a:p>
      </dgm:t>
    </dgm:pt>
    <dgm:pt modelId="{5F3EE226-C034-451F-B1FA-824690BB312A}" type="parTrans" cxnId="{1E50F09B-400D-40F8-9372-D3933649FAA7}">
      <dgm:prSet/>
      <dgm:spPr/>
      <dgm:t>
        <a:bodyPr/>
        <a:lstStyle/>
        <a:p>
          <a:endParaRPr lang="en-US"/>
        </a:p>
      </dgm:t>
    </dgm:pt>
    <dgm:pt modelId="{39D0DD61-2736-4EA6-B557-B5B2279694DC}" type="sibTrans" cxnId="{1E50F09B-400D-40F8-9372-D3933649FAA7}">
      <dgm:prSet/>
      <dgm:spPr/>
      <dgm:t>
        <a:bodyPr/>
        <a:lstStyle/>
        <a:p>
          <a:endParaRPr lang="en-US"/>
        </a:p>
      </dgm:t>
    </dgm:pt>
    <dgm:pt modelId="{81125926-D80E-4AE1-AB3D-36AF2B03BF81}">
      <dgm:prSet/>
      <dgm:spPr/>
      <dgm:t>
        <a:bodyPr/>
        <a:lstStyle/>
        <a:p>
          <a:pPr>
            <a:buFont typeface="Arial" panose="020B0604020202020204" pitchFamily="34" charset="0"/>
            <a:buChar char="•"/>
          </a:pPr>
          <a:r>
            <a:rPr lang="en-US" b="1" dirty="0"/>
            <a:t>AI-specific accelerator</a:t>
          </a:r>
          <a:r>
            <a:rPr lang="en-US" dirty="0"/>
            <a:t> integrated in mobile and edge devices</a:t>
          </a:r>
        </a:p>
      </dgm:t>
    </dgm:pt>
    <dgm:pt modelId="{EE4767D3-2AFE-4989-9060-AD9CE7D32D59}" type="parTrans" cxnId="{B3E52B34-55E8-4314-8C72-FCE4FF0498D0}">
      <dgm:prSet/>
      <dgm:spPr/>
      <dgm:t>
        <a:bodyPr/>
        <a:lstStyle/>
        <a:p>
          <a:endParaRPr lang="en-US"/>
        </a:p>
      </dgm:t>
    </dgm:pt>
    <dgm:pt modelId="{82939F01-1EFD-44F0-A824-7BAC07827E55}" type="sibTrans" cxnId="{B3E52B34-55E8-4314-8C72-FCE4FF0498D0}">
      <dgm:prSet/>
      <dgm:spPr/>
      <dgm:t>
        <a:bodyPr/>
        <a:lstStyle/>
        <a:p>
          <a:endParaRPr lang="en-US"/>
        </a:p>
      </dgm:t>
    </dgm:pt>
    <dgm:pt modelId="{A0E57746-04E9-40DA-8553-3D86A3E52907}">
      <dgm:prSet/>
      <dgm:spPr/>
      <dgm:t>
        <a:bodyPr/>
        <a:lstStyle/>
        <a:p>
          <a:pPr>
            <a:buFont typeface="Arial" panose="020B0604020202020204" pitchFamily="34" charset="0"/>
            <a:buChar char="•"/>
          </a:pPr>
          <a:r>
            <a:rPr lang="en-US" dirty="0"/>
            <a:t>Optimized for deep learning inference (CNNs, transformers, etc.)</a:t>
          </a:r>
        </a:p>
      </dgm:t>
    </dgm:pt>
    <dgm:pt modelId="{95C7DC36-67C5-4248-B445-060A24F16830}" type="parTrans" cxnId="{F8E73022-9EC1-438B-B8C3-EACB13283DE7}">
      <dgm:prSet/>
      <dgm:spPr/>
      <dgm:t>
        <a:bodyPr/>
        <a:lstStyle/>
        <a:p>
          <a:endParaRPr lang="en-US"/>
        </a:p>
      </dgm:t>
    </dgm:pt>
    <dgm:pt modelId="{C4FAC99D-DFCC-422A-A4C1-17CE76EA897F}" type="sibTrans" cxnId="{F8E73022-9EC1-438B-B8C3-EACB13283DE7}">
      <dgm:prSet/>
      <dgm:spPr/>
      <dgm:t>
        <a:bodyPr/>
        <a:lstStyle/>
        <a:p>
          <a:endParaRPr lang="en-US"/>
        </a:p>
      </dgm:t>
    </dgm:pt>
    <dgm:pt modelId="{8715DF0D-1317-44F4-9DC4-A83FA2F1E5DD}">
      <dgm:prSet/>
      <dgm:spPr/>
      <dgm:t>
        <a:bodyPr/>
        <a:lstStyle/>
        <a:p>
          <a:pPr>
            <a:buFont typeface="Arial" panose="020B0604020202020204" pitchFamily="34" charset="0"/>
            <a:buChar char="•"/>
          </a:pPr>
          <a:r>
            <a:rPr lang="en-US" dirty="0"/>
            <a:t>Balances </a:t>
          </a:r>
          <a:r>
            <a:rPr lang="en-US" b="1" dirty="0"/>
            <a:t>energy efficiency and on-device intelligence</a:t>
          </a:r>
          <a:endParaRPr lang="en-US" dirty="0"/>
        </a:p>
      </dgm:t>
    </dgm:pt>
    <dgm:pt modelId="{7617A1CC-8F53-444F-934D-4204B318EB4F}" type="parTrans" cxnId="{89B3678A-E3A9-443C-9D28-91A766636F10}">
      <dgm:prSet/>
      <dgm:spPr/>
      <dgm:t>
        <a:bodyPr/>
        <a:lstStyle/>
        <a:p>
          <a:endParaRPr lang="en-US"/>
        </a:p>
      </dgm:t>
    </dgm:pt>
    <dgm:pt modelId="{CBF19548-4393-4E78-A6FE-B0A622AC9CFD}" type="sibTrans" cxnId="{89B3678A-E3A9-443C-9D28-91A766636F10}">
      <dgm:prSet/>
      <dgm:spPr/>
      <dgm:t>
        <a:bodyPr/>
        <a:lstStyle/>
        <a:p>
          <a:endParaRPr lang="en-US"/>
        </a:p>
      </dgm:t>
    </dgm:pt>
    <dgm:pt modelId="{01F5D091-AD10-4D76-968B-99F7D2A33E94}">
      <dgm:prSet/>
      <dgm:spPr/>
      <dgm:t>
        <a:bodyPr/>
        <a:lstStyle/>
        <a:p>
          <a:pPr>
            <a:buFont typeface="Arial" panose="020B0604020202020204" pitchFamily="34" charset="0"/>
            <a:buChar char="•"/>
          </a:pPr>
          <a:r>
            <a:rPr lang="en-US" dirty="0"/>
            <a:t>Found in smartphones, laptops, and embedded systems</a:t>
          </a:r>
        </a:p>
      </dgm:t>
    </dgm:pt>
    <dgm:pt modelId="{11B1EC49-1BEB-448F-8004-038700D19E09}" type="parTrans" cxnId="{29166E81-B03C-46C9-BBCB-63099867D9B6}">
      <dgm:prSet/>
      <dgm:spPr/>
      <dgm:t>
        <a:bodyPr/>
        <a:lstStyle/>
        <a:p>
          <a:endParaRPr lang="en-US"/>
        </a:p>
      </dgm:t>
    </dgm:pt>
    <dgm:pt modelId="{C46F8C39-9C54-43E3-A3F5-6A53C8A58365}" type="sibTrans" cxnId="{29166E81-B03C-46C9-BBCB-63099867D9B6}">
      <dgm:prSet/>
      <dgm:spPr/>
      <dgm:t>
        <a:bodyPr/>
        <a:lstStyle/>
        <a:p>
          <a:endParaRPr lang="en-US"/>
        </a:p>
      </dgm:t>
    </dgm:pt>
    <dgm:pt modelId="{113849FC-CA57-4865-BE26-E90187D929F9}">
      <dgm:prSet/>
      <dgm:spPr/>
      <dgm:t>
        <a:bodyPr/>
        <a:lstStyle/>
        <a:p>
          <a:pPr>
            <a:buNone/>
          </a:pPr>
          <a:r>
            <a:rPr lang="en-US" b="1" dirty="0"/>
            <a:t>Field-Programmable Gate Array (FPGA)</a:t>
          </a:r>
          <a:endParaRPr lang="en-US" dirty="0"/>
        </a:p>
      </dgm:t>
    </dgm:pt>
    <dgm:pt modelId="{0702BE66-0E47-4724-8DB7-ABAAE61E0247}" type="parTrans" cxnId="{6335C3C4-10D9-4504-BD54-B7AA2A15E188}">
      <dgm:prSet/>
      <dgm:spPr/>
      <dgm:t>
        <a:bodyPr/>
        <a:lstStyle/>
        <a:p>
          <a:endParaRPr lang="en-US"/>
        </a:p>
      </dgm:t>
    </dgm:pt>
    <dgm:pt modelId="{9E4C2DE3-1CAA-48B5-8EDD-67766CC58A65}" type="sibTrans" cxnId="{6335C3C4-10D9-4504-BD54-B7AA2A15E188}">
      <dgm:prSet/>
      <dgm:spPr/>
      <dgm:t>
        <a:bodyPr/>
        <a:lstStyle/>
        <a:p>
          <a:endParaRPr lang="en-US"/>
        </a:p>
      </dgm:t>
    </dgm:pt>
    <dgm:pt modelId="{B7B08225-95A1-484A-970C-48F708BCE76C}">
      <dgm:prSet/>
      <dgm:spPr/>
      <dgm:t>
        <a:bodyPr/>
        <a:lstStyle/>
        <a:p>
          <a:pPr>
            <a:buFont typeface="Arial" panose="020B0604020202020204" pitchFamily="34" charset="0"/>
            <a:buChar char="•"/>
          </a:pPr>
          <a:r>
            <a:rPr lang="en-US" b="1" dirty="0"/>
            <a:t>Reconfigurable hardware</a:t>
          </a:r>
          <a:r>
            <a:rPr lang="en-US" dirty="0"/>
            <a:t>: custom logic implemented via programmable logic blocks</a:t>
          </a:r>
        </a:p>
      </dgm:t>
    </dgm:pt>
    <dgm:pt modelId="{CD810E39-FEB7-4FCB-8EAA-7B44022ABB10}" type="parTrans" cxnId="{6C39C41C-D503-43C8-A44C-9950C5CE6181}">
      <dgm:prSet/>
      <dgm:spPr/>
      <dgm:t>
        <a:bodyPr/>
        <a:lstStyle/>
        <a:p>
          <a:endParaRPr lang="en-US"/>
        </a:p>
      </dgm:t>
    </dgm:pt>
    <dgm:pt modelId="{0E57B112-E372-4A46-AA5E-C1BB5FA45CFA}" type="sibTrans" cxnId="{6C39C41C-D503-43C8-A44C-9950C5CE6181}">
      <dgm:prSet/>
      <dgm:spPr/>
      <dgm:t>
        <a:bodyPr/>
        <a:lstStyle/>
        <a:p>
          <a:endParaRPr lang="en-US"/>
        </a:p>
      </dgm:t>
    </dgm:pt>
    <dgm:pt modelId="{4BFB4656-CA12-460D-9F6D-759DE66845D0}">
      <dgm:prSet/>
      <dgm:spPr/>
      <dgm:t>
        <a:bodyPr/>
        <a:lstStyle/>
        <a:p>
          <a:pPr>
            <a:buFont typeface="Arial" panose="020B0604020202020204" pitchFamily="34" charset="0"/>
            <a:buChar char="•"/>
          </a:pPr>
          <a:r>
            <a:rPr lang="en-US" dirty="0"/>
            <a:t>Optimized for </a:t>
          </a:r>
          <a:r>
            <a:rPr lang="en-US" b="1" dirty="0"/>
            <a:t>deterministic, low-latency processing</a:t>
          </a:r>
          <a:endParaRPr lang="en-US" dirty="0"/>
        </a:p>
      </dgm:t>
    </dgm:pt>
    <dgm:pt modelId="{A99ACD40-D33E-4270-965E-9CF14303F3AF}" type="parTrans" cxnId="{73F6FB6D-4385-4ECD-9725-42190F778427}">
      <dgm:prSet/>
      <dgm:spPr/>
      <dgm:t>
        <a:bodyPr/>
        <a:lstStyle/>
        <a:p>
          <a:endParaRPr lang="en-US"/>
        </a:p>
      </dgm:t>
    </dgm:pt>
    <dgm:pt modelId="{A424F6AD-EE1C-479C-A616-A4431CF5B1E4}" type="sibTrans" cxnId="{73F6FB6D-4385-4ECD-9725-42190F778427}">
      <dgm:prSet/>
      <dgm:spPr/>
      <dgm:t>
        <a:bodyPr/>
        <a:lstStyle/>
        <a:p>
          <a:endParaRPr lang="en-US"/>
        </a:p>
      </dgm:t>
    </dgm:pt>
    <dgm:pt modelId="{441B59AD-4C63-48B3-9A04-F4C8275929E2}">
      <dgm:prSet/>
      <dgm:spPr/>
      <dgm:t>
        <a:bodyPr/>
        <a:lstStyle/>
        <a:p>
          <a:pPr>
            <a:buFont typeface="Arial" panose="020B0604020202020204" pitchFamily="34" charset="0"/>
            <a:buChar char="•"/>
          </a:pPr>
          <a:r>
            <a:rPr lang="en-US" dirty="0"/>
            <a:t>Common in </a:t>
          </a:r>
          <a:r>
            <a:rPr lang="en-US" b="1" dirty="0"/>
            <a:t>IoT, edge computing, and hardware acceleration</a:t>
          </a:r>
          <a:r>
            <a:rPr lang="en-US" dirty="0"/>
            <a:t> scenarios</a:t>
          </a:r>
        </a:p>
      </dgm:t>
    </dgm:pt>
    <dgm:pt modelId="{F728691C-34CF-4501-B9B5-61E605B62CCC}" type="parTrans" cxnId="{652E7EE9-410A-43DA-AD7E-F1C7A2E5BF72}">
      <dgm:prSet/>
      <dgm:spPr/>
      <dgm:t>
        <a:bodyPr/>
        <a:lstStyle/>
        <a:p>
          <a:endParaRPr lang="en-US"/>
        </a:p>
      </dgm:t>
    </dgm:pt>
    <dgm:pt modelId="{71EAFDB9-7F2C-429F-9844-7B66A0A76EC7}" type="sibTrans" cxnId="{652E7EE9-410A-43DA-AD7E-F1C7A2E5BF72}">
      <dgm:prSet/>
      <dgm:spPr/>
      <dgm:t>
        <a:bodyPr/>
        <a:lstStyle/>
        <a:p>
          <a:endParaRPr lang="en-US"/>
        </a:p>
      </dgm:t>
    </dgm:pt>
    <dgm:pt modelId="{1B57DBF4-7218-4FEA-BC34-8647E27E2C9C}">
      <dgm:prSet/>
      <dgm:spPr/>
      <dgm:t>
        <a:bodyPr/>
        <a:lstStyle/>
        <a:p>
          <a:pPr>
            <a:buFont typeface="Arial" panose="020B0604020202020204" pitchFamily="34" charset="0"/>
            <a:buChar char="•"/>
          </a:pPr>
          <a:r>
            <a:rPr lang="en-US" dirty="0"/>
            <a:t>Can balance performance and power efficiency</a:t>
          </a:r>
        </a:p>
      </dgm:t>
    </dgm:pt>
    <dgm:pt modelId="{640A50FB-A50F-42BD-9DE9-D174058E1C96}" type="parTrans" cxnId="{8A80F879-4274-43F8-9DDD-8C5E4549F0DD}">
      <dgm:prSet/>
      <dgm:spPr/>
      <dgm:t>
        <a:bodyPr/>
        <a:lstStyle/>
        <a:p>
          <a:endParaRPr lang="en-US"/>
        </a:p>
      </dgm:t>
    </dgm:pt>
    <dgm:pt modelId="{20EB11DC-30B2-4693-BDDE-E5F049DBEA18}" type="sibTrans" cxnId="{8A80F879-4274-43F8-9DDD-8C5E4549F0DD}">
      <dgm:prSet/>
      <dgm:spPr/>
      <dgm:t>
        <a:bodyPr/>
        <a:lstStyle/>
        <a:p>
          <a:endParaRPr lang="en-US"/>
        </a:p>
      </dgm:t>
    </dgm:pt>
    <dgm:pt modelId="{1BE4BBA3-7E65-4E96-BDD1-BC4E5DFA6FFE}" type="pres">
      <dgm:prSet presAssocID="{DAF266BD-5364-4A0A-8E17-3CBB75DD0BBF}" presName="theList" presStyleCnt="0">
        <dgm:presLayoutVars>
          <dgm:dir/>
          <dgm:animLvl val="lvl"/>
          <dgm:resizeHandles val="exact"/>
        </dgm:presLayoutVars>
      </dgm:prSet>
      <dgm:spPr/>
    </dgm:pt>
    <dgm:pt modelId="{5B8E1419-719C-414C-B996-CD983B202F80}" type="pres">
      <dgm:prSet presAssocID="{C4A18F04-8465-4A83-914F-4A7B135D0C3F}" presName="compNode" presStyleCnt="0"/>
      <dgm:spPr/>
    </dgm:pt>
    <dgm:pt modelId="{D991F8EF-A228-4082-B66F-B57E43422BB0}" type="pres">
      <dgm:prSet presAssocID="{C4A18F04-8465-4A83-914F-4A7B135D0C3F}" presName="aNode" presStyleLbl="bgShp" presStyleIdx="0" presStyleCnt="5"/>
      <dgm:spPr/>
    </dgm:pt>
    <dgm:pt modelId="{D96FD0C5-E129-42A5-9F88-9486F498819F}" type="pres">
      <dgm:prSet presAssocID="{C4A18F04-8465-4A83-914F-4A7B135D0C3F}" presName="textNode" presStyleLbl="bgShp" presStyleIdx="0" presStyleCnt="5"/>
      <dgm:spPr/>
    </dgm:pt>
    <dgm:pt modelId="{89264C81-4FFE-463E-9F7F-3044EA3A98B1}" type="pres">
      <dgm:prSet presAssocID="{C4A18F04-8465-4A83-914F-4A7B135D0C3F}" presName="compChildNode" presStyleCnt="0"/>
      <dgm:spPr/>
    </dgm:pt>
    <dgm:pt modelId="{6741C37C-2DA2-4370-9C4B-E246820D343B}" type="pres">
      <dgm:prSet presAssocID="{C4A18F04-8465-4A83-914F-4A7B135D0C3F}" presName="theInnerList" presStyleCnt="0"/>
      <dgm:spPr/>
    </dgm:pt>
    <dgm:pt modelId="{14515054-3D96-46AB-AFB9-44640A76D855}" type="pres">
      <dgm:prSet presAssocID="{E7A543DB-07FE-4C2E-9C8C-577D0B8AD3F4}" presName="childNode" presStyleLbl="node1" presStyleIdx="0" presStyleCnt="22">
        <dgm:presLayoutVars>
          <dgm:bulletEnabled val="1"/>
        </dgm:presLayoutVars>
      </dgm:prSet>
      <dgm:spPr/>
    </dgm:pt>
    <dgm:pt modelId="{39225DD3-099A-4054-B446-7A6C043B6B66}" type="pres">
      <dgm:prSet presAssocID="{E7A543DB-07FE-4C2E-9C8C-577D0B8AD3F4}" presName="aSpace2" presStyleCnt="0"/>
      <dgm:spPr/>
    </dgm:pt>
    <dgm:pt modelId="{2933FA90-E71F-4FE5-BFE5-C8544B60F11E}" type="pres">
      <dgm:prSet presAssocID="{79C25270-C831-42CF-8E5D-A42A517FF40D}" presName="childNode" presStyleLbl="node1" presStyleIdx="1" presStyleCnt="22">
        <dgm:presLayoutVars>
          <dgm:bulletEnabled val="1"/>
        </dgm:presLayoutVars>
      </dgm:prSet>
      <dgm:spPr/>
    </dgm:pt>
    <dgm:pt modelId="{9F41CA3A-9EF2-4CDA-9283-9F7A6FAB745B}" type="pres">
      <dgm:prSet presAssocID="{79C25270-C831-42CF-8E5D-A42A517FF40D}" presName="aSpace2" presStyleCnt="0"/>
      <dgm:spPr/>
    </dgm:pt>
    <dgm:pt modelId="{C2175619-349E-4D9F-A744-78D75098701E}" type="pres">
      <dgm:prSet presAssocID="{65B53BBF-8F08-4754-B527-E996C45AB68A}" presName="childNode" presStyleLbl="node1" presStyleIdx="2" presStyleCnt="22">
        <dgm:presLayoutVars>
          <dgm:bulletEnabled val="1"/>
        </dgm:presLayoutVars>
      </dgm:prSet>
      <dgm:spPr/>
    </dgm:pt>
    <dgm:pt modelId="{152509BB-6260-4DBC-AEB7-F586F884BFDA}" type="pres">
      <dgm:prSet presAssocID="{65B53BBF-8F08-4754-B527-E996C45AB68A}" presName="aSpace2" presStyleCnt="0"/>
      <dgm:spPr/>
    </dgm:pt>
    <dgm:pt modelId="{C8CD5BA4-48E3-4A0B-9C5F-59717DAA24F0}" type="pres">
      <dgm:prSet presAssocID="{3A4AD84C-11A1-4088-B392-0193C7A9F9B2}" presName="childNode" presStyleLbl="node1" presStyleIdx="3" presStyleCnt="22">
        <dgm:presLayoutVars>
          <dgm:bulletEnabled val="1"/>
        </dgm:presLayoutVars>
      </dgm:prSet>
      <dgm:spPr/>
    </dgm:pt>
    <dgm:pt modelId="{E080D327-A665-4BF8-B6CE-189374FF901D}" type="pres">
      <dgm:prSet presAssocID="{3A4AD84C-11A1-4088-B392-0193C7A9F9B2}" presName="aSpace2" presStyleCnt="0"/>
      <dgm:spPr/>
    </dgm:pt>
    <dgm:pt modelId="{98F91A85-85BB-43F6-BFE1-3557A822A2FF}" type="pres">
      <dgm:prSet presAssocID="{F9FE7996-8319-4864-A4F3-7E50D16B5943}" presName="childNode" presStyleLbl="node1" presStyleIdx="4" presStyleCnt="22">
        <dgm:presLayoutVars>
          <dgm:bulletEnabled val="1"/>
        </dgm:presLayoutVars>
      </dgm:prSet>
      <dgm:spPr/>
    </dgm:pt>
    <dgm:pt modelId="{572014CA-9616-480A-AE34-A833A0040B26}" type="pres">
      <dgm:prSet presAssocID="{C4A18F04-8465-4A83-914F-4A7B135D0C3F}" presName="aSpace" presStyleCnt="0"/>
      <dgm:spPr/>
    </dgm:pt>
    <dgm:pt modelId="{81BD19B5-937B-4291-97F1-F63A0A6636E2}" type="pres">
      <dgm:prSet presAssocID="{4D431D6B-B3FC-45FC-BD10-9223536D1194}" presName="compNode" presStyleCnt="0"/>
      <dgm:spPr/>
    </dgm:pt>
    <dgm:pt modelId="{61F94C1C-733B-4B7E-A829-AE27729FFF25}" type="pres">
      <dgm:prSet presAssocID="{4D431D6B-B3FC-45FC-BD10-9223536D1194}" presName="aNode" presStyleLbl="bgShp" presStyleIdx="1" presStyleCnt="5"/>
      <dgm:spPr/>
    </dgm:pt>
    <dgm:pt modelId="{159E1507-136B-4246-BEAD-B8AE71F03477}" type="pres">
      <dgm:prSet presAssocID="{4D431D6B-B3FC-45FC-BD10-9223536D1194}" presName="textNode" presStyleLbl="bgShp" presStyleIdx="1" presStyleCnt="5"/>
      <dgm:spPr/>
    </dgm:pt>
    <dgm:pt modelId="{D2D27173-77CB-4170-84DE-F88CD756439F}" type="pres">
      <dgm:prSet presAssocID="{4D431D6B-B3FC-45FC-BD10-9223536D1194}" presName="compChildNode" presStyleCnt="0"/>
      <dgm:spPr/>
    </dgm:pt>
    <dgm:pt modelId="{50391A86-F47B-4C4C-8A5F-4AE246D48F54}" type="pres">
      <dgm:prSet presAssocID="{4D431D6B-B3FC-45FC-BD10-9223536D1194}" presName="theInnerList" presStyleCnt="0"/>
      <dgm:spPr/>
    </dgm:pt>
    <dgm:pt modelId="{1AC34FAC-DC54-44B8-8CBA-A54CB3332C1D}" type="pres">
      <dgm:prSet presAssocID="{3D02AAD0-7FDF-4D9C-9B7D-FF6D8CD2F492}" presName="childNode" presStyleLbl="node1" presStyleIdx="5" presStyleCnt="22">
        <dgm:presLayoutVars>
          <dgm:bulletEnabled val="1"/>
        </dgm:presLayoutVars>
      </dgm:prSet>
      <dgm:spPr/>
    </dgm:pt>
    <dgm:pt modelId="{BDFE2D91-4025-42B8-861A-FE12DB0617A8}" type="pres">
      <dgm:prSet presAssocID="{3D02AAD0-7FDF-4D9C-9B7D-FF6D8CD2F492}" presName="aSpace2" presStyleCnt="0"/>
      <dgm:spPr/>
    </dgm:pt>
    <dgm:pt modelId="{A4D61E41-6375-4E1B-BC9F-7ACEE7EE7ED3}" type="pres">
      <dgm:prSet presAssocID="{5B5AAD16-3D4C-46DF-8814-6B625E2A0B36}" presName="childNode" presStyleLbl="node1" presStyleIdx="6" presStyleCnt="22">
        <dgm:presLayoutVars>
          <dgm:bulletEnabled val="1"/>
        </dgm:presLayoutVars>
      </dgm:prSet>
      <dgm:spPr/>
    </dgm:pt>
    <dgm:pt modelId="{F3DA7A62-09AD-4895-B754-1CF7A911302E}" type="pres">
      <dgm:prSet presAssocID="{5B5AAD16-3D4C-46DF-8814-6B625E2A0B36}" presName="aSpace2" presStyleCnt="0"/>
      <dgm:spPr/>
    </dgm:pt>
    <dgm:pt modelId="{25FAEC9D-35DC-47CE-B71B-5731C06A2470}" type="pres">
      <dgm:prSet presAssocID="{BB97C3E9-F05E-45AF-B8CE-49CEC1C22575}" presName="childNode" presStyleLbl="node1" presStyleIdx="7" presStyleCnt="22">
        <dgm:presLayoutVars>
          <dgm:bulletEnabled val="1"/>
        </dgm:presLayoutVars>
      </dgm:prSet>
      <dgm:spPr/>
    </dgm:pt>
    <dgm:pt modelId="{3802A699-855E-47C4-AC8C-4FAB50470AF2}" type="pres">
      <dgm:prSet presAssocID="{BB97C3E9-F05E-45AF-B8CE-49CEC1C22575}" presName="aSpace2" presStyleCnt="0"/>
      <dgm:spPr/>
    </dgm:pt>
    <dgm:pt modelId="{A47D7639-63A1-4C1F-A349-531CE88AFDBC}" type="pres">
      <dgm:prSet presAssocID="{820A4915-AB56-4930-A576-497079E2E135}" presName="childNode" presStyleLbl="node1" presStyleIdx="8" presStyleCnt="22">
        <dgm:presLayoutVars>
          <dgm:bulletEnabled val="1"/>
        </dgm:presLayoutVars>
      </dgm:prSet>
      <dgm:spPr/>
    </dgm:pt>
    <dgm:pt modelId="{4BD67E52-C2AF-416D-ACEF-F3DC9A690D2F}" type="pres">
      <dgm:prSet presAssocID="{820A4915-AB56-4930-A576-497079E2E135}" presName="aSpace2" presStyleCnt="0"/>
      <dgm:spPr/>
    </dgm:pt>
    <dgm:pt modelId="{5214515A-7667-41B0-A419-0060104CB155}" type="pres">
      <dgm:prSet presAssocID="{D4687ACC-CAE6-4E7B-837C-183634FB990A}" presName="childNode" presStyleLbl="node1" presStyleIdx="9" presStyleCnt="22">
        <dgm:presLayoutVars>
          <dgm:bulletEnabled val="1"/>
        </dgm:presLayoutVars>
      </dgm:prSet>
      <dgm:spPr/>
    </dgm:pt>
    <dgm:pt modelId="{2E7D9142-0D10-4961-84A2-C868D56B2D72}" type="pres">
      <dgm:prSet presAssocID="{4D431D6B-B3FC-45FC-BD10-9223536D1194}" presName="aSpace" presStyleCnt="0"/>
      <dgm:spPr/>
    </dgm:pt>
    <dgm:pt modelId="{21A34D54-0D84-451D-BC9B-770A9DA54F22}" type="pres">
      <dgm:prSet presAssocID="{BFEE4722-8774-4614-9490-50E571198789}" presName="compNode" presStyleCnt="0"/>
      <dgm:spPr/>
    </dgm:pt>
    <dgm:pt modelId="{89686D92-3342-41B3-AB7C-F0D4F8D63E2D}" type="pres">
      <dgm:prSet presAssocID="{BFEE4722-8774-4614-9490-50E571198789}" presName="aNode" presStyleLbl="bgShp" presStyleIdx="2" presStyleCnt="5"/>
      <dgm:spPr/>
    </dgm:pt>
    <dgm:pt modelId="{043148A3-4CA5-4144-8535-B4428A54EA99}" type="pres">
      <dgm:prSet presAssocID="{BFEE4722-8774-4614-9490-50E571198789}" presName="textNode" presStyleLbl="bgShp" presStyleIdx="2" presStyleCnt="5"/>
      <dgm:spPr/>
    </dgm:pt>
    <dgm:pt modelId="{75FB5684-042C-4853-883C-551BF02F3937}" type="pres">
      <dgm:prSet presAssocID="{BFEE4722-8774-4614-9490-50E571198789}" presName="compChildNode" presStyleCnt="0"/>
      <dgm:spPr/>
    </dgm:pt>
    <dgm:pt modelId="{56324BC1-AE43-418C-A3DA-354455C64394}" type="pres">
      <dgm:prSet presAssocID="{BFEE4722-8774-4614-9490-50E571198789}" presName="theInnerList" presStyleCnt="0"/>
      <dgm:spPr/>
    </dgm:pt>
    <dgm:pt modelId="{A779FD77-F86B-4526-BBA4-964C01C337CA}" type="pres">
      <dgm:prSet presAssocID="{F333C73F-6A65-49AC-A349-6A219EB3B2A3}" presName="childNode" presStyleLbl="node1" presStyleIdx="10" presStyleCnt="22">
        <dgm:presLayoutVars>
          <dgm:bulletEnabled val="1"/>
        </dgm:presLayoutVars>
      </dgm:prSet>
      <dgm:spPr/>
    </dgm:pt>
    <dgm:pt modelId="{BC290A05-64D4-4BB8-9EB7-51DC4C2FF095}" type="pres">
      <dgm:prSet presAssocID="{F333C73F-6A65-49AC-A349-6A219EB3B2A3}" presName="aSpace2" presStyleCnt="0"/>
      <dgm:spPr/>
    </dgm:pt>
    <dgm:pt modelId="{30F3A3BD-C2B8-46C1-B861-5963C91B6279}" type="pres">
      <dgm:prSet presAssocID="{06DBB248-4CFD-451A-A8C7-D6AFB5253E2D}" presName="childNode" presStyleLbl="node1" presStyleIdx="11" presStyleCnt="22">
        <dgm:presLayoutVars>
          <dgm:bulletEnabled val="1"/>
        </dgm:presLayoutVars>
      </dgm:prSet>
      <dgm:spPr/>
    </dgm:pt>
    <dgm:pt modelId="{1ADAE044-EB0D-4C1F-A831-0C8719E53D4D}" type="pres">
      <dgm:prSet presAssocID="{06DBB248-4CFD-451A-A8C7-D6AFB5253E2D}" presName="aSpace2" presStyleCnt="0"/>
      <dgm:spPr/>
    </dgm:pt>
    <dgm:pt modelId="{D7238DE7-BD8C-410F-AC72-4550B4C77624}" type="pres">
      <dgm:prSet presAssocID="{E5D8AA4A-F6C0-4A74-8CAE-D63CD27DA83F}" presName="childNode" presStyleLbl="node1" presStyleIdx="12" presStyleCnt="22">
        <dgm:presLayoutVars>
          <dgm:bulletEnabled val="1"/>
        </dgm:presLayoutVars>
      </dgm:prSet>
      <dgm:spPr/>
    </dgm:pt>
    <dgm:pt modelId="{AB8E353D-DC76-4883-BAB7-ADBF015230E7}" type="pres">
      <dgm:prSet presAssocID="{E5D8AA4A-F6C0-4A74-8CAE-D63CD27DA83F}" presName="aSpace2" presStyleCnt="0"/>
      <dgm:spPr/>
    </dgm:pt>
    <dgm:pt modelId="{6D009F37-B359-4E99-A8AB-58AC79542A59}" type="pres">
      <dgm:prSet presAssocID="{D1C20595-FFD5-4BAD-8A25-9CE3384EC0BC}" presName="childNode" presStyleLbl="node1" presStyleIdx="13" presStyleCnt="22">
        <dgm:presLayoutVars>
          <dgm:bulletEnabled val="1"/>
        </dgm:presLayoutVars>
      </dgm:prSet>
      <dgm:spPr/>
    </dgm:pt>
    <dgm:pt modelId="{14729781-47D4-41A2-976F-2271F8302103}" type="pres">
      <dgm:prSet presAssocID="{BFEE4722-8774-4614-9490-50E571198789}" presName="aSpace" presStyleCnt="0"/>
      <dgm:spPr/>
    </dgm:pt>
    <dgm:pt modelId="{041BE8B7-38F7-4EF6-8B9E-CEE1ED1579B4}" type="pres">
      <dgm:prSet presAssocID="{BD166F9D-6A59-4D78-82FD-BABAAE09E38C}" presName="compNode" presStyleCnt="0"/>
      <dgm:spPr/>
    </dgm:pt>
    <dgm:pt modelId="{1EA991DD-7465-439C-A5BD-A1244421497E}" type="pres">
      <dgm:prSet presAssocID="{BD166F9D-6A59-4D78-82FD-BABAAE09E38C}" presName="aNode" presStyleLbl="bgShp" presStyleIdx="3" presStyleCnt="5"/>
      <dgm:spPr/>
    </dgm:pt>
    <dgm:pt modelId="{450C3FC6-7B76-4C20-9597-E9BC00E66841}" type="pres">
      <dgm:prSet presAssocID="{BD166F9D-6A59-4D78-82FD-BABAAE09E38C}" presName="textNode" presStyleLbl="bgShp" presStyleIdx="3" presStyleCnt="5"/>
      <dgm:spPr/>
    </dgm:pt>
    <dgm:pt modelId="{B9E7CDD8-1FEC-4FF2-BBE8-D58C600E671E}" type="pres">
      <dgm:prSet presAssocID="{BD166F9D-6A59-4D78-82FD-BABAAE09E38C}" presName="compChildNode" presStyleCnt="0"/>
      <dgm:spPr/>
    </dgm:pt>
    <dgm:pt modelId="{2A134F17-86C3-434C-B6DE-C542C2AD9F20}" type="pres">
      <dgm:prSet presAssocID="{BD166F9D-6A59-4D78-82FD-BABAAE09E38C}" presName="theInnerList" presStyleCnt="0"/>
      <dgm:spPr/>
    </dgm:pt>
    <dgm:pt modelId="{96C0C58D-13FA-430E-BA6A-5985899D1177}" type="pres">
      <dgm:prSet presAssocID="{81125926-D80E-4AE1-AB3D-36AF2B03BF81}" presName="childNode" presStyleLbl="node1" presStyleIdx="14" presStyleCnt="22">
        <dgm:presLayoutVars>
          <dgm:bulletEnabled val="1"/>
        </dgm:presLayoutVars>
      </dgm:prSet>
      <dgm:spPr/>
    </dgm:pt>
    <dgm:pt modelId="{17341C64-43C2-4733-B4B5-6D6A44412CAF}" type="pres">
      <dgm:prSet presAssocID="{81125926-D80E-4AE1-AB3D-36AF2B03BF81}" presName="aSpace2" presStyleCnt="0"/>
      <dgm:spPr/>
    </dgm:pt>
    <dgm:pt modelId="{1FFA76BE-B6EF-4BEB-A6F2-EB703C9F6D7D}" type="pres">
      <dgm:prSet presAssocID="{A0E57746-04E9-40DA-8553-3D86A3E52907}" presName="childNode" presStyleLbl="node1" presStyleIdx="15" presStyleCnt="22">
        <dgm:presLayoutVars>
          <dgm:bulletEnabled val="1"/>
        </dgm:presLayoutVars>
      </dgm:prSet>
      <dgm:spPr/>
    </dgm:pt>
    <dgm:pt modelId="{D79F9CA5-F372-4037-925A-4458F408CEAB}" type="pres">
      <dgm:prSet presAssocID="{A0E57746-04E9-40DA-8553-3D86A3E52907}" presName="aSpace2" presStyleCnt="0"/>
      <dgm:spPr/>
    </dgm:pt>
    <dgm:pt modelId="{A0F1C6D2-7941-4A95-8B95-58E612868C5F}" type="pres">
      <dgm:prSet presAssocID="{8715DF0D-1317-44F4-9DC4-A83FA2F1E5DD}" presName="childNode" presStyleLbl="node1" presStyleIdx="16" presStyleCnt="22">
        <dgm:presLayoutVars>
          <dgm:bulletEnabled val="1"/>
        </dgm:presLayoutVars>
      </dgm:prSet>
      <dgm:spPr/>
    </dgm:pt>
    <dgm:pt modelId="{C283E347-C8C8-42E8-9335-93BFFE5FB97F}" type="pres">
      <dgm:prSet presAssocID="{8715DF0D-1317-44F4-9DC4-A83FA2F1E5DD}" presName="aSpace2" presStyleCnt="0"/>
      <dgm:spPr/>
    </dgm:pt>
    <dgm:pt modelId="{05EF847D-FF69-4757-9867-FC746DC21845}" type="pres">
      <dgm:prSet presAssocID="{01F5D091-AD10-4D76-968B-99F7D2A33E94}" presName="childNode" presStyleLbl="node1" presStyleIdx="17" presStyleCnt="22">
        <dgm:presLayoutVars>
          <dgm:bulletEnabled val="1"/>
        </dgm:presLayoutVars>
      </dgm:prSet>
      <dgm:spPr/>
    </dgm:pt>
    <dgm:pt modelId="{5A5DAAB6-B729-4BD8-93FF-932F30472A09}" type="pres">
      <dgm:prSet presAssocID="{BD166F9D-6A59-4D78-82FD-BABAAE09E38C}" presName="aSpace" presStyleCnt="0"/>
      <dgm:spPr/>
    </dgm:pt>
    <dgm:pt modelId="{E6E2745B-E642-4349-8F7D-519BE783D9C7}" type="pres">
      <dgm:prSet presAssocID="{113849FC-CA57-4865-BE26-E90187D929F9}" presName="compNode" presStyleCnt="0"/>
      <dgm:spPr/>
    </dgm:pt>
    <dgm:pt modelId="{DE7BECFF-0256-4F46-BE97-C4D4BB3DC0FB}" type="pres">
      <dgm:prSet presAssocID="{113849FC-CA57-4865-BE26-E90187D929F9}" presName="aNode" presStyleLbl="bgShp" presStyleIdx="4" presStyleCnt="5"/>
      <dgm:spPr/>
    </dgm:pt>
    <dgm:pt modelId="{09D845FA-DF8F-47FF-9EDB-1235ABE618AC}" type="pres">
      <dgm:prSet presAssocID="{113849FC-CA57-4865-BE26-E90187D929F9}" presName="textNode" presStyleLbl="bgShp" presStyleIdx="4" presStyleCnt="5"/>
      <dgm:spPr/>
    </dgm:pt>
    <dgm:pt modelId="{696473BE-1CF7-4947-9E89-9AEFC40FA7B4}" type="pres">
      <dgm:prSet presAssocID="{113849FC-CA57-4865-BE26-E90187D929F9}" presName="compChildNode" presStyleCnt="0"/>
      <dgm:spPr/>
    </dgm:pt>
    <dgm:pt modelId="{03A83318-5217-486C-97B5-3774DD72EDA9}" type="pres">
      <dgm:prSet presAssocID="{113849FC-CA57-4865-BE26-E90187D929F9}" presName="theInnerList" presStyleCnt="0"/>
      <dgm:spPr/>
    </dgm:pt>
    <dgm:pt modelId="{FEC08C9F-C5CF-44EC-95B9-4D4411A727C7}" type="pres">
      <dgm:prSet presAssocID="{B7B08225-95A1-484A-970C-48F708BCE76C}" presName="childNode" presStyleLbl="node1" presStyleIdx="18" presStyleCnt="22">
        <dgm:presLayoutVars>
          <dgm:bulletEnabled val="1"/>
        </dgm:presLayoutVars>
      </dgm:prSet>
      <dgm:spPr/>
    </dgm:pt>
    <dgm:pt modelId="{5176984A-75FE-4E3C-A817-586E2B3D43B4}" type="pres">
      <dgm:prSet presAssocID="{B7B08225-95A1-484A-970C-48F708BCE76C}" presName="aSpace2" presStyleCnt="0"/>
      <dgm:spPr/>
    </dgm:pt>
    <dgm:pt modelId="{62E5BF41-08E9-47D2-8E0E-7739992AB8AB}" type="pres">
      <dgm:prSet presAssocID="{4BFB4656-CA12-460D-9F6D-759DE66845D0}" presName="childNode" presStyleLbl="node1" presStyleIdx="19" presStyleCnt="22">
        <dgm:presLayoutVars>
          <dgm:bulletEnabled val="1"/>
        </dgm:presLayoutVars>
      </dgm:prSet>
      <dgm:spPr/>
    </dgm:pt>
    <dgm:pt modelId="{94425CB7-2087-41CC-AEF9-7539F74489CE}" type="pres">
      <dgm:prSet presAssocID="{4BFB4656-CA12-460D-9F6D-759DE66845D0}" presName="aSpace2" presStyleCnt="0"/>
      <dgm:spPr/>
    </dgm:pt>
    <dgm:pt modelId="{235BCFAF-8512-461F-9D25-DDB44D3574E4}" type="pres">
      <dgm:prSet presAssocID="{441B59AD-4C63-48B3-9A04-F4C8275929E2}" presName="childNode" presStyleLbl="node1" presStyleIdx="20" presStyleCnt="22">
        <dgm:presLayoutVars>
          <dgm:bulletEnabled val="1"/>
        </dgm:presLayoutVars>
      </dgm:prSet>
      <dgm:spPr/>
    </dgm:pt>
    <dgm:pt modelId="{07D4DABE-EE04-4F29-937E-805EC43AC974}" type="pres">
      <dgm:prSet presAssocID="{441B59AD-4C63-48B3-9A04-F4C8275929E2}" presName="aSpace2" presStyleCnt="0"/>
      <dgm:spPr/>
    </dgm:pt>
    <dgm:pt modelId="{645A0B2A-DA4B-477E-904A-33A8E75D9C37}" type="pres">
      <dgm:prSet presAssocID="{1B57DBF4-7218-4FEA-BC34-8647E27E2C9C}" presName="childNode" presStyleLbl="node1" presStyleIdx="21" presStyleCnt="22">
        <dgm:presLayoutVars>
          <dgm:bulletEnabled val="1"/>
        </dgm:presLayoutVars>
      </dgm:prSet>
      <dgm:spPr/>
    </dgm:pt>
  </dgm:ptLst>
  <dgm:cxnLst>
    <dgm:cxn modelId="{6C311E0A-DD76-4382-B775-1AE50F14ACB5}" type="presOf" srcId="{BFEE4722-8774-4614-9490-50E571198789}" destId="{89686D92-3342-41B3-AB7C-F0D4F8D63E2D}" srcOrd="0" destOrd="0" presId="urn:microsoft.com/office/officeart/2005/8/layout/lProcess2"/>
    <dgm:cxn modelId="{23326511-98A8-4A15-978D-EC1B1AD3EDBB}" type="presOf" srcId="{4D431D6B-B3FC-45FC-BD10-9223536D1194}" destId="{61F94C1C-733B-4B7E-A829-AE27729FFF25}" srcOrd="0" destOrd="0" presId="urn:microsoft.com/office/officeart/2005/8/layout/lProcess2"/>
    <dgm:cxn modelId="{E117EB14-9F27-4B8A-9D43-A131B71D51F3}" type="presOf" srcId="{1B57DBF4-7218-4FEA-BC34-8647E27E2C9C}" destId="{645A0B2A-DA4B-477E-904A-33A8E75D9C37}" srcOrd="0" destOrd="0" presId="urn:microsoft.com/office/officeart/2005/8/layout/lProcess2"/>
    <dgm:cxn modelId="{670E0315-F1B2-4D5D-87B5-BDA392A8AF5F}" type="presOf" srcId="{F9FE7996-8319-4864-A4F3-7E50D16B5943}" destId="{98F91A85-85BB-43F6-BFE1-3557A822A2FF}" srcOrd="0" destOrd="0" presId="urn:microsoft.com/office/officeart/2005/8/layout/lProcess2"/>
    <dgm:cxn modelId="{3D726215-6436-44D7-9FD1-F048484322BE}" type="presOf" srcId="{BFEE4722-8774-4614-9490-50E571198789}" destId="{043148A3-4CA5-4144-8535-B4428A54EA99}" srcOrd="1" destOrd="0" presId="urn:microsoft.com/office/officeart/2005/8/layout/lProcess2"/>
    <dgm:cxn modelId="{EACDD416-76F4-4042-B13F-6863AA029A72}" type="presOf" srcId="{D4687ACC-CAE6-4E7B-837C-183634FB990A}" destId="{5214515A-7667-41B0-A419-0060104CB155}" srcOrd="0" destOrd="0" presId="urn:microsoft.com/office/officeart/2005/8/layout/lProcess2"/>
    <dgm:cxn modelId="{33943218-1B71-425F-BC52-129BA57A6AFB}" srcId="{4D431D6B-B3FC-45FC-BD10-9223536D1194}" destId="{3D02AAD0-7FDF-4D9C-9B7D-FF6D8CD2F492}" srcOrd="0" destOrd="0" parTransId="{AB2314D6-6BF9-403E-B705-CF6DC2C211E5}" sibTransId="{58EA2BD0-07AE-4412-9630-F759884C1A10}"/>
    <dgm:cxn modelId="{6C39C41C-D503-43C8-A44C-9950C5CE6181}" srcId="{113849FC-CA57-4865-BE26-E90187D929F9}" destId="{B7B08225-95A1-484A-970C-48F708BCE76C}" srcOrd="0" destOrd="0" parTransId="{CD810E39-FEB7-4FCB-8EAA-7B44022ABB10}" sibTransId="{0E57B112-E372-4A46-AA5E-C1BB5FA45CFA}"/>
    <dgm:cxn modelId="{BC009B1F-C498-4DF4-AFF7-2A3B68AE06AF}" type="presOf" srcId="{C4A18F04-8465-4A83-914F-4A7B135D0C3F}" destId="{D96FD0C5-E129-42A5-9F88-9486F498819F}" srcOrd="1" destOrd="0" presId="urn:microsoft.com/office/officeart/2005/8/layout/lProcess2"/>
    <dgm:cxn modelId="{F8E73022-9EC1-438B-B8C3-EACB13283DE7}" srcId="{BD166F9D-6A59-4D78-82FD-BABAAE09E38C}" destId="{A0E57746-04E9-40DA-8553-3D86A3E52907}" srcOrd="1" destOrd="0" parTransId="{95C7DC36-67C5-4248-B445-060A24F16830}" sibTransId="{C4FAC99D-DFCC-422A-A4C1-17CE76EA897F}"/>
    <dgm:cxn modelId="{2F534623-97A1-48F2-B6BD-6EC0C30DA34B}" type="presOf" srcId="{E5D8AA4A-F6C0-4A74-8CAE-D63CD27DA83F}" destId="{D7238DE7-BD8C-410F-AC72-4550B4C77624}" srcOrd="0" destOrd="0" presId="urn:microsoft.com/office/officeart/2005/8/layout/lProcess2"/>
    <dgm:cxn modelId="{2DB38E23-D024-4F9D-9EE8-11C3883B2A52}" srcId="{4D431D6B-B3FC-45FC-BD10-9223536D1194}" destId="{5B5AAD16-3D4C-46DF-8814-6B625E2A0B36}" srcOrd="1" destOrd="0" parTransId="{D4E4977B-55A9-4789-A765-188E1ACFB491}" sibTransId="{6BE1763B-6850-4C44-905A-93C0076B7A20}"/>
    <dgm:cxn modelId="{C7C49929-D1DD-4A11-B6CB-E4CB7CF661DF}" srcId="{4D431D6B-B3FC-45FC-BD10-9223536D1194}" destId="{D4687ACC-CAE6-4E7B-837C-183634FB990A}" srcOrd="4" destOrd="0" parTransId="{7E88920D-0265-4F94-B410-882854FAC394}" sibTransId="{46782549-28B2-4717-B68A-3B20B195DF6B}"/>
    <dgm:cxn modelId="{D5A4092F-C463-4E31-A64C-BC23C8C212DB}" type="presOf" srcId="{65B53BBF-8F08-4754-B527-E996C45AB68A}" destId="{C2175619-349E-4D9F-A744-78D75098701E}" srcOrd="0" destOrd="0" presId="urn:microsoft.com/office/officeart/2005/8/layout/lProcess2"/>
    <dgm:cxn modelId="{F2D9A332-C7F2-49AF-892B-8E9230B3DCA0}" type="presOf" srcId="{D1C20595-FFD5-4BAD-8A25-9CE3384EC0BC}" destId="{6D009F37-B359-4E99-A8AB-58AC79542A59}" srcOrd="0" destOrd="0" presId="urn:microsoft.com/office/officeart/2005/8/layout/lProcess2"/>
    <dgm:cxn modelId="{EA319A33-545B-463B-860A-8B0DAB2037DD}" type="presOf" srcId="{8715DF0D-1317-44F4-9DC4-A83FA2F1E5DD}" destId="{A0F1C6D2-7941-4A95-8B95-58E612868C5F}" srcOrd="0" destOrd="0" presId="urn:microsoft.com/office/officeart/2005/8/layout/lProcess2"/>
    <dgm:cxn modelId="{E74CBB33-9D81-4119-877C-BDBDE1E31DA0}" type="presOf" srcId="{441B59AD-4C63-48B3-9A04-F4C8275929E2}" destId="{235BCFAF-8512-461F-9D25-DDB44D3574E4}" srcOrd="0" destOrd="0" presId="urn:microsoft.com/office/officeart/2005/8/layout/lProcess2"/>
    <dgm:cxn modelId="{B3E52B34-55E8-4314-8C72-FCE4FF0498D0}" srcId="{BD166F9D-6A59-4D78-82FD-BABAAE09E38C}" destId="{81125926-D80E-4AE1-AB3D-36AF2B03BF81}" srcOrd="0" destOrd="0" parTransId="{EE4767D3-2AFE-4989-9060-AD9CE7D32D59}" sibTransId="{82939F01-1EFD-44F0-A824-7BAC07827E55}"/>
    <dgm:cxn modelId="{DE1F3C3B-BBBC-4D50-AB3A-570720E3E78F}" type="presOf" srcId="{BD166F9D-6A59-4D78-82FD-BABAAE09E38C}" destId="{1EA991DD-7465-439C-A5BD-A1244421497E}" srcOrd="0" destOrd="0" presId="urn:microsoft.com/office/officeart/2005/8/layout/lProcess2"/>
    <dgm:cxn modelId="{DE3D635B-4627-493C-B901-A53E359C788B}" srcId="{BFEE4722-8774-4614-9490-50E571198789}" destId="{D1C20595-FFD5-4BAD-8A25-9CE3384EC0BC}" srcOrd="3" destOrd="0" parTransId="{C42605AC-5C7F-4489-BAAA-15062FF9941B}" sibTransId="{105B015A-686C-4FC9-B65A-8879CF307C2D}"/>
    <dgm:cxn modelId="{0B189E60-AB0F-4E9C-BD7D-2E92BD774C10}" type="presOf" srcId="{BD166F9D-6A59-4D78-82FD-BABAAE09E38C}" destId="{450C3FC6-7B76-4C20-9597-E9BC00E66841}" srcOrd="1" destOrd="0" presId="urn:microsoft.com/office/officeart/2005/8/layout/lProcess2"/>
    <dgm:cxn modelId="{4A522F61-5415-479B-B86E-9B1B172A91F2}" srcId="{C4A18F04-8465-4A83-914F-4A7B135D0C3F}" destId="{F9FE7996-8319-4864-A4F3-7E50D16B5943}" srcOrd="4" destOrd="0" parTransId="{50469B77-1175-49B7-8871-531CEE205C96}" sibTransId="{A1398052-95A1-409E-BBDE-CA8041824E33}"/>
    <dgm:cxn modelId="{07F0EB43-7D9E-407C-9A34-56F0EBEF4DAE}" type="presOf" srcId="{A0E57746-04E9-40DA-8553-3D86A3E52907}" destId="{1FFA76BE-B6EF-4BEB-A6F2-EB703C9F6D7D}" srcOrd="0" destOrd="0" presId="urn:microsoft.com/office/officeart/2005/8/layout/lProcess2"/>
    <dgm:cxn modelId="{675B006C-BC8E-4CE7-9B4A-7F9282FF6B31}" type="presOf" srcId="{4BFB4656-CA12-460D-9F6D-759DE66845D0}" destId="{62E5BF41-08E9-47D2-8E0E-7739992AB8AB}" srcOrd="0" destOrd="0" presId="urn:microsoft.com/office/officeart/2005/8/layout/lProcess2"/>
    <dgm:cxn modelId="{8298C36C-D339-4282-9A98-43942C000EE8}" type="presOf" srcId="{B7B08225-95A1-484A-970C-48F708BCE76C}" destId="{FEC08C9F-C5CF-44EC-95B9-4D4411A727C7}" srcOrd="0" destOrd="0" presId="urn:microsoft.com/office/officeart/2005/8/layout/lProcess2"/>
    <dgm:cxn modelId="{73F6FB6D-4385-4ECD-9725-42190F778427}" srcId="{113849FC-CA57-4865-BE26-E90187D929F9}" destId="{4BFB4656-CA12-460D-9F6D-759DE66845D0}" srcOrd="1" destOrd="0" parTransId="{A99ACD40-D33E-4270-965E-9CF14303F3AF}" sibTransId="{A424F6AD-EE1C-479C-A616-A4431CF5B1E4}"/>
    <dgm:cxn modelId="{6675F56E-F021-42F7-BCDB-2FC7DB61D8F2}" type="presOf" srcId="{3D02AAD0-7FDF-4D9C-9B7D-FF6D8CD2F492}" destId="{1AC34FAC-DC54-44B8-8CBA-A54CB3332C1D}" srcOrd="0" destOrd="0" presId="urn:microsoft.com/office/officeart/2005/8/layout/lProcess2"/>
    <dgm:cxn modelId="{2B2A5050-9DEE-484C-A5CD-F4E1A044548A}" type="presOf" srcId="{06DBB248-4CFD-451A-A8C7-D6AFB5253E2D}" destId="{30F3A3BD-C2B8-46C1-B861-5963C91B6279}" srcOrd="0" destOrd="0" presId="urn:microsoft.com/office/officeart/2005/8/layout/lProcess2"/>
    <dgm:cxn modelId="{22B12C51-62E3-4699-A89D-7B874B3FDD07}" srcId="{BFEE4722-8774-4614-9490-50E571198789}" destId="{E5D8AA4A-F6C0-4A74-8CAE-D63CD27DA83F}" srcOrd="2" destOrd="0" parTransId="{2FF84F77-CB80-4452-B344-B3FE747C59C7}" sibTransId="{D76D34D5-AD69-434F-A7F8-C62BCECB569E}"/>
    <dgm:cxn modelId="{D3299F52-9DF5-4721-A1AC-37DE03E68279}" srcId="{4D431D6B-B3FC-45FC-BD10-9223536D1194}" destId="{820A4915-AB56-4930-A576-497079E2E135}" srcOrd="3" destOrd="0" parTransId="{AA887496-4C0F-4D4F-995F-B46577439867}" sibTransId="{D098C6E0-24EC-46F5-BA06-D24C16506347}"/>
    <dgm:cxn modelId="{71687E75-476C-40F2-95B7-CB8BF9BA0C3B}" type="presOf" srcId="{113849FC-CA57-4865-BE26-E90187D929F9}" destId="{DE7BECFF-0256-4F46-BE97-C4D4BB3DC0FB}" srcOrd="0" destOrd="0" presId="urn:microsoft.com/office/officeart/2005/8/layout/lProcess2"/>
    <dgm:cxn modelId="{C483F479-9B0A-4B97-A0A4-25E221B5B319}" type="presOf" srcId="{820A4915-AB56-4930-A576-497079E2E135}" destId="{A47D7639-63A1-4C1F-A349-531CE88AFDBC}" srcOrd="0" destOrd="0" presId="urn:microsoft.com/office/officeart/2005/8/layout/lProcess2"/>
    <dgm:cxn modelId="{8A80F879-4274-43F8-9DDD-8C5E4549F0DD}" srcId="{113849FC-CA57-4865-BE26-E90187D929F9}" destId="{1B57DBF4-7218-4FEA-BC34-8647E27E2C9C}" srcOrd="3" destOrd="0" parTransId="{640A50FB-A50F-42BD-9DE9-D174058E1C96}" sibTransId="{20EB11DC-30B2-4693-BDDE-E5F049DBEA18}"/>
    <dgm:cxn modelId="{29166E81-B03C-46C9-BBCB-63099867D9B6}" srcId="{BD166F9D-6A59-4D78-82FD-BABAAE09E38C}" destId="{01F5D091-AD10-4D76-968B-99F7D2A33E94}" srcOrd="3" destOrd="0" parTransId="{11B1EC49-1BEB-448F-8004-038700D19E09}" sibTransId="{C46F8C39-9C54-43E3-A3F5-6A53C8A58365}"/>
    <dgm:cxn modelId="{89B3678A-E3A9-443C-9D28-91A766636F10}" srcId="{BD166F9D-6A59-4D78-82FD-BABAAE09E38C}" destId="{8715DF0D-1317-44F4-9DC4-A83FA2F1E5DD}" srcOrd="2" destOrd="0" parTransId="{7617A1CC-8F53-444F-934D-4204B318EB4F}" sibTransId="{CBF19548-4393-4E78-A6FE-B0A622AC9CFD}"/>
    <dgm:cxn modelId="{4766A58B-59F1-4ADD-ADB4-66BFD3D2800A}" type="presOf" srcId="{E7A543DB-07FE-4C2E-9C8C-577D0B8AD3F4}" destId="{14515054-3D96-46AB-AFB9-44640A76D855}" srcOrd="0" destOrd="0" presId="urn:microsoft.com/office/officeart/2005/8/layout/lProcess2"/>
    <dgm:cxn modelId="{0EA2828D-127F-4BE9-A87C-BBCCDFD03FFD}" type="presOf" srcId="{F333C73F-6A65-49AC-A349-6A219EB3B2A3}" destId="{A779FD77-F86B-4526-BBA4-964C01C337CA}" srcOrd="0" destOrd="0" presId="urn:microsoft.com/office/officeart/2005/8/layout/lProcess2"/>
    <dgm:cxn modelId="{0BA9088F-1147-44A4-8766-ADE6348BB80B}" srcId="{DAF266BD-5364-4A0A-8E17-3CBB75DD0BBF}" destId="{4D431D6B-B3FC-45FC-BD10-9223536D1194}" srcOrd="1" destOrd="0" parTransId="{1FE82291-4267-436D-9C98-E5CD882D029A}" sibTransId="{8AD563A1-C2C3-4AF1-9312-0A239F3121D2}"/>
    <dgm:cxn modelId="{B4029897-88B8-4659-A4D5-12AF407AC294}" srcId="{4D431D6B-B3FC-45FC-BD10-9223536D1194}" destId="{BB97C3E9-F05E-45AF-B8CE-49CEC1C22575}" srcOrd="2" destOrd="0" parTransId="{3EFA8E43-48F2-4B32-999E-90C6688A8707}" sibTransId="{D354E9AC-5BFA-4FB1-AFB4-CD89BCFB7978}"/>
    <dgm:cxn modelId="{8613C09A-4A63-41C7-9826-71BC734CDAEE}" srcId="{C4A18F04-8465-4A83-914F-4A7B135D0C3F}" destId="{79C25270-C831-42CF-8E5D-A42A517FF40D}" srcOrd="1" destOrd="0" parTransId="{89696DB1-E844-4CDD-8566-E4DB8E89E672}" sibTransId="{EA415121-3164-47C6-B268-2695FBBBC935}"/>
    <dgm:cxn modelId="{1E50F09B-400D-40F8-9372-D3933649FAA7}" srcId="{DAF266BD-5364-4A0A-8E17-3CBB75DD0BBF}" destId="{BD166F9D-6A59-4D78-82FD-BABAAE09E38C}" srcOrd="3" destOrd="0" parTransId="{5F3EE226-C034-451F-B1FA-824690BB312A}" sibTransId="{39D0DD61-2736-4EA6-B557-B5B2279694DC}"/>
    <dgm:cxn modelId="{5C3B579F-9081-4571-98DB-1C71EF62F13F}" type="presOf" srcId="{3A4AD84C-11A1-4088-B392-0193C7A9F9B2}" destId="{C8CD5BA4-48E3-4A0B-9C5F-59717DAA24F0}" srcOrd="0" destOrd="0" presId="urn:microsoft.com/office/officeart/2005/8/layout/lProcess2"/>
    <dgm:cxn modelId="{0991F8AB-C187-44C7-A690-F62973688B0F}" srcId="{BFEE4722-8774-4614-9490-50E571198789}" destId="{06DBB248-4CFD-451A-A8C7-D6AFB5253E2D}" srcOrd="1" destOrd="0" parTransId="{BA55C3DF-28F5-4252-BCEA-EDDC0E3729DD}" sibTransId="{AAA86DA3-3FCE-4A9E-AF5D-5654230AEBAE}"/>
    <dgm:cxn modelId="{B38721AD-CE96-4F3D-A8AE-950E3D143783}" type="presOf" srcId="{5B5AAD16-3D4C-46DF-8814-6B625E2A0B36}" destId="{A4D61E41-6375-4E1B-BC9F-7ACEE7EE7ED3}" srcOrd="0" destOrd="0" presId="urn:microsoft.com/office/officeart/2005/8/layout/lProcess2"/>
    <dgm:cxn modelId="{739F96B1-EB2A-4F5A-A8C5-BF74C553D475}" type="presOf" srcId="{81125926-D80E-4AE1-AB3D-36AF2B03BF81}" destId="{96C0C58D-13FA-430E-BA6A-5985899D1177}" srcOrd="0" destOrd="0" presId="urn:microsoft.com/office/officeart/2005/8/layout/lProcess2"/>
    <dgm:cxn modelId="{8F3F1BB2-A8C6-426E-B24F-1982279D3D9E}" srcId="{DAF266BD-5364-4A0A-8E17-3CBB75DD0BBF}" destId="{C4A18F04-8465-4A83-914F-4A7B135D0C3F}" srcOrd="0" destOrd="0" parTransId="{C58D30D4-40F2-4FCE-8288-FAD827C6B871}" sibTransId="{06580A51-5761-4C59-BF53-9C65D9D576E9}"/>
    <dgm:cxn modelId="{285F79B2-A086-4539-9AD6-318CFC79DA34}" type="presOf" srcId="{01F5D091-AD10-4D76-968B-99F7D2A33E94}" destId="{05EF847D-FF69-4757-9867-FC746DC21845}" srcOrd="0" destOrd="0" presId="urn:microsoft.com/office/officeart/2005/8/layout/lProcess2"/>
    <dgm:cxn modelId="{AF351EBB-D781-4B71-9B72-86F01A04A642}" type="presOf" srcId="{C4A18F04-8465-4A83-914F-4A7B135D0C3F}" destId="{D991F8EF-A228-4082-B66F-B57E43422BB0}" srcOrd="0" destOrd="0" presId="urn:microsoft.com/office/officeart/2005/8/layout/lProcess2"/>
    <dgm:cxn modelId="{6335C3C4-10D9-4504-BD54-B7AA2A15E188}" srcId="{DAF266BD-5364-4A0A-8E17-3CBB75DD0BBF}" destId="{113849FC-CA57-4865-BE26-E90187D929F9}" srcOrd="4" destOrd="0" parTransId="{0702BE66-0E47-4724-8DB7-ABAAE61E0247}" sibTransId="{9E4C2DE3-1CAA-48B5-8EDD-67766CC58A65}"/>
    <dgm:cxn modelId="{9F1A36C9-15FC-496B-B29E-6975CD3289B2}" srcId="{BFEE4722-8774-4614-9490-50E571198789}" destId="{F333C73F-6A65-49AC-A349-6A219EB3B2A3}" srcOrd="0" destOrd="0" parTransId="{1681821C-EFF1-414B-8466-B7A89A6E3C7A}" sibTransId="{0EAA3200-4A72-4F07-9561-F159581D2BED}"/>
    <dgm:cxn modelId="{3F9CE5CE-CCB7-4EA4-AD41-6AFC58DF5C18}" type="presOf" srcId="{BB97C3E9-F05E-45AF-B8CE-49CEC1C22575}" destId="{25FAEC9D-35DC-47CE-B71B-5731C06A2470}" srcOrd="0" destOrd="0" presId="urn:microsoft.com/office/officeart/2005/8/layout/lProcess2"/>
    <dgm:cxn modelId="{374C57D0-0AE6-4E35-AE58-25A9F4ED13F1}" type="presOf" srcId="{DAF266BD-5364-4A0A-8E17-3CBB75DD0BBF}" destId="{1BE4BBA3-7E65-4E96-BDD1-BC4E5DFA6FFE}" srcOrd="0" destOrd="0" presId="urn:microsoft.com/office/officeart/2005/8/layout/lProcess2"/>
    <dgm:cxn modelId="{66C914D9-4583-462E-8FF9-35BC860FDC24}" srcId="{C4A18F04-8465-4A83-914F-4A7B135D0C3F}" destId="{E7A543DB-07FE-4C2E-9C8C-577D0B8AD3F4}" srcOrd="0" destOrd="0" parTransId="{30FB586F-7D5F-4506-946B-0EE41942114C}" sibTransId="{39F8ADD7-84F8-4F4C-99C8-48F8CD948A2F}"/>
    <dgm:cxn modelId="{3C7085DC-F942-462A-9940-5832BCADD8EA}" type="presOf" srcId="{79C25270-C831-42CF-8E5D-A42A517FF40D}" destId="{2933FA90-E71F-4FE5-BFE5-C8544B60F11E}" srcOrd="0" destOrd="0" presId="urn:microsoft.com/office/officeart/2005/8/layout/lProcess2"/>
    <dgm:cxn modelId="{2EE8FFE2-3818-4712-9004-0EB6248C5482}" srcId="{C4A18F04-8465-4A83-914F-4A7B135D0C3F}" destId="{65B53BBF-8F08-4754-B527-E996C45AB68A}" srcOrd="2" destOrd="0" parTransId="{3CB24BE1-F54E-4DF0-9376-E46D02CCE1B1}" sibTransId="{CD060196-9FAC-4927-84CE-A94348885E05}"/>
    <dgm:cxn modelId="{68971DE8-1C52-4424-8550-42CF8F642C20}" type="presOf" srcId="{113849FC-CA57-4865-BE26-E90187D929F9}" destId="{09D845FA-DF8F-47FF-9EDB-1235ABE618AC}" srcOrd="1" destOrd="0" presId="urn:microsoft.com/office/officeart/2005/8/layout/lProcess2"/>
    <dgm:cxn modelId="{652E7EE9-410A-43DA-AD7E-F1C7A2E5BF72}" srcId="{113849FC-CA57-4865-BE26-E90187D929F9}" destId="{441B59AD-4C63-48B3-9A04-F4C8275929E2}" srcOrd="2" destOrd="0" parTransId="{F728691C-34CF-4501-B9B5-61E605B62CCC}" sibTransId="{71EAFDB9-7F2C-429F-9844-7B66A0A76EC7}"/>
    <dgm:cxn modelId="{44D36FF2-6688-49D1-9807-71156B40F48D}" srcId="{DAF266BD-5364-4A0A-8E17-3CBB75DD0BBF}" destId="{BFEE4722-8774-4614-9490-50E571198789}" srcOrd="2" destOrd="0" parTransId="{DEE478FD-0E86-4D7C-8C8B-79097E117142}" sibTransId="{3FA157BF-0DC0-4E1B-80C2-BEA4EE55DE8F}"/>
    <dgm:cxn modelId="{5930ADF4-B514-4CDC-ABB1-BEBB4B642266}" type="presOf" srcId="{4D431D6B-B3FC-45FC-BD10-9223536D1194}" destId="{159E1507-136B-4246-BEAD-B8AE71F03477}" srcOrd="1" destOrd="0" presId="urn:microsoft.com/office/officeart/2005/8/layout/lProcess2"/>
    <dgm:cxn modelId="{625331F7-130E-44BE-ACBB-C0ACAE081E3B}" srcId="{C4A18F04-8465-4A83-914F-4A7B135D0C3F}" destId="{3A4AD84C-11A1-4088-B392-0193C7A9F9B2}" srcOrd="3" destOrd="0" parTransId="{A4FF4C41-1792-400E-80C2-9018513AC068}" sibTransId="{C7F90C7B-A3EE-4150-8152-45D786DC80FE}"/>
    <dgm:cxn modelId="{D89C9048-8ADB-42E1-BDB7-281B442BA58B}" type="presParOf" srcId="{1BE4BBA3-7E65-4E96-BDD1-BC4E5DFA6FFE}" destId="{5B8E1419-719C-414C-B996-CD983B202F80}" srcOrd="0" destOrd="0" presId="urn:microsoft.com/office/officeart/2005/8/layout/lProcess2"/>
    <dgm:cxn modelId="{67FDF5D1-E426-470D-95B4-98982819EFA7}" type="presParOf" srcId="{5B8E1419-719C-414C-B996-CD983B202F80}" destId="{D991F8EF-A228-4082-B66F-B57E43422BB0}" srcOrd="0" destOrd="0" presId="urn:microsoft.com/office/officeart/2005/8/layout/lProcess2"/>
    <dgm:cxn modelId="{B1E672AA-98BA-4198-9BC6-419DA7BC0D01}" type="presParOf" srcId="{5B8E1419-719C-414C-B996-CD983B202F80}" destId="{D96FD0C5-E129-42A5-9F88-9486F498819F}" srcOrd="1" destOrd="0" presId="urn:microsoft.com/office/officeart/2005/8/layout/lProcess2"/>
    <dgm:cxn modelId="{7C37AB44-D507-4A3A-A0A9-223B3C2E3362}" type="presParOf" srcId="{5B8E1419-719C-414C-B996-CD983B202F80}" destId="{89264C81-4FFE-463E-9F7F-3044EA3A98B1}" srcOrd="2" destOrd="0" presId="urn:microsoft.com/office/officeart/2005/8/layout/lProcess2"/>
    <dgm:cxn modelId="{52BA83AE-A248-465B-80C4-AA9B35059707}" type="presParOf" srcId="{89264C81-4FFE-463E-9F7F-3044EA3A98B1}" destId="{6741C37C-2DA2-4370-9C4B-E246820D343B}" srcOrd="0" destOrd="0" presId="urn:microsoft.com/office/officeart/2005/8/layout/lProcess2"/>
    <dgm:cxn modelId="{CFA4D5CB-CED0-4674-98CF-2D5DDF160C20}" type="presParOf" srcId="{6741C37C-2DA2-4370-9C4B-E246820D343B}" destId="{14515054-3D96-46AB-AFB9-44640A76D855}" srcOrd="0" destOrd="0" presId="urn:microsoft.com/office/officeart/2005/8/layout/lProcess2"/>
    <dgm:cxn modelId="{F7DB6BBD-962F-48DB-AD5F-3C5BF6820B5C}" type="presParOf" srcId="{6741C37C-2DA2-4370-9C4B-E246820D343B}" destId="{39225DD3-099A-4054-B446-7A6C043B6B66}" srcOrd="1" destOrd="0" presId="urn:microsoft.com/office/officeart/2005/8/layout/lProcess2"/>
    <dgm:cxn modelId="{CD1324D3-750D-4DF4-B2B1-0D777CD61913}" type="presParOf" srcId="{6741C37C-2DA2-4370-9C4B-E246820D343B}" destId="{2933FA90-E71F-4FE5-BFE5-C8544B60F11E}" srcOrd="2" destOrd="0" presId="urn:microsoft.com/office/officeart/2005/8/layout/lProcess2"/>
    <dgm:cxn modelId="{5FD2E73D-B766-44E6-9389-A1F790053792}" type="presParOf" srcId="{6741C37C-2DA2-4370-9C4B-E246820D343B}" destId="{9F41CA3A-9EF2-4CDA-9283-9F7A6FAB745B}" srcOrd="3" destOrd="0" presId="urn:microsoft.com/office/officeart/2005/8/layout/lProcess2"/>
    <dgm:cxn modelId="{10343DCF-304C-4808-9C0C-78D2B57A93D2}" type="presParOf" srcId="{6741C37C-2DA2-4370-9C4B-E246820D343B}" destId="{C2175619-349E-4D9F-A744-78D75098701E}" srcOrd="4" destOrd="0" presId="urn:microsoft.com/office/officeart/2005/8/layout/lProcess2"/>
    <dgm:cxn modelId="{1EF6A029-9B29-43CF-8686-EFB3782BC3D8}" type="presParOf" srcId="{6741C37C-2DA2-4370-9C4B-E246820D343B}" destId="{152509BB-6260-4DBC-AEB7-F586F884BFDA}" srcOrd="5" destOrd="0" presId="urn:microsoft.com/office/officeart/2005/8/layout/lProcess2"/>
    <dgm:cxn modelId="{BDB9648D-E6EA-449F-BA97-1D596F317464}" type="presParOf" srcId="{6741C37C-2DA2-4370-9C4B-E246820D343B}" destId="{C8CD5BA4-48E3-4A0B-9C5F-59717DAA24F0}" srcOrd="6" destOrd="0" presId="urn:microsoft.com/office/officeart/2005/8/layout/lProcess2"/>
    <dgm:cxn modelId="{13BE95C0-4D65-4E5E-A625-E3110B9283F0}" type="presParOf" srcId="{6741C37C-2DA2-4370-9C4B-E246820D343B}" destId="{E080D327-A665-4BF8-B6CE-189374FF901D}" srcOrd="7" destOrd="0" presId="urn:microsoft.com/office/officeart/2005/8/layout/lProcess2"/>
    <dgm:cxn modelId="{4B54213E-CFA0-4AE7-885D-03DBB8D8B8CD}" type="presParOf" srcId="{6741C37C-2DA2-4370-9C4B-E246820D343B}" destId="{98F91A85-85BB-43F6-BFE1-3557A822A2FF}" srcOrd="8" destOrd="0" presId="urn:microsoft.com/office/officeart/2005/8/layout/lProcess2"/>
    <dgm:cxn modelId="{58D514F5-3470-4182-8772-8B53E6F6E633}" type="presParOf" srcId="{1BE4BBA3-7E65-4E96-BDD1-BC4E5DFA6FFE}" destId="{572014CA-9616-480A-AE34-A833A0040B26}" srcOrd="1" destOrd="0" presId="urn:microsoft.com/office/officeart/2005/8/layout/lProcess2"/>
    <dgm:cxn modelId="{CFB0C05D-3990-4F6B-B32C-444F03CC1156}" type="presParOf" srcId="{1BE4BBA3-7E65-4E96-BDD1-BC4E5DFA6FFE}" destId="{81BD19B5-937B-4291-97F1-F63A0A6636E2}" srcOrd="2" destOrd="0" presId="urn:microsoft.com/office/officeart/2005/8/layout/lProcess2"/>
    <dgm:cxn modelId="{82CB889B-231F-4DA0-9127-2C4A4C7FA9D5}" type="presParOf" srcId="{81BD19B5-937B-4291-97F1-F63A0A6636E2}" destId="{61F94C1C-733B-4B7E-A829-AE27729FFF25}" srcOrd="0" destOrd="0" presId="urn:microsoft.com/office/officeart/2005/8/layout/lProcess2"/>
    <dgm:cxn modelId="{B9D4326B-8582-43DA-8B5E-8AEAE4665588}" type="presParOf" srcId="{81BD19B5-937B-4291-97F1-F63A0A6636E2}" destId="{159E1507-136B-4246-BEAD-B8AE71F03477}" srcOrd="1" destOrd="0" presId="urn:microsoft.com/office/officeart/2005/8/layout/lProcess2"/>
    <dgm:cxn modelId="{C5658B40-8B0D-484F-B70B-9D6493F22C23}" type="presParOf" srcId="{81BD19B5-937B-4291-97F1-F63A0A6636E2}" destId="{D2D27173-77CB-4170-84DE-F88CD756439F}" srcOrd="2" destOrd="0" presId="urn:microsoft.com/office/officeart/2005/8/layout/lProcess2"/>
    <dgm:cxn modelId="{798C9DB0-2FB7-48A7-AB71-48998732E809}" type="presParOf" srcId="{D2D27173-77CB-4170-84DE-F88CD756439F}" destId="{50391A86-F47B-4C4C-8A5F-4AE246D48F54}" srcOrd="0" destOrd="0" presId="urn:microsoft.com/office/officeart/2005/8/layout/lProcess2"/>
    <dgm:cxn modelId="{16756812-9D0C-4F4C-8B8F-82AF1C0534C3}" type="presParOf" srcId="{50391A86-F47B-4C4C-8A5F-4AE246D48F54}" destId="{1AC34FAC-DC54-44B8-8CBA-A54CB3332C1D}" srcOrd="0" destOrd="0" presId="urn:microsoft.com/office/officeart/2005/8/layout/lProcess2"/>
    <dgm:cxn modelId="{E4DB778D-2EFD-43CA-B66A-13225DE44B5C}" type="presParOf" srcId="{50391A86-F47B-4C4C-8A5F-4AE246D48F54}" destId="{BDFE2D91-4025-42B8-861A-FE12DB0617A8}" srcOrd="1" destOrd="0" presId="urn:microsoft.com/office/officeart/2005/8/layout/lProcess2"/>
    <dgm:cxn modelId="{E127E887-8C0E-42AC-A962-D2215A624CC5}" type="presParOf" srcId="{50391A86-F47B-4C4C-8A5F-4AE246D48F54}" destId="{A4D61E41-6375-4E1B-BC9F-7ACEE7EE7ED3}" srcOrd="2" destOrd="0" presId="urn:microsoft.com/office/officeart/2005/8/layout/lProcess2"/>
    <dgm:cxn modelId="{CE2EA34F-F584-49FF-BEA8-BC680DD48872}" type="presParOf" srcId="{50391A86-F47B-4C4C-8A5F-4AE246D48F54}" destId="{F3DA7A62-09AD-4895-B754-1CF7A911302E}" srcOrd="3" destOrd="0" presId="urn:microsoft.com/office/officeart/2005/8/layout/lProcess2"/>
    <dgm:cxn modelId="{6F9EF5CD-97B4-4131-9AF4-0BC5D48D507F}" type="presParOf" srcId="{50391A86-F47B-4C4C-8A5F-4AE246D48F54}" destId="{25FAEC9D-35DC-47CE-B71B-5731C06A2470}" srcOrd="4" destOrd="0" presId="urn:microsoft.com/office/officeart/2005/8/layout/lProcess2"/>
    <dgm:cxn modelId="{F1273A7A-CD5D-4E25-92F8-02E8B517C819}" type="presParOf" srcId="{50391A86-F47B-4C4C-8A5F-4AE246D48F54}" destId="{3802A699-855E-47C4-AC8C-4FAB50470AF2}" srcOrd="5" destOrd="0" presId="urn:microsoft.com/office/officeart/2005/8/layout/lProcess2"/>
    <dgm:cxn modelId="{AD64D44A-B983-41A0-AC43-D0230D4F01E6}" type="presParOf" srcId="{50391A86-F47B-4C4C-8A5F-4AE246D48F54}" destId="{A47D7639-63A1-4C1F-A349-531CE88AFDBC}" srcOrd="6" destOrd="0" presId="urn:microsoft.com/office/officeart/2005/8/layout/lProcess2"/>
    <dgm:cxn modelId="{2967E452-9F56-4A04-A624-4A057508CB86}" type="presParOf" srcId="{50391A86-F47B-4C4C-8A5F-4AE246D48F54}" destId="{4BD67E52-C2AF-416D-ACEF-F3DC9A690D2F}" srcOrd="7" destOrd="0" presId="urn:microsoft.com/office/officeart/2005/8/layout/lProcess2"/>
    <dgm:cxn modelId="{EAB8F2E6-4AB1-41A5-9A1B-F660C121DBC8}" type="presParOf" srcId="{50391A86-F47B-4C4C-8A5F-4AE246D48F54}" destId="{5214515A-7667-41B0-A419-0060104CB155}" srcOrd="8" destOrd="0" presId="urn:microsoft.com/office/officeart/2005/8/layout/lProcess2"/>
    <dgm:cxn modelId="{6EE2ACB1-C028-4B38-8C1B-D553F3B6BCA4}" type="presParOf" srcId="{1BE4BBA3-7E65-4E96-BDD1-BC4E5DFA6FFE}" destId="{2E7D9142-0D10-4961-84A2-C868D56B2D72}" srcOrd="3" destOrd="0" presId="urn:microsoft.com/office/officeart/2005/8/layout/lProcess2"/>
    <dgm:cxn modelId="{CDC811FB-B8BF-4E22-926B-DBDD4A13DF5F}" type="presParOf" srcId="{1BE4BBA3-7E65-4E96-BDD1-BC4E5DFA6FFE}" destId="{21A34D54-0D84-451D-BC9B-770A9DA54F22}" srcOrd="4" destOrd="0" presId="urn:microsoft.com/office/officeart/2005/8/layout/lProcess2"/>
    <dgm:cxn modelId="{319C5366-4228-4C92-BDF5-32660E4FD1FE}" type="presParOf" srcId="{21A34D54-0D84-451D-BC9B-770A9DA54F22}" destId="{89686D92-3342-41B3-AB7C-F0D4F8D63E2D}" srcOrd="0" destOrd="0" presId="urn:microsoft.com/office/officeart/2005/8/layout/lProcess2"/>
    <dgm:cxn modelId="{FA4ACF2E-27A1-4EC5-8309-CDD1B97A1CAA}" type="presParOf" srcId="{21A34D54-0D84-451D-BC9B-770A9DA54F22}" destId="{043148A3-4CA5-4144-8535-B4428A54EA99}" srcOrd="1" destOrd="0" presId="urn:microsoft.com/office/officeart/2005/8/layout/lProcess2"/>
    <dgm:cxn modelId="{B0457796-5842-4A99-91B7-2AFBC1E21A9E}" type="presParOf" srcId="{21A34D54-0D84-451D-BC9B-770A9DA54F22}" destId="{75FB5684-042C-4853-883C-551BF02F3937}" srcOrd="2" destOrd="0" presId="urn:microsoft.com/office/officeart/2005/8/layout/lProcess2"/>
    <dgm:cxn modelId="{34729B9C-995E-4F84-8BEE-CE3B56460576}" type="presParOf" srcId="{75FB5684-042C-4853-883C-551BF02F3937}" destId="{56324BC1-AE43-418C-A3DA-354455C64394}" srcOrd="0" destOrd="0" presId="urn:microsoft.com/office/officeart/2005/8/layout/lProcess2"/>
    <dgm:cxn modelId="{2446BB1A-0866-4CB3-89A0-59CE25780BB7}" type="presParOf" srcId="{56324BC1-AE43-418C-A3DA-354455C64394}" destId="{A779FD77-F86B-4526-BBA4-964C01C337CA}" srcOrd="0" destOrd="0" presId="urn:microsoft.com/office/officeart/2005/8/layout/lProcess2"/>
    <dgm:cxn modelId="{70430AF3-1EF3-4E31-BD08-D8BDA5ED356A}" type="presParOf" srcId="{56324BC1-AE43-418C-A3DA-354455C64394}" destId="{BC290A05-64D4-4BB8-9EB7-51DC4C2FF095}" srcOrd="1" destOrd="0" presId="urn:microsoft.com/office/officeart/2005/8/layout/lProcess2"/>
    <dgm:cxn modelId="{8E859B47-3BB5-4496-9B5D-E878678571CB}" type="presParOf" srcId="{56324BC1-AE43-418C-A3DA-354455C64394}" destId="{30F3A3BD-C2B8-46C1-B861-5963C91B6279}" srcOrd="2" destOrd="0" presId="urn:microsoft.com/office/officeart/2005/8/layout/lProcess2"/>
    <dgm:cxn modelId="{C9A87748-C6B8-4678-BE83-237271908866}" type="presParOf" srcId="{56324BC1-AE43-418C-A3DA-354455C64394}" destId="{1ADAE044-EB0D-4C1F-A831-0C8719E53D4D}" srcOrd="3" destOrd="0" presId="urn:microsoft.com/office/officeart/2005/8/layout/lProcess2"/>
    <dgm:cxn modelId="{D6A20E97-E054-4E03-9E43-013E0DD3A6F5}" type="presParOf" srcId="{56324BC1-AE43-418C-A3DA-354455C64394}" destId="{D7238DE7-BD8C-410F-AC72-4550B4C77624}" srcOrd="4" destOrd="0" presId="urn:microsoft.com/office/officeart/2005/8/layout/lProcess2"/>
    <dgm:cxn modelId="{CD7CB3A4-D41B-4696-86A7-DDC790B07CC8}" type="presParOf" srcId="{56324BC1-AE43-418C-A3DA-354455C64394}" destId="{AB8E353D-DC76-4883-BAB7-ADBF015230E7}" srcOrd="5" destOrd="0" presId="urn:microsoft.com/office/officeart/2005/8/layout/lProcess2"/>
    <dgm:cxn modelId="{1D70D300-7A85-4534-A462-5FBA5C93ED46}" type="presParOf" srcId="{56324BC1-AE43-418C-A3DA-354455C64394}" destId="{6D009F37-B359-4E99-A8AB-58AC79542A59}" srcOrd="6" destOrd="0" presId="urn:microsoft.com/office/officeart/2005/8/layout/lProcess2"/>
    <dgm:cxn modelId="{D17B1766-194A-4EB5-901F-05F44738322E}" type="presParOf" srcId="{1BE4BBA3-7E65-4E96-BDD1-BC4E5DFA6FFE}" destId="{14729781-47D4-41A2-976F-2271F8302103}" srcOrd="5" destOrd="0" presId="urn:microsoft.com/office/officeart/2005/8/layout/lProcess2"/>
    <dgm:cxn modelId="{048DAB7D-9BBB-4FDA-8BDA-7EDB078D8A58}" type="presParOf" srcId="{1BE4BBA3-7E65-4E96-BDD1-BC4E5DFA6FFE}" destId="{041BE8B7-38F7-4EF6-8B9E-CEE1ED1579B4}" srcOrd="6" destOrd="0" presId="urn:microsoft.com/office/officeart/2005/8/layout/lProcess2"/>
    <dgm:cxn modelId="{5E494965-A144-4816-900D-D6E78020F221}" type="presParOf" srcId="{041BE8B7-38F7-4EF6-8B9E-CEE1ED1579B4}" destId="{1EA991DD-7465-439C-A5BD-A1244421497E}" srcOrd="0" destOrd="0" presId="urn:microsoft.com/office/officeart/2005/8/layout/lProcess2"/>
    <dgm:cxn modelId="{10153449-46F0-495D-A5F4-BC9E0BED20F8}" type="presParOf" srcId="{041BE8B7-38F7-4EF6-8B9E-CEE1ED1579B4}" destId="{450C3FC6-7B76-4C20-9597-E9BC00E66841}" srcOrd="1" destOrd="0" presId="urn:microsoft.com/office/officeart/2005/8/layout/lProcess2"/>
    <dgm:cxn modelId="{26E9B04A-7874-41D9-88CB-F96F06B3341F}" type="presParOf" srcId="{041BE8B7-38F7-4EF6-8B9E-CEE1ED1579B4}" destId="{B9E7CDD8-1FEC-4FF2-BBE8-D58C600E671E}" srcOrd="2" destOrd="0" presId="urn:microsoft.com/office/officeart/2005/8/layout/lProcess2"/>
    <dgm:cxn modelId="{637A4177-A1CB-4D89-80D3-4AE1E583D112}" type="presParOf" srcId="{B9E7CDD8-1FEC-4FF2-BBE8-D58C600E671E}" destId="{2A134F17-86C3-434C-B6DE-C542C2AD9F20}" srcOrd="0" destOrd="0" presId="urn:microsoft.com/office/officeart/2005/8/layout/lProcess2"/>
    <dgm:cxn modelId="{868485D4-440B-4CA1-B00B-394A214809EC}" type="presParOf" srcId="{2A134F17-86C3-434C-B6DE-C542C2AD9F20}" destId="{96C0C58D-13FA-430E-BA6A-5985899D1177}" srcOrd="0" destOrd="0" presId="urn:microsoft.com/office/officeart/2005/8/layout/lProcess2"/>
    <dgm:cxn modelId="{59CAA0E5-3C5E-4AF9-9054-7D9F1E9FBA2A}" type="presParOf" srcId="{2A134F17-86C3-434C-B6DE-C542C2AD9F20}" destId="{17341C64-43C2-4733-B4B5-6D6A44412CAF}" srcOrd="1" destOrd="0" presId="urn:microsoft.com/office/officeart/2005/8/layout/lProcess2"/>
    <dgm:cxn modelId="{5034789E-737A-43E7-AF69-9ADB7E2CE99A}" type="presParOf" srcId="{2A134F17-86C3-434C-B6DE-C542C2AD9F20}" destId="{1FFA76BE-B6EF-4BEB-A6F2-EB703C9F6D7D}" srcOrd="2" destOrd="0" presId="urn:microsoft.com/office/officeart/2005/8/layout/lProcess2"/>
    <dgm:cxn modelId="{A1C67BB2-1F27-4920-81E7-79E1B5043661}" type="presParOf" srcId="{2A134F17-86C3-434C-B6DE-C542C2AD9F20}" destId="{D79F9CA5-F372-4037-925A-4458F408CEAB}" srcOrd="3" destOrd="0" presId="urn:microsoft.com/office/officeart/2005/8/layout/lProcess2"/>
    <dgm:cxn modelId="{F23D1168-77A1-4F3F-A1ED-CB7E926179B0}" type="presParOf" srcId="{2A134F17-86C3-434C-B6DE-C542C2AD9F20}" destId="{A0F1C6D2-7941-4A95-8B95-58E612868C5F}" srcOrd="4" destOrd="0" presId="urn:microsoft.com/office/officeart/2005/8/layout/lProcess2"/>
    <dgm:cxn modelId="{40D6649E-71CA-46E0-A44B-EBBE3B54F820}" type="presParOf" srcId="{2A134F17-86C3-434C-B6DE-C542C2AD9F20}" destId="{C283E347-C8C8-42E8-9335-93BFFE5FB97F}" srcOrd="5" destOrd="0" presId="urn:microsoft.com/office/officeart/2005/8/layout/lProcess2"/>
    <dgm:cxn modelId="{89B5874D-615B-49C9-A46B-7AF00D75A837}" type="presParOf" srcId="{2A134F17-86C3-434C-B6DE-C542C2AD9F20}" destId="{05EF847D-FF69-4757-9867-FC746DC21845}" srcOrd="6" destOrd="0" presId="urn:microsoft.com/office/officeart/2005/8/layout/lProcess2"/>
    <dgm:cxn modelId="{B4AAF8C3-49D5-4D7B-9329-524294E163A3}" type="presParOf" srcId="{1BE4BBA3-7E65-4E96-BDD1-BC4E5DFA6FFE}" destId="{5A5DAAB6-B729-4BD8-93FF-932F30472A09}" srcOrd="7" destOrd="0" presId="urn:microsoft.com/office/officeart/2005/8/layout/lProcess2"/>
    <dgm:cxn modelId="{26FC0314-996C-4C1D-B1E7-874C24246676}" type="presParOf" srcId="{1BE4BBA3-7E65-4E96-BDD1-BC4E5DFA6FFE}" destId="{E6E2745B-E642-4349-8F7D-519BE783D9C7}" srcOrd="8" destOrd="0" presId="urn:microsoft.com/office/officeart/2005/8/layout/lProcess2"/>
    <dgm:cxn modelId="{95E14594-2FA7-4B17-96E1-E5F6776ABF8F}" type="presParOf" srcId="{E6E2745B-E642-4349-8F7D-519BE783D9C7}" destId="{DE7BECFF-0256-4F46-BE97-C4D4BB3DC0FB}" srcOrd="0" destOrd="0" presId="urn:microsoft.com/office/officeart/2005/8/layout/lProcess2"/>
    <dgm:cxn modelId="{08BB178D-B66C-4FCE-949D-858E319DAE26}" type="presParOf" srcId="{E6E2745B-E642-4349-8F7D-519BE783D9C7}" destId="{09D845FA-DF8F-47FF-9EDB-1235ABE618AC}" srcOrd="1" destOrd="0" presId="urn:microsoft.com/office/officeart/2005/8/layout/lProcess2"/>
    <dgm:cxn modelId="{438F6DBD-E99F-4B58-A156-595F9F8510B9}" type="presParOf" srcId="{E6E2745B-E642-4349-8F7D-519BE783D9C7}" destId="{696473BE-1CF7-4947-9E89-9AEFC40FA7B4}" srcOrd="2" destOrd="0" presId="urn:microsoft.com/office/officeart/2005/8/layout/lProcess2"/>
    <dgm:cxn modelId="{A1B6B15B-C00C-4276-AC97-ED3EF4DA43FD}" type="presParOf" srcId="{696473BE-1CF7-4947-9E89-9AEFC40FA7B4}" destId="{03A83318-5217-486C-97B5-3774DD72EDA9}" srcOrd="0" destOrd="0" presId="urn:microsoft.com/office/officeart/2005/8/layout/lProcess2"/>
    <dgm:cxn modelId="{D435A1FA-85E1-48A1-A082-30271CBDD8FC}" type="presParOf" srcId="{03A83318-5217-486C-97B5-3774DD72EDA9}" destId="{FEC08C9F-C5CF-44EC-95B9-4D4411A727C7}" srcOrd="0" destOrd="0" presId="urn:microsoft.com/office/officeart/2005/8/layout/lProcess2"/>
    <dgm:cxn modelId="{863E8EBB-D544-421F-AF85-AA3EB61D0B53}" type="presParOf" srcId="{03A83318-5217-486C-97B5-3774DD72EDA9}" destId="{5176984A-75FE-4E3C-A817-586E2B3D43B4}" srcOrd="1" destOrd="0" presId="urn:microsoft.com/office/officeart/2005/8/layout/lProcess2"/>
    <dgm:cxn modelId="{9E312D82-E11B-42F9-9EA7-71B46C7230F5}" type="presParOf" srcId="{03A83318-5217-486C-97B5-3774DD72EDA9}" destId="{62E5BF41-08E9-47D2-8E0E-7739992AB8AB}" srcOrd="2" destOrd="0" presId="urn:microsoft.com/office/officeart/2005/8/layout/lProcess2"/>
    <dgm:cxn modelId="{EFA3C07B-D5B5-469D-99B8-AA9CFF3DFEE3}" type="presParOf" srcId="{03A83318-5217-486C-97B5-3774DD72EDA9}" destId="{94425CB7-2087-41CC-AEF9-7539F74489CE}" srcOrd="3" destOrd="0" presId="urn:microsoft.com/office/officeart/2005/8/layout/lProcess2"/>
    <dgm:cxn modelId="{18E5F28B-D505-4621-A1D5-09DB339AC7D9}" type="presParOf" srcId="{03A83318-5217-486C-97B5-3774DD72EDA9}" destId="{235BCFAF-8512-461F-9D25-DDB44D3574E4}" srcOrd="4" destOrd="0" presId="urn:microsoft.com/office/officeart/2005/8/layout/lProcess2"/>
    <dgm:cxn modelId="{4E58AEA0-98D5-4756-B650-3395AFCD3DAA}" type="presParOf" srcId="{03A83318-5217-486C-97B5-3774DD72EDA9}" destId="{07D4DABE-EE04-4F29-937E-805EC43AC974}" srcOrd="5" destOrd="0" presId="urn:microsoft.com/office/officeart/2005/8/layout/lProcess2"/>
    <dgm:cxn modelId="{F3B1AF82-DC9A-4935-9052-549FDB56B3FB}" type="presParOf" srcId="{03A83318-5217-486C-97B5-3774DD72EDA9}" destId="{645A0B2A-DA4B-477E-904A-33A8E75D9C37}" srcOrd="6"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649699-B745-4AC1-9D9D-D35BEE6C4113}">
      <dsp:nvSpPr>
        <dsp:cNvPr id="0" name=""/>
        <dsp:cNvSpPr/>
      </dsp:nvSpPr>
      <dsp:spPr>
        <a:xfrm>
          <a:off x="2504607" y="756235"/>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762406" y="799080"/>
        <a:ext cx="28747" cy="5749"/>
      </dsp:txXfrm>
    </dsp:sp>
    <dsp:sp modelId="{26C05194-595E-44D1-84CB-2197238A83C4}">
      <dsp:nvSpPr>
        <dsp:cNvPr id="0" name=""/>
        <dsp:cNvSpPr/>
      </dsp:nvSpPr>
      <dsp:spPr>
        <a:xfrm>
          <a:off x="6640" y="52025"/>
          <a:ext cx="2499766" cy="1499859"/>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Data Lake is defined as a </a:t>
          </a:r>
          <a:r>
            <a:rPr lang="en-US" sz="1400" b="1" kern="1200" dirty="0"/>
            <a:t>Datastore</a:t>
          </a:r>
        </a:p>
      </dsp:txBody>
      <dsp:txXfrm>
        <a:off x="6640" y="52025"/>
        <a:ext cx="2499766" cy="1499859"/>
      </dsp:txXfrm>
    </dsp:sp>
    <dsp:sp modelId="{517F039B-46A4-4CED-9BE1-83705535D140}">
      <dsp:nvSpPr>
        <dsp:cNvPr id="0" name=""/>
        <dsp:cNvSpPr/>
      </dsp:nvSpPr>
      <dsp:spPr>
        <a:xfrm>
          <a:off x="5579319" y="756235"/>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5837119" y="799080"/>
        <a:ext cx="28747" cy="5749"/>
      </dsp:txXfrm>
    </dsp:sp>
    <dsp:sp modelId="{A9BC978D-AED0-4E09-BF79-F26E8D1CF4A1}">
      <dsp:nvSpPr>
        <dsp:cNvPr id="0" name=""/>
        <dsp:cNvSpPr/>
      </dsp:nvSpPr>
      <dsp:spPr>
        <a:xfrm>
          <a:off x="3081353" y="52025"/>
          <a:ext cx="2499766" cy="1499859"/>
        </a:xfrm>
        <a:prstGeom prst="rect">
          <a:avLst/>
        </a:prstGeom>
        <a:solidFill>
          <a:schemeClr val="accent3">
            <a:hueOff val="1661493"/>
            <a:satOff val="-5138"/>
            <a:lumOff val="2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A file from the Datastore is registered as a </a:t>
          </a:r>
          <a:r>
            <a:rPr lang="en-US" sz="1400" b="1" kern="1200" dirty="0"/>
            <a:t>Data Asset</a:t>
          </a:r>
          <a:r>
            <a:rPr lang="en-US" sz="1400" kern="1200" dirty="0"/>
            <a:t> and versioned</a:t>
          </a:r>
        </a:p>
      </dsp:txBody>
      <dsp:txXfrm>
        <a:off x="3081353" y="52025"/>
        <a:ext cx="2499766" cy="1499859"/>
      </dsp:txXfrm>
    </dsp:sp>
    <dsp:sp modelId="{058BA394-4F29-4EF1-ABF8-0419C44C1287}">
      <dsp:nvSpPr>
        <dsp:cNvPr id="0" name=""/>
        <dsp:cNvSpPr/>
      </dsp:nvSpPr>
      <dsp:spPr>
        <a:xfrm>
          <a:off x="1256523" y="1550085"/>
          <a:ext cx="6149425" cy="544346"/>
        </a:xfrm>
        <a:custGeom>
          <a:avLst/>
          <a:gdLst/>
          <a:ahLst/>
          <a:cxnLst/>
          <a:rect l="0" t="0" r="0" b="0"/>
          <a:pathLst>
            <a:path>
              <a:moveTo>
                <a:pt x="6149425" y="0"/>
              </a:moveTo>
              <a:lnTo>
                <a:pt x="6149425" y="289273"/>
              </a:lnTo>
              <a:lnTo>
                <a:pt x="0" y="289273"/>
              </a:lnTo>
              <a:lnTo>
                <a:pt x="0" y="544346"/>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176830" y="1819383"/>
        <a:ext cx="308812" cy="5749"/>
      </dsp:txXfrm>
    </dsp:sp>
    <dsp:sp modelId="{1F977013-8D01-457C-BF74-0007130FF42E}">
      <dsp:nvSpPr>
        <dsp:cNvPr id="0" name=""/>
        <dsp:cNvSpPr/>
      </dsp:nvSpPr>
      <dsp:spPr>
        <a:xfrm>
          <a:off x="6156065" y="52025"/>
          <a:ext cx="2499766" cy="1499859"/>
        </a:xfrm>
        <a:prstGeom prst="rect">
          <a:avLst/>
        </a:prstGeom>
        <a:solidFill>
          <a:schemeClr val="accent3">
            <a:hueOff val="3322985"/>
            <a:satOff val="-10275"/>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ML </a:t>
          </a:r>
          <a:r>
            <a:rPr lang="en-US" sz="1400" b="1" kern="1200" dirty="0"/>
            <a:t>experiment</a:t>
          </a:r>
          <a:r>
            <a:rPr lang="en-US" sz="1400" kern="1200" dirty="0"/>
            <a:t> is defined</a:t>
          </a:r>
        </a:p>
      </dsp:txBody>
      <dsp:txXfrm>
        <a:off x="6156065" y="52025"/>
        <a:ext cx="2499766" cy="1499859"/>
      </dsp:txXfrm>
    </dsp:sp>
    <dsp:sp modelId="{1616C7BD-4700-4B40-9DC1-FC4704F28B81}">
      <dsp:nvSpPr>
        <dsp:cNvPr id="0" name=""/>
        <dsp:cNvSpPr/>
      </dsp:nvSpPr>
      <dsp:spPr>
        <a:xfrm>
          <a:off x="2504607" y="2831041"/>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762406" y="2873886"/>
        <a:ext cx="28747" cy="5749"/>
      </dsp:txXfrm>
    </dsp:sp>
    <dsp:sp modelId="{DC176FE8-EBD1-4E58-B8DE-9A628B1067C4}">
      <dsp:nvSpPr>
        <dsp:cNvPr id="0" name=""/>
        <dsp:cNvSpPr/>
      </dsp:nvSpPr>
      <dsp:spPr>
        <a:xfrm>
          <a:off x="6640" y="2126831"/>
          <a:ext cx="2499766" cy="1499859"/>
        </a:xfrm>
        <a:prstGeom prst="rect">
          <a:avLst/>
        </a:prstGeom>
        <a:solidFill>
          <a:schemeClr val="accent3">
            <a:hueOff val="4984477"/>
            <a:satOff val="-15413"/>
            <a:lumOff val="7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ML models are </a:t>
          </a:r>
          <a:r>
            <a:rPr lang="en-US" sz="1400" b="1" kern="1200" dirty="0"/>
            <a:t>trained</a:t>
          </a:r>
          <a:r>
            <a:rPr lang="en-US" sz="1400" kern="1200" dirty="0"/>
            <a:t> under the experiment (using a registered dataset) and, for each, a </a:t>
          </a:r>
          <a:r>
            <a:rPr lang="en-US" sz="1400" b="1" kern="1200" dirty="0"/>
            <a:t>Run</a:t>
          </a:r>
          <a:r>
            <a:rPr lang="en-US" sz="1400" kern="1200" dirty="0"/>
            <a:t> is defined</a:t>
          </a:r>
        </a:p>
      </dsp:txBody>
      <dsp:txXfrm>
        <a:off x="6640" y="2126831"/>
        <a:ext cx="2499766" cy="1499859"/>
      </dsp:txXfrm>
    </dsp:sp>
    <dsp:sp modelId="{FC9A3AA5-D906-45CE-82DB-2B5D69081942}">
      <dsp:nvSpPr>
        <dsp:cNvPr id="0" name=""/>
        <dsp:cNvSpPr/>
      </dsp:nvSpPr>
      <dsp:spPr>
        <a:xfrm>
          <a:off x="5579319" y="2831041"/>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5837119" y="2873886"/>
        <a:ext cx="28747" cy="5749"/>
      </dsp:txXfrm>
    </dsp:sp>
    <dsp:sp modelId="{C9CDB5AA-AFA6-4E60-8069-F7AB9EF42501}">
      <dsp:nvSpPr>
        <dsp:cNvPr id="0" name=""/>
        <dsp:cNvSpPr/>
      </dsp:nvSpPr>
      <dsp:spPr>
        <a:xfrm>
          <a:off x="3081353" y="2126831"/>
          <a:ext cx="2499766" cy="1499859"/>
        </a:xfrm>
        <a:prstGeom prst="rect">
          <a:avLst/>
        </a:prstGeom>
        <a:solidFill>
          <a:schemeClr val="accent3">
            <a:hueOff val="6645970"/>
            <a:satOff val="-20550"/>
            <a:lumOff val="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best model is </a:t>
          </a:r>
          <a:r>
            <a:rPr lang="en-US" sz="1400" b="1" kern="1200" dirty="0"/>
            <a:t>registered</a:t>
          </a:r>
          <a:r>
            <a:rPr lang="en-US" sz="1400" kern="1200" dirty="0"/>
            <a:t> and versioned</a:t>
          </a:r>
        </a:p>
      </dsp:txBody>
      <dsp:txXfrm>
        <a:off x="3081353" y="2126831"/>
        <a:ext cx="2499766" cy="1499859"/>
      </dsp:txXfrm>
    </dsp:sp>
    <dsp:sp modelId="{25062737-8A56-4984-94AB-53248B63EA16}">
      <dsp:nvSpPr>
        <dsp:cNvPr id="0" name=""/>
        <dsp:cNvSpPr/>
      </dsp:nvSpPr>
      <dsp:spPr>
        <a:xfrm>
          <a:off x="6156065" y="2126831"/>
          <a:ext cx="2499766" cy="1499859"/>
        </a:xfrm>
        <a:prstGeom prst="rect">
          <a:avLst/>
        </a:prstGeom>
        <a:solidFill>
          <a:schemeClr val="accent3">
            <a:hueOff val="8307462"/>
            <a:satOff val="-25688"/>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registered model is </a:t>
          </a:r>
          <a:r>
            <a:rPr lang="en-US" sz="1400" b="1" kern="1200" dirty="0"/>
            <a:t>deployed</a:t>
          </a:r>
          <a:r>
            <a:rPr lang="en-US" sz="1400" kern="1200" dirty="0"/>
            <a:t> as a webservice</a:t>
          </a:r>
        </a:p>
      </dsp:txBody>
      <dsp:txXfrm>
        <a:off x="6156065" y="2126831"/>
        <a:ext cx="2499766" cy="14998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11FD7-4A69-4420-A788-184374E503DF}">
      <dsp:nvSpPr>
        <dsp:cNvPr id="0" name=""/>
        <dsp:cNvSpPr/>
      </dsp:nvSpPr>
      <dsp:spPr>
        <a:xfrm rot="16200000">
          <a:off x="-371129" y="373113"/>
          <a:ext cx="2692400" cy="1946173"/>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Central Processing Unit</a:t>
          </a:r>
        </a:p>
        <a:p>
          <a:pPr marL="57150" lvl="1" indent="-57150" algn="l" defTabSz="488950">
            <a:lnSpc>
              <a:spcPct val="90000"/>
            </a:lnSpc>
            <a:spcBef>
              <a:spcPct val="0"/>
            </a:spcBef>
            <a:spcAft>
              <a:spcPct val="15000"/>
            </a:spcAft>
            <a:buChar char="•"/>
          </a:pPr>
          <a:r>
            <a:rPr lang="en-US" sz="1100" kern="1200" dirty="0"/>
            <a:t>1-128 Cores</a:t>
          </a:r>
        </a:p>
        <a:p>
          <a:pPr marL="57150" lvl="1" indent="-57150" algn="l" defTabSz="488950">
            <a:lnSpc>
              <a:spcPct val="90000"/>
            </a:lnSpc>
            <a:spcBef>
              <a:spcPct val="0"/>
            </a:spcBef>
            <a:spcAft>
              <a:spcPct val="15000"/>
            </a:spcAft>
            <a:buChar char="•"/>
          </a:pPr>
          <a:r>
            <a:rPr lang="en-US" sz="1100" kern="1200" dirty="0"/>
            <a:t>up to ~9GHz</a:t>
          </a:r>
        </a:p>
        <a:p>
          <a:pPr marL="57150" lvl="1" indent="-57150" algn="l" defTabSz="488950">
            <a:lnSpc>
              <a:spcPct val="90000"/>
            </a:lnSpc>
            <a:spcBef>
              <a:spcPct val="0"/>
            </a:spcBef>
            <a:spcAft>
              <a:spcPct val="15000"/>
            </a:spcAft>
            <a:buChar char="•"/>
          </a:pPr>
          <a:r>
            <a:rPr lang="en-US" sz="1100" kern="1200" dirty="0"/>
            <a:t>Single precision (32-bit), Double precision (64-bit) and possibly Extended precision (128-bit)</a:t>
          </a:r>
        </a:p>
      </dsp:txBody>
      <dsp:txXfrm rot="5400000">
        <a:off x="1985" y="538479"/>
        <a:ext cx="1946173" cy="1615440"/>
      </dsp:txXfrm>
    </dsp:sp>
    <dsp:sp modelId="{81F227BE-A040-410D-8199-28BA1F7987D1}">
      <dsp:nvSpPr>
        <dsp:cNvPr id="0" name=""/>
        <dsp:cNvSpPr/>
      </dsp:nvSpPr>
      <dsp:spPr>
        <a:xfrm rot="16200000">
          <a:off x="1721006" y="373113"/>
          <a:ext cx="2692400" cy="1946173"/>
        </a:xfrm>
        <a:prstGeom prst="flowChartManualOperation">
          <a:avLst/>
        </a:prstGeom>
        <a:solidFill>
          <a:schemeClr val="accent2">
            <a:hueOff val="982514"/>
            <a:satOff val="4509"/>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Graphics Processing Unit</a:t>
          </a:r>
        </a:p>
        <a:p>
          <a:pPr marL="57150" lvl="1" indent="-57150" algn="l" defTabSz="488950">
            <a:lnSpc>
              <a:spcPct val="90000"/>
            </a:lnSpc>
            <a:spcBef>
              <a:spcPct val="0"/>
            </a:spcBef>
            <a:spcAft>
              <a:spcPct val="15000"/>
            </a:spcAft>
            <a:buChar char="•"/>
          </a:pPr>
          <a:r>
            <a:rPr lang="en-US" sz="1100" kern="1200" dirty="0"/>
            <a:t>100s-1000s of slower cores</a:t>
          </a:r>
        </a:p>
        <a:p>
          <a:pPr marL="57150" lvl="1" indent="-57150" algn="l" defTabSz="488950">
            <a:lnSpc>
              <a:spcPct val="90000"/>
            </a:lnSpc>
            <a:spcBef>
              <a:spcPct val="0"/>
            </a:spcBef>
            <a:spcAft>
              <a:spcPct val="15000"/>
            </a:spcAft>
            <a:buChar char="•"/>
          </a:pPr>
          <a:r>
            <a:rPr lang="en-US" sz="1100" kern="1200" dirty="0"/>
            <a:t>~500-1800MHz</a:t>
          </a:r>
        </a:p>
        <a:p>
          <a:pPr marL="57150" lvl="1" indent="-57150" algn="l" defTabSz="488950">
            <a:lnSpc>
              <a:spcPct val="90000"/>
            </a:lnSpc>
            <a:spcBef>
              <a:spcPct val="0"/>
            </a:spcBef>
            <a:spcAft>
              <a:spcPct val="15000"/>
            </a:spcAft>
            <a:buChar char="•"/>
          </a:pPr>
          <a:r>
            <a:rPr lang="en-US" sz="1100" kern="1200" dirty="0"/>
            <a:t>Single precision to Double precision</a:t>
          </a:r>
        </a:p>
      </dsp:txBody>
      <dsp:txXfrm rot="5400000">
        <a:off x="2094120" y="538479"/>
        <a:ext cx="1946173" cy="1615440"/>
      </dsp:txXfrm>
    </dsp:sp>
    <dsp:sp modelId="{5E91689C-0B62-4864-AEEC-F0F00DF59C65}">
      <dsp:nvSpPr>
        <dsp:cNvPr id="0" name=""/>
        <dsp:cNvSpPr/>
      </dsp:nvSpPr>
      <dsp:spPr>
        <a:xfrm rot="16200000">
          <a:off x="3813143" y="373113"/>
          <a:ext cx="2692400" cy="1946173"/>
        </a:xfrm>
        <a:prstGeom prst="flowChartManualOperation">
          <a:avLst/>
        </a:prstGeom>
        <a:solidFill>
          <a:schemeClr val="accent2">
            <a:hueOff val="1965028"/>
            <a:satOff val="9017"/>
            <a:lumOff val="1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Field Programmable Gate Array</a:t>
          </a:r>
        </a:p>
        <a:p>
          <a:pPr marL="57150" lvl="1" indent="-57150" algn="l" defTabSz="488950">
            <a:lnSpc>
              <a:spcPct val="90000"/>
            </a:lnSpc>
            <a:spcBef>
              <a:spcPct val="0"/>
            </a:spcBef>
            <a:spcAft>
              <a:spcPct val="15000"/>
            </a:spcAft>
            <a:buChar char="•"/>
          </a:pPr>
          <a:r>
            <a:rPr lang="en-US" sz="1100" kern="1200" dirty="0"/>
            <a:t>Reconfigurable chips to do a specific task – using programmable logic blocks</a:t>
          </a:r>
        </a:p>
        <a:p>
          <a:pPr marL="57150" lvl="1" indent="-57150" algn="l" defTabSz="488950">
            <a:lnSpc>
              <a:spcPct val="90000"/>
            </a:lnSpc>
            <a:spcBef>
              <a:spcPct val="0"/>
            </a:spcBef>
            <a:spcAft>
              <a:spcPct val="15000"/>
            </a:spcAft>
            <a:buChar char="•"/>
          </a:pPr>
          <a:r>
            <a:rPr lang="en-US" sz="1100" kern="1200" dirty="0"/>
            <a:t>Useful in IoT/Edge scenarios</a:t>
          </a:r>
        </a:p>
      </dsp:txBody>
      <dsp:txXfrm rot="5400000">
        <a:off x="4186257" y="538479"/>
        <a:ext cx="1946173" cy="1615440"/>
      </dsp:txXfrm>
    </dsp:sp>
    <dsp:sp modelId="{D92B4BBC-CA67-4077-B8EB-A36AC6C97223}">
      <dsp:nvSpPr>
        <dsp:cNvPr id="0" name=""/>
        <dsp:cNvSpPr/>
      </dsp:nvSpPr>
      <dsp:spPr>
        <a:xfrm rot="16200000">
          <a:off x="5905279" y="373113"/>
          <a:ext cx="2692400" cy="1946173"/>
        </a:xfrm>
        <a:prstGeom prst="flowChartManualOperation">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Tensor Processing Unit</a:t>
          </a:r>
        </a:p>
        <a:p>
          <a:pPr marL="57150" lvl="1" indent="-57150" algn="l" defTabSz="488950">
            <a:lnSpc>
              <a:spcPct val="90000"/>
            </a:lnSpc>
            <a:spcBef>
              <a:spcPct val="0"/>
            </a:spcBef>
            <a:spcAft>
              <a:spcPct val="15000"/>
            </a:spcAft>
            <a:buChar char="•"/>
          </a:pPr>
          <a:r>
            <a:rPr lang="en-US" sz="1100" kern="1200" dirty="0"/>
            <a:t>Developed by Google (especially for use in TensorFlow). </a:t>
          </a:r>
        </a:p>
        <a:p>
          <a:pPr marL="57150" lvl="1" indent="-57150" algn="l" defTabSz="488950">
            <a:lnSpc>
              <a:spcPct val="90000"/>
            </a:lnSpc>
            <a:spcBef>
              <a:spcPct val="0"/>
            </a:spcBef>
            <a:spcAft>
              <a:spcPct val="15000"/>
            </a:spcAft>
            <a:buChar char="•"/>
          </a:pPr>
          <a:r>
            <a:rPr lang="en-US" sz="1100" kern="1200" dirty="0"/>
            <a:t>Proprietary, but can be used on GCP or licensed</a:t>
          </a:r>
        </a:p>
        <a:p>
          <a:pPr marL="57150" lvl="1" indent="-57150" algn="l" defTabSz="488950">
            <a:lnSpc>
              <a:spcPct val="90000"/>
            </a:lnSpc>
            <a:spcBef>
              <a:spcPct val="0"/>
            </a:spcBef>
            <a:spcAft>
              <a:spcPct val="15000"/>
            </a:spcAft>
            <a:buChar char="•"/>
          </a:pPr>
          <a:r>
            <a:rPr lang="en-US" sz="1100" kern="1200" dirty="0"/>
            <a:t>High volume, low precision (8-bit)</a:t>
          </a:r>
        </a:p>
      </dsp:txBody>
      <dsp:txXfrm rot="5400000">
        <a:off x="6278393" y="538479"/>
        <a:ext cx="1946173" cy="16154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91F8EF-A228-4082-B66F-B57E43422BB0}">
      <dsp:nvSpPr>
        <dsp:cNvPr id="0" name=""/>
        <dsp:cNvSpPr/>
      </dsp:nvSpPr>
      <dsp:spPr>
        <a:xfrm>
          <a:off x="4418" y="0"/>
          <a:ext cx="1550511" cy="389220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Central Processing Unit (CPU)</a:t>
          </a:r>
          <a:endParaRPr lang="en-US" sz="1600" kern="1200" dirty="0"/>
        </a:p>
      </dsp:txBody>
      <dsp:txXfrm>
        <a:off x="4418" y="0"/>
        <a:ext cx="1550511" cy="1167662"/>
      </dsp:txXfrm>
    </dsp:sp>
    <dsp:sp modelId="{14515054-3D96-46AB-AFB9-44640A76D855}">
      <dsp:nvSpPr>
        <dsp:cNvPr id="0" name=""/>
        <dsp:cNvSpPr/>
      </dsp:nvSpPr>
      <dsp:spPr>
        <a:xfrm>
          <a:off x="159469" y="1168399"/>
          <a:ext cx="1240409" cy="45027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kern="1200" dirty="0"/>
            <a:t>General-purpose processor for sequential tasks</a:t>
          </a:r>
        </a:p>
      </dsp:txBody>
      <dsp:txXfrm>
        <a:off x="172657" y="1181587"/>
        <a:ext cx="1214033" cy="423898"/>
      </dsp:txXfrm>
    </dsp:sp>
    <dsp:sp modelId="{2933FA90-E71F-4FE5-BFE5-C8544B60F11E}">
      <dsp:nvSpPr>
        <dsp:cNvPr id="0" name=""/>
        <dsp:cNvSpPr/>
      </dsp:nvSpPr>
      <dsp:spPr>
        <a:xfrm>
          <a:off x="159469" y="1687946"/>
          <a:ext cx="1240409" cy="450274"/>
        </a:xfrm>
        <a:prstGeom prst="roundRect">
          <a:avLst>
            <a:gd name="adj" fmla="val 10000"/>
          </a:avLst>
        </a:prstGeom>
        <a:solidFill>
          <a:schemeClr val="accent2">
            <a:hueOff val="140359"/>
            <a:satOff val="644"/>
            <a:lumOff val="9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b="1" kern="1200" dirty="0"/>
            <a:t>Cores:</a:t>
          </a:r>
          <a:r>
            <a:rPr lang="en-US" sz="700" kern="1200" dirty="0"/>
            <a:t> 1–128 (consumer to high-end server CPUs)</a:t>
          </a:r>
        </a:p>
      </dsp:txBody>
      <dsp:txXfrm>
        <a:off x="172657" y="1701134"/>
        <a:ext cx="1214033" cy="423898"/>
      </dsp:txXfrm>
    </dsp:sp>
    <dsp:sp modelId="{C2175619-349E-4D9F-A744-78D75098701E}">
      <dsp:nvSpPr>
        <dsp:cNvPr id="0" name=""/>
        <dsp:cNvSpPr/>
      </dsp:nvSpPr>
      <dsp:spPr>
        <a:xfrm>
          <a:off x="159469" y="2207493"/>
          <a:ext cx="1240409" cy="450274"/>
        </a:xfrm>
        <a:prstGeom prst="roundRect">
          <a:avLst>
            <a:gd name="adj" fmla="val 10000"/>
          </a:avLst>
        </a:prstGeom>
        <a:solidFill>
          <a:schemeClr val="accent2">
            <a:hueOff val="280718"/>
            <a:satOff val="1288"/>
            <a:lumOff val="18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b="1" kern="1200" dirty="0"/>
            <a:t>Clock Speed:</a:t>
          </a:r>
          <a:r>
            <a:rPr lang="en-US" sz="700" kern="1200" dirty="0"/>
            <a:t> Up to ~9 GHz (boost speeds)</a:t>
          </a:r>
        </a:p>
      </dsp:txBody>
      <dsp:txXfrm>
        <a:off x="172657" y="2220681"/>
        <a:ext cx="1214033" cy="423898"/>
      </dsp:txXfrm>
    </dsp:sp>
    <dsp:sp modelId="{C8CD5BA4-48E3-4A0B-9C5F-59717DAA24F0}">
      <dsp:nvSpPr>
        <dsp:cNvPr id="0" name=""/>
        <dsp:cNvSpPr/>
      </dsp:nvSpPr>
      <dsp:spPr>
        <a:xfrm>
          <a:off x="159469" y="2727040"/>
          <a:ext cx="1240409" cy="450274"/>
        </a:xfrm>
        <a:prstGeom prst="roundRect">
          <a:avLst>
            <a:gd name="adj" fmla="val 10000"/>
          </a:avLst>
        </a:prstGeom>
        <a:solidFill>
          <a:schemeClr val="accent2">
            <a:hueOff val="421077"/>
            <a:satOff val="1932"/>
            <a:lumOff val="27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b="1" kern="1200" dirty="0"/>
            <a:t>Precision:</a:t>
          </a:r>
          <a:r>
            <a:rPr lang="en-US" sz="700" kern="1200" dirty="0"/>
            <a:t> Single (32-bit), Double (64-bit), and Extended (128-bit)</a:t>
          </a:r>
        </a:p>
      </dsp:txBody>
      <dsp:txXfrm>
        <a:off x="172657" y="2740228"/>
        <a:ext cx="1214033" cy="423898"/>
      </dsp:txXfrm>
    </dsp:sp>
    <dsp:sp modelId="{98F91A85-85BB-43F6-BFE1-3557A822A2FF}">
      <dsp:nvSpPr>
        <dsp:cNvPr id="0" name=""/>
        <dsp:cNvSpPr/>
      </dsp:nvSpPr>
      <dsp:spPr>
        <a:xfrm>
          <a:off x="159469" y="3246587"/>
          <a:ext cx="1240409" cy="450274"/>
        </a:xfrm>
        <a:prstGeom prst="roundRect">
          <a:avLst>
            <a:gd name="adj" fmla="val 10000"/>
          </a:avLst>
        </a:prstGeom>
        <a:solidFill>
          <a:schemeClr val="accent2">
            <a:hueOff val="561437"/>
            <a:satOff val="2576"/>
            <a:lumOff val="36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kern="1200" dirty="0"/>
            <a:t>Optimized for low-latency, complex control logic</a:t>
          </a:r>
        </a:p>
      </dsp:txBody>
      <dsp:txXfrm>
        <a:off x="172657" y="3259775"/>
        <a:ext cx="1214033" cy="423898"/>
      </dsp:txXfrm>
    </dsp:sp>
    <dsp:sp modelId="{61F94C1C-733B-4B7E-A829-AE27729FFF25}">
      <dsp:nvSpPr>
        <dsp:cNvPr id="0" name=""/>
        <dsp:cNvSpPr/>
      </dsp:nvSpPr>
      <dsp:spPr>
        <a:xfrm>
          <a:off x="1671218" y="0"/>
          <a:ext cx="1550511" cy="389220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Graphics Processing Unit (GPU)</a:t>
          </a:r>
        </a:p>
      </dsp:txBody>
      <dsp:txXfrm>
        <a:off x="1671218" y="0"/>
        <a:ext cx="1550511" cy="1167662"/>
      </dsp:txXfrm>
    </dsp:sp>
    <dsp:sp modelId="{1AC34FAC-DC54-44B8-8CBA-A54CB3332C1D}">
      <dsp:nvSpPr>
        <dsp:cNvPr id="0" name=""/>
        <dsp:cNvSpPr/>
      </dsp:nvSpPr>
      <dsp:spPr>
        <a:xfrm>
          <a:off x="1826269" y="1168399"/>
          <a:ext cx="1240409" cy="450274"/>
        </a:xfrm>
        <a:prstGeom prst="roundRect">
          <a:avLst>
            <a:gd name="adj" fmla="val 10000"/>
          </a:avLst>
        </a:prstGeom>
        <a:solidFill>
          <a:schemeClr val="accent2">
            <a:hueOff val="701796"/>
            <a:satOff val="3220"/>
            <a:lumOff val="46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kern="1200" dirty="0"/>
            <a:t>Massively parallel processor for data-parallel workloads</a:t>
          </a:r>
        </a:p>
      </dsp:txBody>
      <dsp:txXfrm>
        <a:off x="1839457" y="1181587"/>
        <a:ext cx="1214033" cy="423898"/>
      </dsp:txXfrm>
    </dsp:sp>
    <dsp:sp modelId="{A4D61E41-6375-4E1B-BC9F-7ACEE7EE7ED3}">
      <dsp:nvSpPr>
        <dsp:cNvPr id="0" name=""/>
        <dsp:cNvSpPr/>
      </dsp:nvSpPr>
      <dsp:spPr>
        <a:xfrm>
          <a:off x="1826269" y="1687946"/>
          <a:ext cx="1240409" cy="450274"/>
        </a:xfrm>
        <a:prstGeom prst="roundRect">
          <a:avLst>
            <a:gd name="adj" fmla="val 10000"/>
          </a:avLst>
        </a:prstGeom>
        <a:solidFill>
          <a:schemeClr val="accent2">
            <a:hueOff val="842155"/>
            <a:satOff val="3865"/>
            <a:lumOff val="554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b="1" kern="1200" dirty="0"/>
            <a:t>Cores:</a:t>
          </a:r>
          <a:r>
            <a:rPr lang="en-US" sz="700" kern="1200" dirty="0"/>
            <a:t> Hundreds to thousands (SIMD/SIMT architecture)</a:t>
          </a:r>
        </a:p>
      </dsp:txBody>
      <dsp:txXfrm>
        <a:off x="1839457" y="1701134"/>
        <a:ext cx="1214033" cy="423898"/>
      </dsp:txXfrm>
    </dsp:sp>
    <dsp:sp modelId="{25FAEC9D-35DC-47CE-B71B-5731C06A2470}">
      <dsp:nvSpPr>
        <dsp:cNvPr id="0" name=""/>
        <dsp:cNvSpPr/>
      </dsp:nvSpPr>
      <dsp:spPr>
        <a:xfrm>
          <a:off x="1826269" y="2207493"/>
          <a:ext cx="1240409" cy="450274"/>
        </a:xfrm>
        <a:prstGeom prst="roundRect">
          <a:avLst>
            <a:gd name="adj" fmla="val 10000"/>
          </a:avLst>
        </a:prstGeom>
        <a:solidFill>
          <a:schemeClr val="accent2">
            <a:hueOff val="982514"/>
            <a:satOff val="4509"/>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b="1" kern="1200" dirty="0"/>
            <a:t>Clock Speed:</a:t>
          </a:r>
          <a:r>
            <a:rPr lang="en-US" sz="700" kern="1200" dirty="0"/>
            <a:t> ~500 MHz–2.5 GHz</a:t>
          </a:r>
        </a:p>
      </dsp:txBody>
      <dsp:txXfrm>
        <a:off x="1839457" y="2220681"/>
        <a:ext cx="1214033" cy="423898"/>
      </dsp:txXfrm>
    </dsp:sp>
    <dsp:sp modelId="{A47D7639-63A1-4C1F-A349-531CE88AFDBC}">
      <dsp:nvSpPr>
        <dsp:cNvPr id="0" name=""/>
        <dsp:cNvSpPr/>
      </dsp:nvSpPr>
      <dsp:spPr>
        <a:xfrm>
          <a:off x="1826269" y="2727040"/>
          <a:ext cx="1240409" cy="450274"/>
        </a:xfrm>
        <a:prstGeom prst="roundRect">
          <a:avLst>
            <a:gd name="adj" fmla="val 10000"/>
          </a:avLst>
        </a:prstGeom>
        <a:solidFill>
          <a:schemeClr val="accent2">
            <a:hueOff val="1122873"/>
            <a:satOff val="5153"/>
            <a:lumOff val="739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b="1" kern="1200" dirty="0"/>
            <a:t>Precision:</a:t>
          </a:r>
          <a:r>
            <a:rPr lang="en-US" sz="700" kern="1200" dirty="0"/>
            <a:t> Single to Double precision (varies by model)</a:t>
          </a:r>
        </a:p>
      </dsp:txBody>
      <dsp:txXfrm>
        <a:off x="1839457" y="2740228"/>
        <a:ext cx="1214033" cy="423898"/>
      </dsp:txXfrm>
    </dsp:sp>
    <dsp:sp modelId="{5214515A-7667-41B0-A419-0060104CB155}">
      <dsp:nvSpPr>
        <dsp:cNvPr id="0" name=""/>
        <dsp:cNvSpPr/>
      </dsp:nvSpPr>
      <dsp:spPr>
        <a:xfrm>
          <a:off x="1826269" y="3246587"/>
          <a:ext cx="1240409" cy="450274"/>
        </a:xfrm>
        <a:prstGeom prst="roundRect">
          <a:avLst>
            <a:gd name="adj" fmla="val 10000"/>
          </a:avLst>
        </a:prstGeom>
        <a:solidFill>
          <a:schemeClr val="accent2">
            <a:hueOff val="1263232"/>
            <a:satOff val="5797"/>
            <a:lumOff val="83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kern="1200" dirty="0"/>
            <a:t>Ideal for graphics, simulation, and AI training</a:t>
          </a:r>
        </a:p>
      </dsp:txBody>
      <dsp:txXfrm>
        <a:off x="1839457" y="3259775"/>
        <a:ext cx="1214033" cy="423898"/>
      </dsp:txXfrm>
    </dsp:sp>
    <dsp:sp modelId="{89686D92-3342-41B3-AB7C-F0D4F8D63E2D}">
      <dsp:nvSpPr>
        <dsp:cNvPr id="0" name=""/>
        <dsp:cNvSpPr/>
      </dsp:nvSpPr>
      <dsp:spPr>
        <a:xfrm>
          <a:off x="3338019" y="0"/>
          <a:ext cx="1550511" cy="389220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Tensor Processing Unit (TPU)</a:t>
          </a:r>
        </a:p>
      </dsp:txBody>
      <dsp:txXfrm>
        <a:off x="3338019" y="0"/>
        <a:ext cx="1550511" cy="1167662"/>
      </dsp:txXfrm>
    </dsp:sp>
    <dsp:sp modelId="{A779FD77-F86B-4526-BBA4-964C01C337CA}">
      <dsp:nvSpPr>
        <dsp:cNvPr id="0" name=""/>
        <dsp:cNvSpPr/>
      </dsp:nvSpPr>
      <dsp:spPr>
        <a:xfrm>
          <a:off x="3493070" y="1167757"/>
          <a:ext cx="1240409" cy="567011"/>
        </a:xfrm>
        <a:prstGeom prst="roundRect">
          <a:avLst>
            <a:gd name="adj" fmla="val 10000"/>
          </a:avLst>
        </a:prstGeom>
        <a:solidFill>
          <a:schemeClr val="accent2">
            <a:hueOff val="1403592"/>
            <a:satOff val="6441"/>
            <a:lumOff val="92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b="1" kern="1200" dirty="0"/>
            <a:t>Developed by Google</a:t>
          </a:r>
          <a:r>
            <a:rPr lang="en-US" sz="700" kern="1200" dirty="0"/>
            <a:t> for machine learning workloads (especially TensorFlow)</a:t>
          </a:r>
        </a:p>
      </dsp:txBody>
      <dsp:txXfrm>
        <a:off x="3509677" y="1184364"/>
        <a:ext cx="1207195" cy="533797"/>
      </dsp:txXfrm>
    </dsp:sp>
    <dsp:sp modelId="{30F3A3BD-C2B8-46C1-B861-5963C91B6279}">
      <dsp:nvSpPr>
        <dsp:cNvPr id="0" name=""/>
        <dsp:cNvSpPr/>
      </dsp:nvSpPr>
      <dsp:spPr>
        <a:xfrm>
          <a:off x="3493070" y="1822002"/>
          <a:ext cx="1240409" cy="567011"/>
        </a:xfrm>
        <a:prstGeom prst="roundRect">
          <a:avLst>
            <a:gd name="adj" fmla="val 10000"/>
          </a:avLst>
        </a:prstGeom>
        <a:solidFill>
          <a:schemeClr val="accent2">
            <a:hueOff val="1543951"/>
            <a:satOff val="7085"/>
            <a:lumOff val="1016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kern="1200" dirty="0"/>
            <a:t>Available via </a:t>
          </a:r>
          <a:r>
            <a:rPr lang="en-US" sz="700" b="1" kern="1200" dirty="0"/>
            <a:t>Google Cloud Platform (GCP)</a:t>
          </a:r>
          <a:r>
            <a:rPr lang="en-US" sz="700" kern="1200" dirty="0"/>
            <a:t> or through </a:t>
          </a:r>
          <a:r>
            <a:rPr lang="en-US" sz="700" b="1" kern="1200" dirty="0"/>
            <a:t>licensing</a:t>
          </a:r>
          <a:endParaRPr lang="en-US" sz="700" kern="1200" dirty="0"/>
        </a:p>
      </dsp:txBody>
      <dsp:txXfrm>
        <a:off x="3509677" y="1838609"/>
        <a:ext cx="1207195" cy="533797"/>
      </dsp:txXfrm>
    </dsp:sp>
    <dsp:sp modelId="{D7238DE7-BD8C-410F-AC72-4550B4C77624}">
      <dsp:nvSpPr>
        <dsp:cNvPr id="0" name=""/>
        <dsp:cNvSpPr/>
      </dsp:nvSpPr>
      <dsp:spPr>
        <a:xfrm>
          <a:off x="3493070" y="2476246"/>
          <a:ext cx="1240409" cy="567011"/>
        </a:xfrm>
        <a:prstGeom prst="roundRect">
          <a:avLst>
            <a:gd name="adj" fmla="val 10000"/>
          </a:avLst>
        </a:prstGeom>
        <a:solidFill>
          <a:schemeClr val="accent2">
            <a:hueOff val="1684310"/>
            <a:satOff val="7729"/>
            <a:lumOff val="1109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b="1" kern="1200" dirty="0"/>
            <a:t>Optimized for matrix operations and inference</a:t>
          </a:r>
          <a:endParaRPr lang="en-US" sz="700" kern="1200" dirty="0"/>
        </a:p>
      </dsp:txBody>
      <dsp:txXfrm>
        <a:off x="3509677" y="2492853"/>
        <a:ext cx="1207195" cy="533797"/>
      </dsp:txXfrm>
    </dsp:sp>
    <dsp:sp modelId="{6D009F37-B359-4E99-A8AB-58AC79542A59}">
      <dsp:nvSpPr>
        <dsp:cNvPr id="0" name=""/>
        <dsp:cNvSpPr/>
      </dsp:nvSpPr>
      <dsp:spPr>
        <a:xfrm>
          <a:off x="3493070" y="3130491"/>
          <a:ext cx="1240409" cy="567011"/>
        </a:xfrm>
        <a:prstGeom prst="roundRect">
          <a:avLst>
            <a:gd name="adj" fmla="val 10000"/>
          </a:avLst>
        </a:prstGeom>
        <a:solidFill>
          <a:schemeClr val="accent2">
            <a:hueOff val="1824669"/>
            <a:satOff val="8373"/>
            <a:lumOff val="1201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b="1" kern="1200" dirty="0"/>
            <a:t>Precision:</a:t>
          </a:r>
          <a:r>
            <a:rPr lang="en-US" sz="700" kern="1200" dirty="0"/>
            <a:t> Low precision (typically 8-bit integer) for high throughput</a:t>
          </a:r>
        </a:p>
      </dsp:txBody>
      <dsp:txXfrm>
        <a:off x="3509677" y="3147098"/>
        <a:ext cx="1207195" cy="533797"/>
      </dsp:txXfrm>
    </dsp:sp>
    <dsp:sp modelId="{1EA991DD-7465-439C-A5BD-A1244421497E}">
      <dsp:nvSpPr>
        <dsp:cNvPr id="0" name=""/>
        <dsp:cNvSpPr/>
      </dsp:nvSpPr>
      <dsp:spPr>
        <a:xfrm>
          <a:off x="5004819" y="0"/>
          <a:ext cx="1550511" cy="389220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Neural Processing Unit (NPU)</a:t>
          </a:r>
        </a:p>
      </dsp:txBody>
      <dsp:txXfrm>
        <a:off x="5004819" y="0"/>
        <a:ext cx="1550511" cy="1167662"/>
      </dsp:txXfrm>
    </dsp:sp>
    <dsp:sp modelId="{96C0C58D-13FA-430E-BA6A-5985899D1177}">
      <dsp:nvSpPr>
        <dsp:cNvPr id="0" name=""/>
        <dsp:cNvSpPr/>
      </dsp:nvSpPr>
      <dsp:spPr>
        <a:xfrm>
          <a:off x="5159870" y="1167757"/>
          <a:ext cx="1240409" cy="567011"/>
        </a:xfrm>
        <a:prstGeom prst="roundRect">
          <a:avLst>
            <a:gd name="adj" fmla="val 10000"/>
          </a:avLst>
        </a:prstGeom>
        <a:solidFill>
          <a:schemeClr val="accent2">
            <a:hueOff val="1965028"/>
            <a:satOff val="9017"/>
            <a:lumOff val="1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b="1" kern="1200" dirty="0"/>
            <a:t>AI-specific accelerator</a:t>
          </a:r>
          <a:r>
            <a:rPr lang="en-US" sz="700" kern="1200" dirty="0"/>
            <a:t> integrated in mobile and edge devices</a:t>
          </a:r>
        </a:p>
      </dsp:txBody>
      <dsp:txXfrm>
        <a:off x="5176477" y="1184364"/>
        <a:ext cx="1207195" cy="533797"/>
      </dsp:txXfrm>
    </dsp:sp>
    <dsp:sp modelId="{1FFA76BE-B6EF-4BEB-A6F2-EB703C9F6D7D}">
      <dsp:nvSpPr>
        <dsp:cNvPr id="0" name=""/>
        <dsp:cNvSpPr/>
      </dsp:nvSpPr>
      <dsp:spPr>
        <a:xfrm>
          <a:off x="5159870" y="1822002"/>
          <a:ext cx="1240409" cy="567011"/>
        </a:xfrm>
        <a:prstGeom prst="roundRect">
          <a:avLst>
            <a:gd name="adj" fmla="val 10000"/>
          </a:avLst>
        </a:prstGeom>
        <a:solidFill>
          <a:schemeClr val="accent2">
            <a:hueOff val="2105387"/>
            <a:satOff val="9661"/>
            <a:lumOff val="1386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kern="1200" dirty="0"/>
            <a:t>Optimized for deep learning inference (CNNs, transformers, etc.)</a:t>
          </a:r>
        </a:p>
      </dsp:txBody>
      <dsp:txXfrm>
        <a:off x="5176477" y="1838609"/>
        <a:ext cx="1207195" cy="533797"/>
      </dsp:txXfrm>
    </dsp:sp>
    <dsp:sp modelId="{A0F1C6D2-7941-4A95-8B95-58E612868C5F}">
      <dsp:nvSpPr>
        <dsp:cNvPr id="0" name=""/>
        <dsp:cNvSpPr/>
      </dsp:nvSpPr>
      <dsp:spPr>
        <a:xfrm>
          <a:off x="5159870" y="2476246"/>
          <a:ext cx="1240409" cy="567011"/>
        </a:xfrm>
        <a:prstGeom prst="roundRect">
          <a:avLst>
            <a:gd name="adj" fmla="val 10000"/>
          </a:avLst>
        </a:prstGeom>
        <a:solidFill>
          <a:schemeClr val="accent2">
            <a:hueOff val="2245746"/>
            <a:satOff val="10306"/>
            <a:lumOff val="1479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kern="1200" dirty="0"/>
            <a:t>Balances </a:t>
          </a:r>
          <a:r>
            <a:rPr lang="en-US" sz="700" b="1" kern="1200" dirty="0"/>
            <a:t>energy efficiency and on-device intelligence</a:t>
          </a:r>
          <a:endParaRPr lang="en-US" sz="700" kern="1200" dirty="0"/>
        </a:p>
      </dsp:txBody>
      <dsp:txXfrm>
        <a:off x="5176477" y="2492853"/>
        <a:ext cx="1207195" cy="533797"/>
      </dsp:txXfrm>
    </dsp:sp>
    <dsp:sp modelId="{05EF847D-FF69-4757-9867-FC746DC21845}">
      <dsp:nvSpPr>
        <dsp:cNvPr id="0" name=""/>
        <dsp:cNvSpPr/>
      </dsp:nvSpPr>
      <dsp:spPr>
        <a:xfrm>
          <a:off x="5159870" y="3130491"/>
          <a:ext cx="1240409" cy="567011"/>
        </a:xfrm>
        <a:prstGeom prst="roundRect">
          <a:avLst>
            <a:gd name="adj" fmla="val 10000"/>
          </a:avLst>
        </a:prstGeom>
        <a:solidFill>
          <a:schemeClr val="accent2">
            <a:hueOff val="2386105"/>
            <a:satOff val="10950"/>
            <a:lumOff val="157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kern="1200" dirty="0"/>
            <a:t>Found in smartphones, laptops, and embedded systems</a:t>
          </a:r>
        </a:p>
      </dsp:txBody>
      <dsp:txXfrm>
        <a:off x="5176477" y="3147098"/>
        <a:ext cx="1207195" cy="533797"/>
      </dsp:txXfrm>
    </dsp:sp>
    <dsp:sp modelId="{DE7BECFF-0256-4F46-BE97-C4D4BB3DC0FB}">
      <dsp:nvSpPr>
        <dsp:cNvPr id="0" name=""/>
        <dsp:cNvSpPr/>
      </dsp:nvSpPr>
      <dsp:spPr>
        <a:xfrm>
          <a:off x="6671619" y="0"/>
          <a:ext cx="1550511" cy="389220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Field-Programmable Gate Array (FPGA)</a:t>
          </a:r>
          <a:endParaRPr lang="en-US" sz="1600" kern="1200" dirty="0"/>
        </a:p>
      </dsp:txBody>
      <dsp:txXfrm>
        <a:off x="6671619" y="0"/>
        <a:ext cx="1550511" cy="1167662"/>
      </dsp:txXfrm>
    </dsp:sp>
    <dsp:sp modelId="{FEC08C9F-C5CF-44EC-95B9-4D4411A727C7}">
      <dsp:nvSpPr>
        <dsp:cNvPr id="0" name=""/>
        <dsp:cNvSpPr/>
      </dsp:nvSpPr>
      <dsp:spPr>
        <a:xfrm>
          <a:off x="6826670" y="1167757"/>
          <a:ext cx="1240409" cy="567011"/>
        </a:xfrm>
        <a:prstGeom prst="roundRect">
          <a:avLst>
            <a:gd name="adj" fmla="val 10000"/>
          </a:avLst>
        </a:prstGeom>
        <a:solidFill>
          <a:schemeClr val="accent2">
            <a:hueOff val="2526465"/>
            <a:satOff val="11594"/>
            <a:lumOff val="166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b="1" kern="1200" dirty="0"/>
            <a:t>Reconfigurable hardware</a:t>
          </a:r>
          <a:r>
            <a:rPr lang="en-US" sz="700" kern="1200" dirty="0"/>
            <a:t>: custom logic implemented via programmable logic blocks</a:t>
          </a:r>
        </a:p>
      </dsp:txBody>
      <dsp:txXfrm>
        <a:off x="6843277" y="1184364"/>
        <a:ext cx="1207195" cy="533797"/>
      </dsp:txXfrm>
    </dsp:sp>
    <dsp:sp modelId="{62E5BF41-08E9-47D2-8E0E-7739992AB8AB}">
      <dsp:nvSpPr>
        <dsp:cNvPr id="0" name=""/>
        <dsp:cNvSpPr/>
      </dsp:nvSpPr>
      <dsp:spPr>
        <a:xfrm>
          <a:off x="6826670" y="1822002"/>
          <a:ext cx="1240409" cy="567011"/>
        </a:xfrm>
        <a:prstGeom prst="roundRect">
          <a:avLst>
            <a:gd name="adj" fmla="val 10000"/>
          </a:avLst>
        </a:prstGeom>
        <a:solidFill>
          <a:schemeClr val="accent2">
            <a:hueOff val="2666824"/>
            <a:satOff val="12238"/>
            <a:lumOff val="1756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kern="1200" dirty="0"/>
            <a:t>Optimized for </a:t>
          </a:r>
          <a:r>
            <a:rPr lang="en-US" sz="700" b="1" kern="1200" dirty="0"/>
            <a:t>deterministic, low-latency processing</a:t>
          </a:r>
          <a:endParaRPr lang="en-US" sz="700" kern="1200" dirty="0"/>
        </a:p>
      </dsp:txBody>
      <dsp:txXfrm>
        <a:off x="6843277" y="1838609"/>
        <a:ext cx="1207195" cy="533797"/>
      </dsp:txXfrm>
    </dsp:sp>
    <dsp:sp modelId="{235BCFAF-8512-461F-9D25-DDB44D3574E4}">
      <dsp:nvSpPr>
        <dsp:cNvPr id="0" name=""/>
        <dsp:cNvSpPr/>
      </dsp:nvSpPr>
      <dsp:spPr>
        <a:xfrm>
          <a:off x="6826670" y="2476246"/>
          <a:ext cx="1240409" cy="567011"/>
        </a:xfrm>
        <a:prstGeom prst="roundRect">
          <a:avLst>
            <a:gd name="adj" fmla="val 10000"/>
          </a:avLst>
        </a:prstGeom>
        <a:solidFill>
          <a:schemeClr val="accent2">
            <a:hueOff val="2807183"/>
            <a:satOff val="12882"/>
            <a:lumOff val="184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kern="1200" dirty="0"/>
            <a:t>Common in </a:t>
          </a:r>
          <a:r>
            <a:rPr lang="en-US" sz="700" b="1" kern="1200" dirty="0"/>
            <a:t>IoT, edge computing, and hardware acceleration</a:t>
          </a:r>
          <a:r>
            <a:rPr lang="en-US" sz="700" kern="1200" dirty="0"/>
            <a:t> scenarios</a:t>
          </a:r>
        </a:p>
      </dsp:txBody>
      <dsp:txXfrm>
        <a:off x="6843277" y="2492853"/>
        <a:ext cx="1207195" cy="533797"/>
      </dsp:txXfrm>
    </dsp:sp>
    <dsp:sp modelId="{645A0B2A-DA4B-477E-904A-33A8E75D9C37}">
      <dsp:nvSpPr>
        <dsp:cNvPr id="0" name=""/>
        <dsp:cNvSpPr/>
      </dsp:nvSpPr>
      <dsp:spPr>
        <a:xfrm>
          <a:off x="6826670" y="3130491"/>
          <a:ext cx="1240409" cy="567011"/>
        </a:xfrm>
        <a:prstGeom prst="roundRect">
          <a:avLst>
            <a:gd name="adj" fmla="val 10000"/>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kern="1200" dirty="0"/>
            <a:t>Can balance performance and power efficiency</a:t>
          </a:r>
        </a:p>
      </dsp:txBody>
      <dsp:txXfrm>
        <a:off x="6843277" y="3147098"/>
        <a:ext cx="1207195" cy="533797"/>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edbdd57bf2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edbdd57bf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edbdd57bf2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edbdd57bf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842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edbdd57bf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edbdd57bf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edbdd57bf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edbdd57bf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6809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Fun fact: The “fraction” part of the IEEE Value is called the “Mantissa”</a:t>
            </a:r>
          </a:p>
        </p:txBody>
      </p:sp>
    </p:spTree>
    <p:extLst>
      <p:ext uri="{BB962C8B-B14F-4D97-AF65-F5344CB8AC3E}">
        <p14:creationId xmlns:p14="http://schemas.microsoft.com/office/powerpoint/2010/main" val="735361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171450"/>
            <a:ext cx="8153400" cy="74295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23CBCE9-0914-4950-A986-7596C92667F1}" type="datetime1">
              <a:rPr lang="en-US" smtClean="0"/>
              <a:t>11/5/2025</a:t>
            </a:fld>
            <a:endParaRPr lang="en-US"/>
          </a:p>
        </p:txBody>
      </p:sp>
      <p:sp>
        <p:nvSpPr>
          <p:cNvPr id="5" name="Footer Placeholder 4"/>
          <p:cNvSpPr>
            <a:spLocks noGrp="1"/>
          </p:cNvSpPr>
          <p:nvPr>
            <p:ph type="ftr" sz="quarter" idx="11"/>
          </p:nvPr>
        </p:nvSpPr>
        <p:spPr/>
        <p:txBody>
          <a:bodyPr/>
          <a:lstStyle/>
          <a:p>
            <a:r>
              <a:rPr lang="en-US"/>
              <a:t>Lecture Notes for E Alpaydın 2010 Introduction to Machine Learning 2e © The MIT Press (V1.0)</a:t>
            </a:r>
            <a:endParaRPr lang="tr-T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02D144-3790-49B2-A86C-A492FEAD18C0}" type="slidenum">
              <a:rPr lang="tr-TR" smtClean="0"/>
              <a:pPr/>
              <a:t>‹#›</a:t>
            </a:fld>
            <a:endParaRPr lang="tr-TR"/>
          </a:p>
        </p:txBody>
      </p:sp>
      <p:sp>
        <p:nvSpPr>
          <p:cNvPr id="8" name="Content Placeholder 7"/>
          <p:cNvSpPr>
            <a:spLocks noGrp="1"/>
          </p:cNvSpPr>
          <p:nvPr>
            <p:ph sz="quarter" idx="1"/>
          </p:nvPr>
        </p:nvSpPr>
        <p:spPr>
          <a:xfrm>
            <a:off x="612648" y="1200150"/>
            <a:ext cx="8153400" cy="33718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863868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N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15596-955C-C54E-8EFA-F33D8B61FCB7}"/>
              </a:ext>
            </a:extLst>
          </p:cNvPr>
          <p:cNvSpPr>
            <a:spLocks noGrp="1"/>
          </p:cNvSpPr>
          <p:nvPr>
            <p:ph type="title" hasCustomPrompt="1"/>
          </p:nvPr>
        </p:nvSpPr>
        <p:spPr/>
        <p:txBody>
          <a:bodyPr>
            <a:normAutofit/>
          </a:bodyPr>
          <a:lstStyle>
            <a:lvl1pPr>
              <a:defRPr sz="2025"/>
            </a:lvl1pPr>
          </a:lstStyle>
          <a:p>
            <a:r>
              <a:rPr lang="en-US"/>
              <a:t>Click to edit Master title style: Arial, 20pt, Bold</a:t>
            </a:r>
          </a:p>
        </p:txBody>
      </p:sp>
      <p:sp>
        <p:nvSpPr>
          <p:cNvPr id="3" name="Slide Number Placeholder 2">
            <a:extLst>
              <a:ext uri="{FF2B5EF4-FFF2-40B4-BE49-F238E27FC236}">
                <a16:creationId xmlns:a16="http://schemas.microsoft.com/office/drawing/2014/main" id="{0E85263E-FBAE-7A45-AC9F-78A816F18B22}"/>
              </a:ext>
            </a:extLst>
          </p:cNvPr>
          <p:cNvSpPr>
            <a:spLocks noGrp="1"/>
          </p:cNvSpPr>
          <p:nvPr>
            <p:ph type="sldNum" sz="quarter" idx="20"/>
          </p:nvPr>
        </p:nvSpPr>
        <p:spPr/>
        <p:txBody>
          <a:bodyPr/>
          <a:lstStyle/>
          <a:p>
            <a:fld id="{F60BAC71-FF53-364F-93A1-30AE3AB4D6FB}" type="slidenum">
              <a:rPr lang="en-US" smtClean="0"/>
              <a:pPr/>
              <a:t>‹#›</a:t>
            </a:fld>
            <a:endParaRPr lang="en-US" sz="825"/>
          </a:p>
        </p:txBody>
      </p:sp>
    </p:spTree>
    <p:extLst>
      <p:ext uri="{BB962C8B-B14F-4D97-AF65-F5344CB8AC3E}">
        <p14:creationId xmlns:p14="http://schemas.microsoft.com/office/powerpoint/2010/main" val="392510986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Tree>
    <p:extLst>
      <p:ext uri="{BB962C8B-B14F-4D97-AF65-F5344CB8AC3E}">
        <p14:creationId xmlns:p14="http://schemas.microsoft.com/office/powerpoint/2010/main" val="3707864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 id="2147483662" r:id="rId6"/>
    <p:sldLayoutId id="2147483663" r:id="rId7"/>
    <p:sldLayoutId id="2147483664" r:id="rId8"/>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i.azure.com/" TargetMode="External"/><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hyperlink" Target="https://scikit-learn.org/stable/modules/tree.html#regression" TargetMode="External"/><Relationship Id="rId13" Type="http://schemas.openxmlformats.org/officeDocument/2006/relationships/hyperlink" Target="https://scikit-learn.org/stable/modules/ensemble.html#random-forests" TargetMode="External"/><Relationship Id="rId18" Type="http://schemas.openxmlformats.org/officeDocument/2006/relationships/hyperlink" Target="https://www.tensorflow.org/api_docs/python/tf/estimator/LinearClassifier" TargetMode="External"/><Relationship Id="rId3" Type="http://schemas.openxmlformats.org/officeDocument/2006/relationships/hyperlink" Target="https://scikit-learn.org/stable/modules/linear_model.html#elastic-net" TargetMode="External"/><Relationship Id="rId21" Type="http://schemas.openxmlformats.org/officeDocument/2006/relationships/hyperlink" Target="https://scikit-learn.org/stable/modules/sgd.html#sgd" TargetMode="External"/><Relationship Id="rId7" Type="http://schemas.openxmlformats.org/officeDocument/2006/relationships/hyperlink" Target="https://scikit-learn.org/stable/modules/tree.html#decision-trees" TargetMode="External"/><Relationship Id="rId12" Type="http://schemas.openxmlformats.org/officeDocument/2006/relationships/hyperlink" Target="https://scikit-learn.org/stable/modules/sgd.html#regression" TargetMode="External"/><Relationship Id="rId17" Type="http://schemas.openxmlformats.org/officeDocument/2006/relationships/hyperlink" Target="https://www.tensorflow.org/api_docs/python/tf/estimator/DNNRegressor" TargetMode="External"/><Relationship Id="rId2" Type="http://schemas.openxmlformats.org/officeDocument/2006/relationships/hyperlink" Target="https://scikit-learn.org/stable/modules/linear_model.html#logistic-regression" TargetMode="External"/><Relationship Id="rId16" Type="http://schemas.openxmlformats.org/officeDocument/2006/relationships/hyperlink" Target="https://www.tensorflow.org/api_docs/python/tf/estimator/DNNClassifier" TargetMode="External"/><Relationship Id="rId20" Type="http://schemas.openxmlformats.org/officeDocument/2006/relationships/hyperlink" Target="https://scikit-learn.org/stable/modules/naive_bayes.html#bernoulli-naive-bayes" TargetMode="External"/><Relationship Id="rId1" Type="http://schemas.openxmlformats.org/officeDocument/2006/relationships/slideLayout" Target="../slideLayouts/slideLayout2.xml"/><Relationship Id="rId6" Type="http://schemas.openxmlformats.org/officeDocument/2006/relationships/hyperlink" Target="https://scikit-learn.org/stable/modules/ensemble.html#regression" TargetMode="External"/><Relationship Id="rId11" Type="http://schemas.openxmlformats.org/officeDocument/2006/relationships/hyperlink" Target="https://scikit-learn.org/stable/modules/linear_model.html#lars-lasso" TargetMode="External"/><Relationship Id="rId5" Type="http://schemas.openxmlformats.org/officeDocument/2006/relationships/hyperlink" Target="https://scikit-learn.org/stable/modules/ensemble.html#classification" TargetMode="External"/><Relationship Id="rId15" Type="http://schemas.openxmlformats.org/officeDocument/2006/relationships/hyperlink" Target="https://xgboost.readthedocs.io/en/latest/parameter.html" TargetMode="External"/><Relationship Id="rId10" Type="http://schemas.openxmlformats.org/officeDocument/2006/relationships/hyperlink" Target="https://scikit-learn.org/stable/modules/svm.html#classification" TargetMode="External"/><Relationship Id="rId19" Type="http://schemas.openxmlformats.org/officeDocument/2006/relationships/hyperlink" Target="https://www.tensorflow.org/api_docs/python/tf/estimator/LinearRegressor" TargetMode="External"/><Relationship Id="rId4" Type="http://schemas.openxmlformats.org/officeDocument/2006/relationships/hyperlink" Target="https://lightgbm.readthedocs.io/en/latest/index.html" TargetMode="External"/><Relationship Id="rId9" Type="http://schemas.openxmlformats.org/officeDocument/2006/relationships/hyperlink" Target="https://scikit-learn.org/stable/modules/neighbors.html#nearest-neighbors-regression" TargetMode="External"/><Relationship Id="rId14" Type="http://schemas.openxmlformats.org/officeDocument/2006/relationships/hyperlink" Target="https://scikit-learn.org/stable/modules/ensemble.html#extremely-randomized-trees" TargetMode="External"/><Relationship Id="rId22" Type="http://schemas.openxmlformats.org/officeDocument/2006/relationships/hyperlink" Target="https://docs.microsoft.com/en-us/azure/machine-learning/service/how-to-configure-auto-train"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docs.microsoft.com/en-us/azure/machine-learning/service/how-to-understand-automated-ml"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hyperlink" Target="https://docs.microsoft.com/en-us/azure/machine-learning/how-to-train-scikit-learn"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diagramLayout" Target="../diagrams/layout1.xml"/><Relationship Id="rId7" Type="http://schemas.openxmlformats.org/officeDocument/2006/relationships/image" Target="../media/image25.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hyperlink" Target="https://huggingface.co/models" TargetMode="External"/><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hyperlink" Target="https://ai.azure.com/explore/models" TargetMode="External"/><Relationship Id="rId5" Type="http://schemas.openxmlformats.org/officeDocument/2006/relationships/image" Target="../media/image30.png"/><Relationship Id="rId10" Type="http://schemas.openxmlformats.org/officeDocument/2006/relationships/hyperlink" Target="https://learn.microsoft.com/en-us/azure/ai-foundry/foundry-local/get-started" TargetMode="External"/><Relationship Id="rId4" Type="http://schemas.openxmlformats.org/officeDocument/2006/relationships/hyperlink" Target="https://ollama.com/" TargetMode="External"/><Relationship Id="rId9"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s://learn.microsoft.com/en-us/azure/ai-foundry/openai/how-to/reinforcement-fine-tuning" TargetMode="External"/><Relationship Id="rId2" Type="http://schemas.openxmlformats.org/officeDocument/2006/relationships/hyperlink" Target="https://learn.microsoft.com/en-us/azure/ai-foundry/openai/how-to/fine-tuning-direct-preference-optimization" TargetMode="Externa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18" Type="http://schemas.openxmlformats.org/officeDocument/2006/relationships/image" Target="../media/image25.png"/><Relationship Id="rId3" Type="http://schemas.openxmlformats.org/officeDocument/2006/relationships/image" Target="../media/image37.svg"/><Relationship Id="rId7" Type="http://schemas.openxmlformats.org/officeDocument/2006/relationships/image" Target="../media/image41.svg"/><Relationship Id="rId12" Type="http://schemas.openxmlformats.org/officeDocument/2006/relationships/image" Target="../media/image46.png"/><Relationship Id="rId17" Type="http://schemas.openxmlformats.org/officeDocument/2006/relationships/image" Target="../media/image51.svg"/><Relationship Id="rId2" Type="http://schemas.openxmlformats.org/officeDocument/2006/relationships/image" Target="../media/image36.png"/><Relationship Id="rId16" Type="http://schemas.openxmlformats.org/officeDocument/2006/relationships/image" Target="../media/image50.png"/><Relationship Id="rId1" Type="http://schemas.openxmlformats.org/officeDocument/2006/relationships/slideLayout" Target="../slideLayouts/slideLayout8.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39.svg"/><Relationship Id="rId15" Type="http://schemas.openxmlformats.org/officeDocument/2006/relationships/image" Target="../media/image49.svg"/><Relationship Id="rId10" Type="http://schemas.openxmlformats.org/officeDocument/2006/relationships/image" Target="../media/image44.png"/><Relationship Id="rId19" Type="http://schemas.openxmlformats.org/officeDocument/2006/relationships/image" Target="../media/image26.sv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 Id="rId9" Type="http://schemas.openxmlformats.org/officeDocument/2006/relationships/image" Target="../media/image26.svg"/></Relationships>
</file>

<file path=ppt/slides/_rels/slide3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25.png"/><Relationship Id="rId7" Type="http://schemas.openxmlformats.org/officeDocument/2006/relationships/image" Target="../media/image67.png"/><Relationship Id="rId12" Type="http://schemas.openxmlformats.org/officeDocument/2006/relationships/image" Target="../media/image72.sv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26.svg"/><Relationship Id="rId9"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https://commons.wikimedia.org/w/index.php?title=File:Colored_neural_network.svg&amp;oldid=279111871" TargetMode="External"/><Relationship Id="rId2" Type="http://schemas.openxmlformats.org/officeDocument/2006/relationships/image" Target="../media/image75.png"/><Relationship Id="rId1" Type="http://schemas.openxmlformats.org/officeDocument/2006/relationships/slideLayout" Target="../slideLayouts/slideLayout4.xml"/><Relationship Id="rId4" Type="http://schemas.openxmlformats.org/officeDocument/2006/relationships/hyperlink" Target="https://youtu.be/aircAruvnKk" TargetMode="External"/></Relationships>
</file>

<file path=ppt/slides/_rels/slide3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0.png"/><Relationship Id="rId7" Type="http://schemas.openxmlformats.org/officeDocument/2006/relationships/image" Target="../media/image77.png"/><Relationship Id="rId2" Type="http://schemas.openxmlformats.org/officeDocument/2006/relationships/image" Target="../media/image720.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0.png"/><Relationship Id="rId4" Type="http://schemas.openxmlformats.org/officeDocument/2006/relationships/image" Target="../media/image740.png"/><Relationship Id="rId9" Type="http://schemas.openxmlformats.org/officeDocument/2006/relationships/hyperlink" Target="https://www.youtube.com/watch?v=wjZofJX0v4M" TargetMode="External"/></Relationships>
</file>

<file path=ppt/slides/_rels/slide39.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hyperlink" Target="https://www.youtube.com/watch?v=wjZofJX0v4M"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github.com/onnx/models"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gif"/><Relationship Id="rId1" Type="http://schemas.openxmlformats.org/officeDocument/2006/relationships/slideLayout" Target="../slideLayouts/slideLayout4.xml"/><Relationship Id="rId4" Type="http://schemas.openxmlformats.org/officeDocument/2006/relationships/image" Target="../media/image93.png"/></Relationships>
</file>

<file path=ppt/slides/_rels/slide4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hyperlink" Target="https://evanw.github.io/float-toy/"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image" Target="../media/image96.svg"/></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hyperlink" Target="https://blogs.nvidia.com/blog/2020/05/14/tensorfloat-32-precision-format/"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1010.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53.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png"/><Relationship Id="rId1" Type="http://schemas.openxmlformats.org/officeDocument/2006/relationships/slideLayout" Target="../slideLayouts/slideLayout4.xml"/><Relationship Id="rId5" Type="http://schemas.openxmlformats.org/officeDocument/2006/relationships/image" Target="../media/image111.png"/><Relationship Id="rId4" Type="http://schemas.openxmlformats.org/officeDocument/2006/relationships/image" Target="../media/image110.png"/></Relationships>
</file>

<file path=ppt/slides/_rels/slide5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4.xml"/><Relationship Id="rId4" Type="http://schemas.openxmlformats.org/officeDocument/2006/relationships/image" Target="../media/image114.png"/></Relationships>
</file>

<file path=ppt/slides/_rels/slide5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hyperlink" Target="https://azure.microsoft.com/en-us/solutions/architecture/information-discovery-with-deep-learning-and-nlp/" TargetMode="External"/><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hyperlink" Target="https://azure.microsoft.com/en-us/solutions/architecture/defect-prevention-with-predictive-maintenance/" TargetMode="External"/><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hyperlink" Target="https://docs.microsoft.com/en-us/azure/architecture/example-scenario/ai/predict-hospital-readmissions-machine-learning" TargetMode="External"/><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hyperlink" Target="https://www.cmpe.boun.edu.tr/~ethem/i2ml3e/3e_v1-0/i2ml3e-chap9.pptx" TargetMode="External"/><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oleObject" Target="../embeddings/oleObject2.bin"/><Relationship Id="rId1" Type="http://schemas.openxmlformats.org/officeDocument/2006/relationships/slideLayout" Target="../slideLayouts/slideLayout6.xml"/><Relationship Id="rId6" Type="http://schemas.openxmlformats.org/officeDocument/2006/relationships/image" Target="../media/image122.png"/><Relationship Id="rId5" Type="http://schemas.openxmlformats.org/officeDocument/2006/relationships/image" Target="../media/image121.wmf"/><Relationship Id="rId4" Type="http://schemas.openxmlformats.org/officeDocument/2006/relationships/oleObject" Target="../embeddings/oleObject3.bin"/></Relationships>
</file>

<file path=ppt/slides/_rels/slide66.x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oleObject" Target="../embeddings/oleObject4.bin"/><Relationship Id="rId1" Type="http://schemas.openxmlformats.org/officeDocument/2006/relationships/slideLayout" Target="../slideLayouts/slideLayout6.xml"/><Relationship Id="rId5" Type="http://schemas.openxmlformats.org/officeDocument/2006/relationships/image" Target="../media/image124.wmf"/><Relationship Id="rId4" Type="http://schemas.openxmlformats.org/officeDocument/2006/relationships/oleObject" Target="../embeddings/oleObject5.bin"/></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290.png"/><Relationship Id="rId1" Type="http://schemas.openxmlformats.org/officeDocument/2006/relationships/slideLayout" Target="../slideLayouts/slideLayout4.xml"/><Relationship Id="rId4" Type="http://schemas.openxmlformats.org/officeDocument/2006/relationships/hyperlink" Target="https://www.researchgate.net/figure/ROC-curves-of-different-classifiers-The-ROC-curve-of-an-ideal-classifier-should-be_fig5_319939197" TargetMode="Externa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hyperlink" Target="https://azure.microsoft.com/en-us/products/ai-services" TargetMode="Externa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0.emf"/></Relationships>
</file>

<file path=ppt/slides/_rels/slide7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hyperlink" Target="https://www.cmpe.boun.edu.tr/~ethem/i2ml3e/3e_v1-0/i2ml3e-chap7.pptx"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hyperlink" Target="https://www.thekerneltrip.com/machine/learning/computational-complexity-learning-algorithms/"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hyperlink" Target="https://icml.cc/Conferences/2004/proceedings/papers/354.pdf" TargetMode="External"/><Relationship Id="rId3" Type="http://schemas.openxmlformats.org/officeDocument/2006/relationships/image" Target="../media/image129.png"/><Relationship Id="rId7" Type="http://schemas.openxmlformats.org/officeDocument/2006/relationships/hyperlink" Target="https://www.jstor.org/stable/1271436?seq=1#metadata_info_tab_contents" TargetMode="External"/><Relationship Id="rId2" Type="http://schemas.openxmlformats.org/officeDocument/2006/relationships/image" Target="../media/image370.png"/><Relationship Id="rId1" Type="http://schemas.openxmlformats.org/officeDocument/2006/relationships/slideLayout" Target="../slideLayouts/slideLayout2.xml"/><Relationship Id="rId6" Type="http://schemas.openxmlformats.org/officeDocument/2006/relationships/hyperlink" Target="https://www.jstor.org/stable/2346178?seq=1#metadata_info_tab_contents" TargetMode="External"/><Relationship Id="rId11" Type="http://schemas.openxmlformats.org/officeDocument/2006/relationships/hyperlink" Target="https://en.wikipedia.org/wiki/File:L1_and_L2_balls.svg" TargetMode="External"/><Relationship Id="rId5" Type="http://schemas.openxmlformats.org/officeDocument/2006/relationships/hyperlink" Target="http://users.stat.umn.edu/~zouxx019/Papers/elasticnet.pdf" TargetMode="External"/><Relationship Id="rId10" Type="http://schemas.openxmlformats.org/officeDocument/2006/relationships/image" Target="../media/image130.png"/><Relationship Id="rId4" Type="http://schemas.openxmlformats.org/officeDocument/2006/relationships/hyperlink" Target="https://commons.wikimedia.org/wiki/File:Regularization.svg" TargetMode="External"/><Relationship Id="rId9" Type="http://schemas.openxmlformats.org/officeDocument/2006/relationships/image" Target="../media/image390.png"/></Relationships>
</file>

<file path=ppt/slides/_rels/slide75.xml.rels><?xml version="1.0" encoding="UTF-8" standalone="yes"?>
<Relationships xmlns="http://schemas.openxmlformats.org/package/2006/relationships"><Relationship Id="rId3" Type="http://schemas.openxmlformats.org/officeDocument/2006/relationships/hyperlink" Target="https://spark.apache.org/docs/2.2.0/mllib-decision-tree.html" TargetMode="External"/><Relationship Id="rId2" Type="http://schemas.openxmlformats.org/officeDocument/2006/relationships/hyperlink" Target="https://scikit-learn.org/stable/modules/generated/sklearn.tree.DecisionTreeClassifier.html" TargetMode="External"/><Relationship Id="rId1" Type="http://schemas.openxmlformats.org/officeDocument/2006/relationships/slideLayout" Target="../slideLayouts/slideLayout4.xml"/><Relationship Id="rId6" Type="http://schemas.openxmlformats.org/officeDocument/2006/relationships/hyperlink" Target="https://spark.apache.org/docs/2.2.0/mllib-naive-bayes.html#naive-bayes-sparkmllib" TargetMode="External"/><Relationship Id="rId5" Type="http://schemas.openxmlformats.org/officeDocument/2006/relationships/hyperlink" Target="https://spark.apache.org/docs/2.2.0/ml-classification-regression.html#regression" TargetMode="External"/><Relationship Id="rId4" Type="http://schemas.openxmlformats.org/officeDocument/2006/relationships/hyperlink" Target="https://scikit-learn.org/stable/modules/generated/sklearn.linear_model.LinearRegression.html#sklearn.linear_model.LinearRegression"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77.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40.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460.png"/><Relationship Id="rId1" Type="http://schemas.openxmlformats.org/officeDocument/2006/relationships/slideLayout" Target="../slideLayouts/slideLayout2.xml"/><Relationship Id="rId4" Type="http://schemas.openxmlformats.org/officeDocument/2006/relationships/hyperlink" Target="http://www-inst.eecs.berkeley.edu/~n252/paper/Amdahl.pdf"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nceas.github.io/oss-lessons/parallel-computing-in-r/parallel-computing-in-r.html" TargetMode="External"/><Relationship Id="rId2" Type="http://schemas.openxmlformats.org/officeDocument/2006/relationships/hyperlink" Target="https://cran.r-project.org/web/views/HighPerformanceComputing.html" TargetMode="External"/><Relationship Id="rId1" Type="http://schemas.openxmlformats.org/officeDocument/2006/relationships/slideLayout" Target="../slideLayouts/slideLayout4.xml"/><Relationship Id="rId5" Type="http://schemas.openxmlformats.org/officeDocument/2006/relationships/hyperlink" Target="https://nbviewer.jupyter.org/gist/ogrisel/5115540/Model%20Selection%20for%20the%20Nystroem%20Method.ipynb" TargetMode="External"/><Relationship Id="rId4" Type="http://schemas.openxmlformats.org/officeDocument/2006/relationships/hyperlink" Target="https://wiki.python.org/moin/ParallelProcessin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azure.microsoft.com/en-us/products/ai-services" TargetMode="Externa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5.svg"/></Relationships>
</file>

<file path=ppt/slides/_rels/slide80.xml.rels><?xml version="1.0" encoding="UTF-8" standalone="yes"?>
<Relationships xmlns="http://schemas.openxmlformats.org/package/2006/relationships"><Relationship Id="rId2" Type="http://schemas.openxmlformats.org/officeDocument/2006/relationships/hyperlink" Target="https://topepo.github.io/caret/model-training-and-tuning.html" TargetMode="Externa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hyperlink" Target="http://www.asimovinstitute.org/neural-network-zoo/" TargetMode="External"/><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png"/><Relationship Id="rId1" Type="http://schemas.openxmlformats.org/officeDocument/2006/relationships/slideLayout" Target="../slideLayouts/slideLayout4.xml"/><Relationship Id="rId4" Type="http://schemas.openxmlformats.org/officeDocument/2006/relationships/image" Target="../media/image134.png"/></Relationships>
</file>

<file path=ppt/slides/_rels/slide9.xml.rels><?xml version="1.0" encoding="UTF-8" standalone="yes"?>
<Relationships xmlns="http://schemas.openxmlformats.org/package/2006/relationships"><Relationship Id="rId3" Type="http://schemas.openxmlformats.org/officeDocument/2006/relationships/hyperlink" Target="https://azure.microsoft.com/en-us/services/machine-learning-service/" TargetMode="Externa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Machine Learning</a:t>
            </a:r>
            <a:br>
              <a:rPr lang="en-US" b="0" dirty="0"/>
            </a:br>
            <a:r>
              <a:rPr lang="en-US" b="0" dirty="0"/>
              <a:t>and AI</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5" name="Picture 4" descr="Logo&#10;&#10;Description automatically generated">
            <a:extLst>
              <a:ext uri="{FF2B5EF4-FFF2-40B4-BE49-F238E27FC236}">
                <a16:creationId xmlns:a16="http://schemas.microsoft.com/office/drawing/2014/main" id="{CCF9A293-8E68-8648-98B7-7E7F4015C116}"/>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776566"/>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164BB-6EAA-E364-AEE0-F9184B4B4417}"/>
              </a:ext>
            </a:extLst>
          </p:cNvPr>
          <p:cNvSpPr>
            <a:spLocks noGrp="1"/>
          </p:cNvSpPr>
          <p:nvPr>
            <p:ph type="title"/>
          </p:nvPr>
        </p:nvSpPr>
        <p:spPr/>
        <p:txBody>
          <a:bodyPr/>
          <a:lstStyle/>
          <a:p>
            <a:r>
              <a:rPr lang="en-US" dirty="0"/>
              <a:t>Azure AI Foundry</a:t>
            </a:r>
          </a:p>
        </p:txBody>
      </p:sp>
      <p:sp>
        <p:nvSpPr>
          <p:cNvPr id="3" name="Text Placeholder 2">
            <a:extLst>
              <a:ext uri="{FF2B5EF4-FFF2-40B4-BE49-F238E27FC236}">
                <a16:creationId xmlns:a16="http://schemas.microsoft.com/office/drawing/2014/main" id="{3B2F0B72-C34A-BBDE-6E72-A721994C62F0}"/>
              </a:ext>
            </a:extLst>
          </p:cNvPr>
          <p:cNvSpPr>
            <a:spLocks noGrp="1"/>
          </p:cNvSpPr>
          <p:nvPr>
            <p:ph type="body" idx="1"/>
          </p:nvPr>
        </p:nvSpPr>
        <p:spPr>
          <a:xfrm>
            <a:off x="163750" y="1846804"/>
            <a:ext cx="2857333" cy="2806200"/>
          </a:xfrm>
        </p:spPr>
        <p:txBody>
          <a:bodyPr/>
          <a:lstStyle/>
          <a:p>
            <a:pPr marL="152400" indent="0">
              <a:buNone/>
            </a:pPr>
            <a:r>
              <a:rPr lang="en-US" dirty="0"/>
              <a:t>The “generative AI development hub”</a:t>
            </a:r>
          </a:p>
          <a:p>
            <a:endParaRPr lang="en-US" dirty="0"/>
          </a:p>
          <a:p>
            <a:r>
              <a:rPr lang="en-US" dirty="0"/>
              <a:t>Allows you to test and deploy various models, including LLMs and image models</a:t>
            </a:r>
          </a:p>
          <a:p>
            <a:pPr lvl="1">
              <a:spcBef>
                <a:spcPts val="0"/>
              </a:spcBef>
              <a:spcAft>
                <a:spcPts val="600"/>
              </a:spcAft>
            </a:pPr>
            <a:r>
              <a:rPr lang="en-US" dirty="0"/>
              <a:t>Open-source, OpenAI, and others</a:t>
            </a:r>
          </a:p>
        </p:txBody>
      </p:sp>
      <p:pic>
        <p:nvPicPr>
          <p:cNvPr id="1026" name="Picture 2">
            <a:extLst>
              <a:ext uri="{FF2B5EF4-FFF2-40B4-BE49-F238E27FC236}">
                <a16:creationId xmlns:a16="http://schemas.microsoft.com/office/drawing/2014/main" id="{6DF25182-3F2F-D681-2F75-731D4A51C0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420" t="12965" r="10436" b="12781"/>
          <a:stretch/>
        </p:blipFill>
        <p:spPr bwMode="auto">
          <a:xfrm>
            <a:off x="3259475" y="381683"/>
            <a:ext cx="5799620" cy="43801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2722D6-82DE-150A-4924-C4655BE4B3FC}"/>
              </a:ext>
            </a:extLst>
          </p:cNvPr>
          <p:cNvSpPr txBox="1"/>
          <p:nvPr/>
        </p:nvSpPr>
        <p:spPr>
          <a:xfrm>
            <a:off x="825658" y="3701159"/>
            <a:ext cx="1795684" cy="307777"/>
          </a:xfrm>
          <a:prstGeom prst="rect">
            <a:avLst/>
          </a:prstGeom>
          <a:noFill/>
        </p:spPr>
        <p:txBody>
          <a:bodyPr wrap="none" rtlCol="0">
            <a:spAutoFit/>
          </a:bodyPr>
          <a:lstStyle/>
          <a:p>
            <a:r>
              <a:rPr lang="en-US" dirty="0">
                <a:hlinkClick r:id="rId3"/>
              </a:rPr>
              <a:t>https://ai.azure.com/</a:t>
            </a:r>
            <a:endParaRPr lang="en-US" dirty="0"/>
          </a:p>
        </p:txBody>
      </p:sp>
      <p:pic>
        <p:nvPicPr>
          <p:cNvPr id="1028" name="Picture 4" descr="Azure AI Studio - Pricing | Microsoft Azure">
            <a:extLst>
              <a:ext uri="{FF2B5EF4-FFF2-40B4-BE49-F238E27FC236}">
                <a16:creationId xmlns:a16="http://schemas.microsoft.com/office/drawing/2014/main" id="{C3633C10-9B71-3920-EE88-16380CAD1C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989" t="8252" r="29780" b="8954"/>
          <a:stretch/>
        </p:blipFill>
        <p:spPr bwMode="auto">
          <a:xfrm>
            <a:off x="1190730" y="292532"/>
            <a:ext cx="788190" cy="830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207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p:txBody>
          <a:bodyPr/>
          <a:lstStyle/>
          <a:p>
            <a:r>
              <a:rPr lang="en-US" dirty="0">
                <a:solidFill>
                  <a:schemeClr val="tx1"/>
                </a:solidFill>
              </a:rPr>
              <a:t>Automated</a:t>
            </a:r>
            <a:br>
              <a:rPr lang="en-US" dirty="0">
                <a:solidFill>
                  <a:schemeClr val="tx1"/>
                </a:solidFill>
              </a:rPr>
            </a:br>
            <a:r>
              <a:rPr lang="en-US" dirty="0">
                <a:solidFill>
                  <a:schemeClr val="tx1"/>
                </a:solidFill>
              </a:rPr>
              <a:t>Machine Learning</a:t>
            </a:r>
            <a:br>
              <a:rPr lang="en-US" dirty="0">
                <a:solidFill>
                  <a:schemeClr val="tx1"/>
                </a:solidFill>
              </a:rPr>
            </a:br>
            <a:r>
              <a:rPr lang="en-US" sz="2000" dirty="0">
                <a:solidFill>
                  <a:schemeClr val="accent3"/>
                </a:solidFill>
              </a:rPr>
              <a:t>(When you’re too </a:t>
            </a:r>
            <a:r>
              <a:rPr lang="en-US" sz="2000" strike="sngStrike" dirty="0">
                <a:solidFill>
                  <a:schemeClr val="accent3"/>
                </a:solidFill>
              </a:rPr>
              <a:t>lazy</a:t>
            </a:r>
            <a:r>
              <a:rPr lang="en-US" sz="2000" dirty="0">
                <a:solidFill>
                  <a:schemeClr val="accent3"/>
                </a:solidFill>
              </a:rPr>
              <a:t> busy to do it yourself…)</a:t>
            </a:r>
            <a:endParaRPr lang="en-US" dirty="0">
              <a:solidFill>
                <a:schemeClr val="accent3"/>
              </a:solidFill>
            </a:endParaRPr>
          </a:p>
        </p:txBody>
      </p:sp>
    </p:spTree>
    <p:extLst>
      <p:ext uri="{BB962C8B-B14F-4D97-AF65-F5344CB8AC3E}">
        <p14:creationId xmlns:p14="http://schemas.microsoft.com/office/powerpoint/2010/main" val="550497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6EB5F-C563-4961-BA02-2702B9C5AF3C}"/>
              </a:ext>
            </a:extLst>
          </p:cNvPr>
          <p:cNvSpPr>
            <a:spLocks noGrp="1"/>
          </p:cNvSpPr>
          <p:nvPr>
            <p:ph type="title"/>
          </p:nvPr>
        </p:nvSpPr>
        <p:spPr>
          <a:xfrm>
            <a:off x="319500" y="180900"/>
            <a:ext cx="2808000" cy="755700"/>
          </a:xfrm>
        </p:spPr>
        <p:txBody>
          <a:bodyPr/>
          <a:lstStyle/>
          <a:p>
            <a:r>
              <a:rPr lang="en-US" dirty="0" err="1"/>
              <a:t>AutoML</a:t>
            </a:r>
            <a:endParaRPr lang="en-US" dirty="0"/>
          </a:p>
        </p:txBody>
      </p:sp>
      <p:sp>
        <p:nvSpPr>
          <p:cNvPr id="3" name="Text Placeholder 2">
            <a:extLst>
              <a:ext uri="{FF2B5EF4-FFF2-40B4-BE49-F238E27FC236}">
                <a16:creationId xmlns:a16="http://schemas.microsoft.com/office/drawing/2014/main" id="{0A6D9E67-C183-48CE-A744-2C8AB740048D}"/>
              </a:ext>
            </a:extLst>
          </p:cNvPr>
          <p:cNvSpPr>
            <a:spLocks noGrp="1"/>
          </p:cNvSpPr>
          <p:nvPr>
            <p:ph type="body" idx="1"/>
          </p:nvPr>
        </p:nvSpPr>
        <p:spPr>
          <a:xfrm>
            <a:off x="319499" y="936600"/>
            <a:ext cx="3552845" cy="3716404"/>
          </a:xfrm>
        </p:spPr>
        <p:txBody>
          <a:bodyPr/>
          <a:lstStyle/>
          <a:p>
            <a:pPr>
              <a:spcBef>
                <a:spcPts val="600"/>
              </a:spcBef>
            </a:pPr>
            <a:r>
              <a:rPr lang="en-US" dirty="0"/>
              <a:t>Automatically test various algorithms, hyperparameters, and scaling techniques</a:t>
            </a:r>
          </a:p>
          <a:p>
            <a:pPr>
              <a:spcBef>
                <a:spcPts val="600"/>
              </a:spcBef>
            </a:pPr>
            <a:r>
              <a:rPr lang="en-US" dirty="0"/>
              <a:t>Three Experiment Types:</a:t>
            </a:r>
          </a:p>
          <a:p>
            <a:pPr lvl="1">
              <a:spcBef>
                <a:spcPts val="600"/>
              </a:spcBef>
            </a:pPr>
            <a:r>
              <a:rPr lang="en-US" dirty="0"/>
              <a:t>Classification</a:t>
            </a:r>
          </a:p>
          <a:p>
            <a:pPr lvl="1">
              <a:spcBef>
                <a:spcPts val="600"/>
              </a:spcBef>
            </a:pPr>
            <a:r>
              <a:rPr lang="en-US" dirty="0"/>
              <a:t>Regression</a:t>
            </a:r>
          </a:p>
          <a:p>
            <a:pPr lvl="1">
              <a:spcBef>
                <a:spcPts val="600"/>
              </a:spcBef>
            </a:pPr>
            <a:r>
              <a:rPr lang="en-US" dirty="0"/>
              <a:t>Forecasting</a:t>
            </a:r>
          </a:p>
          <a:p>
            <a:pPr>
              <a:spcBef>
                <a:spcPts val="600"/>
              </a:spcBef>
            </a:pPr>
            <a:r>
              <a:rPr lang="en-US" dirty="0"/>
              <a:t>Steps:</a:t>
            </a:r>
          </a:p>
          <a:p>
            <a:pPr lvl="1">
              <a:spcBef>
                <a:spcPts val="600"/>
              </a:spcBef>
            </a:pPr>
            <a:r>
              <a:rPr lang="en-US" dirty="0"/>
              <a:t>Preprocessing &amp; Scaling</a:t>
            </a:r>
          </a:p>
          <a:p>
            <a:pPr lvl="1">
              <a:spcBef>
                <a:spcPts val="600"/>
              </a:spcBef>
            </a:pPr>
            <a:r>
              <a:rPr lang="en-US" dirty="0"/>
              <a:t>Featurization</a:t>
            </a:r>
          </a:p>
          <a:p>
            <a:pPr lvl="1">
              <a:spcBef>
                <a:spcPts val="600"/>
              </a:spcBef>
            </a:pPr>
            <a:r>
              <a:rPr lang="en-US" dirty="0"/>
              <a:t>Cross-Validation</a:t>
            </a:r>
          </a:p>
          <a:p>
            <a:pPr lvl="1">
              <a:spcBef>
                <a:spcPts val="600"/>
              </a:spcBef>
            </a:pPr>
            <a:r>
              <a:rPr lang="en-US" dirty="0" err="1"/>
              <a:t>Ensembling</a:t>
            </a:r>
            <a:endParaRPr lang="en-US" dirty="0"/>
          </a:p>
          <a:p>
            <a:pPr lvl="1">
              <a:spcBef>
                <a:spcPts val="600"/>
              </a:spcBef>
            </a:pPr>
            <a:endParaRPr lang="en-US" dirty="0"/>
          </a:p>
        </p:txBody>
      </p:sp>
      <p:graphicFrame>
        <p:nvGraphicFramePr>
          <p:cNvPr id="4" name="Table 3">
            <a:extLst>
              <a:ext uri="{FF2B5EF4-FFF2-40B4-BE49-F238E27FC236}">
                <a16:creationId xmlns:a16="http://schemas.microsoft.com/office/drawing/2014/main" id="{287E4274-7456-4C85-ACEB-DF88F6F79EF5}"/>
              </a:ext>
            </a:extLst>
          </p:cNvPr>
          <p:cNvGraphicFramePr>
            <a:graphicFrameLocks noGrp="1"/>
          </p:cNvGraphicFramePr>
          <p:nvPr>
            <p:extLst>
              <p:ext uri="{D42A27DB-BD31-4B8C-83A1-F6EECF244321}">
                <p14:modId xmlns:p14="http://schemas.microsoft.com/office/powerpoint/2010/main" val="1583981332"/>
              </p:ext>
            </p:extLst>
          </p:nvPr>
        </p:nvGraphicFramePr>
        <p:xfrm>
          <a:off x="3817974" y="640146"/>
          <a:ext cx="4865759" cy="3585984"/>
        </p:xfrm>
        <a:graphic>
          <a:graphicData uri="http://schemas.openxmlformats.org/drawingml/2006/table">
            <a:tbl>
              <a:tblPr/>
              <a:tblGrid>
                <a:gridCol w="2418557">
                  <a:extLst>
                    <a:ext uri="{9D8B030D-6E8A-4147-A177-3AD203B41FA5}">
                      <a16:colId xmlns:a16="http://schemas.microsoft.com/office/drawing/2014/main" val="1089580484"/>
                    </a:ext>
                  </a:extLst>
                </a:gridCol>
                <a:gridCol w="2447202">
                  <a:extLst>
                    <a:ext uri="{9D8B030D-6E8A-4147-A177-3AD203B41FA5}">
                      <a16:colId xmlns:a16="http://schemas.microsoft.com/office/drawing/2014/main" val="1382446080"/>
                    </a:ext>
                  </a:extLst>
                </a:gridCol>
              </a:tblGrid>
              <a:tr h="178790">
                <a:tc>
                  <a:txBody>
                    <a:bodyPr/>
                    <a:lstStyle/>
                    <a:p>
                      <a:pPr algn="ctr"/>
                      <a:r>
                        <a:rPr lang="en-US" sz="1200" b="1"/>
                        <a:t>Classification</a:t>
                      </a:r>
                    </a:p>
                  </a:txBody>
                  <a:tcPr marL="52666" marR="52666" marT="26333" marB="26333" anchor="ctr">
                    <a:lnL>
                      <a:noFill/>
                    </a:lnL>
                    <a:lnR>
                      <a:noFill/>
                    </a:lnR>
                    <a:lnT>
                      <a:noFill/>
                    </a:lnT>
                    <a:lnB>
                      <a:noFill/>
                    </a:lnB>
                  </a:tcPr>
                </a:tc>
                <a:tc>
                  <a:txBody>
                    <a:bodyPr/>
                    <a:lstStyle/>
                    <a:p>
                      <a:pPr algn="ctr"/>
                      <a:r>
                        <a:rPr lang="en-US" sz="1200" b="1" dirty="0"/>
                        <a:t>Regression &amp;</a:t>
                      </a:r>
                    </a:p>
                    <a:p>
                      <a:pPr algn="ctr"/>
                      <a:r>
                        <a:rPr lang="en-US" sz="1200" b="1" dirty="0"/>
                        <a:t>Time Series Forecasting</a:t>
                      </a:r>
                    </a:p>
                  </a:txBody>
                  <a:tcPr marL="52666" marR="52666" marT="26333" marB="26333" anchor="ctr">
                    <a:lnL>
                      <a:noFill/>
                    </a:lnL>
                    <a:lnR>
                      <a:noFill/>
                    </a:lnR>
                    <a:lnT>
                      <a:noFill/>
                    </a:lnT>
                    <a:lnB>
                      <a:noFill/>
                    </a:lnB>
                  </a:tcPr>
                </a:tc>
                <a:extLst>
                  <a:ext uri="{0D108BD9-81ED-4DB2-BD59-A6C34878D82A}">
                    <a16:rowId xmlns:a16="http://schemas.microsoft.com/office/drawing/2014/main" val="3301145887"/>
                  </a:ext>
                </a:extLst>
              </a:tr>
              <a:tr h="178790">
                <a:tc>
                  <a:txBody>
                    <a:bodyPr/>
                    <a:lstStyle/>
                    <a:p>
                      <a:r>
                        <a:rPr lang="en-US" sz="1000">
                          <a:hlinkClick r:id="rId2"/>
                        </a:rPr>
                        <a:t>Logistic Regression</a:t>
                      </a:r>
                      <a:endParaRPr lang="en-US" sz="1000"/>
                    </a:p>
                  </a:txBody>
                  <a:tcPr marL="52666" marR="52666" marT="26333" marB="26333" anchor="ctr">
                    <a:lnL>
                      <a:noFill/>
                    </a:lnL>
                    <a:lnR>
                      <a:noFill/>
                    </a:lnR>
                    <a:lnT>
                      <a:noFill/>
                    </a:lnT>
                    <a:lnB>
                      <a:noFill/>
                    </a:lnB>
                  </a:tcPr>
                </a:tc>
                <a:tc>
                  <a:txBody>
                    <a:bodyPr/>
                    <a:lstStyle/>
                    <a:p>
                      <a:r>
                        <a:rPr lang="en-US" sz="1000" dirty="0">
                          <a:hlinkClick r:id="rId3"/>
                        </a:rPr>
                        <a:t>Elastic Net</a:t>
                      </a:r>
                      <a:endParaRPr lang="en-US" sz="1000" dirty="0"/>
                    </a:p>
                  </a:txBody>
                  <a:tcPr marL="52666" marR="52666" marT="26333" marB="26333" anchor="ctr">
                    <a:lnL>
                      <a:noFill/>
                    </a:lnL>
                    <a:lnR>
                      <a:noFill/>
                    </a:lnR>
                    <a:lnT>
                      <a:noFill/>
                    </a:lnT>
                    <a:lnB>
                      <a:noFill/>
                    </a:lnB>
                  </a:tcPr>
                </a:tc>
                <a:extLst>
                  <a:ext uri="{0D108BD9-81ED-4DB2-BD59-A6C34878D82A}">
                    <a16:rowId xmlns:a16="http://schemas.microsoft.com/office/drawing/2014/main" val="801165373"/>
                  </a:ext>
                </a:extLst>
              </a:tr>
              <a:tr h="178790">
                <a:tc>
                  <a:txBody>
                    <a:bodyPr/>
                    <a:lstStyle/>
                    <a:p>
                      <a:r>
                        <a:rPr lang="en-US" sz="1000">
                          <a:hlinkClick r:id="rId4"/>
                        </a:rPr>
                        <a:t>Light GBM</a:t>
                      </a:r>
                      <a:endParaRPr lang="en-US" sz="1000"/>
                    </a:p>
                  </a:txBody>
                  <a:tcPr marL="52666" marR="52666" marT="26333" marB="26333" anchor="ctr">
                    <a:lnL>
                      <a:noFill/>
                    </a:lnL>
                    <a:lnR>
                      <a:noFill/>
                    </a:lnR>
                    <a:lnT>
                      <a:noFill/>
                    </a:lnT>
                    <a:lnB>
                      <a:noFill/>
                    </a:lnB>
                  </a:tcPr>
                </a:tc>
                <a:tc>
                  <a:txBody>
                    <a:bodyPr/>
                    <a:lstStyle/>
                    <a:p>
                      <a:r>
                        <a:rPr lang="en-US" sz="1000">
                          <a:hlinkClick r:id="rId4"/>
                        </a:rPr>
                        <a:t>Light GBM</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291908786"/>
                  </a:ext>
                </a:extLst>
              </a:tr>
              <a:tr h="178790">
                <a:tc>
                  <a:txBody>
                    <a:bodyPr/>
                    <a:lstStyle/>
                    <a:p>
                      <a:r>
                        <a:rPr lang="en-US" sz="1000">
                          <a:hlinkClick r:id="rId5"/>
                        </a:rPr>
                        <a:t>Gradient Boosting</a:t>
                      </a:r>
                      <a:endParaRPr lang="en-US" sz="1000"/>
                    </a:p>
                  </a:txBody>
                  <a:tcPr marL="52666" marR="52666" marT="26333" marB="26333" anchor="ctr">
                    <a:lnL>
                      <a:noFill/>
                    </a:lnL>
                    <a:lnR>
                      <a:noFill/>
                    </a:lnR>
                    <a:lnT>
                      <a:noFill/>
                    </a:lnT>
                    <a:lnB>
                      <a:noFill/>
                    </a:lnB>
                  </a:tcPr>
                </a:tc>
                <a:tc>
                  <a:txBody>
                    <a:bodyPr/>
                    <a:lstStyle/>
                    <a:p>
                      <a:r>
                        <a:rPr lang="en-US" sz="1000">
                          <a:hlinkClick r:id="rId6"/>
                        </a:rPr>
                        <a:t>Gradient Boosting</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841407873"/>
                  </a:ext>
                </a:extLst>
              </a:tr>
              <a:tr h="178790">
                <a:tc>
                  <a:txBody>
                    <a:bodyPr/>
                    <a:lstStyle/>
                    <a:p>
                      <a:r>
                        <a:rPr lang="en-US" sz="1000">
                          <a:hlinkClick r:id="rId7"/>
                        </a:rPr>
                        <a:t>Decision Tree</a:t>
                      </a:r>
                      <a:endParaRPr lang="en-US" sz="1000"/>
                    </a:p>
                  </a:txBody>
                  <a:tcPr marL="52666" marR="52666" marT="26333" marB="26333" anchor="ctr">
                    <a:lnL>
                      <a:noFill/>
                    </a:lnL>
                    <a:lnR>
                      <a:noFill/>
                    </a:lnR>
                    <a:lnT>
                      <a:noFill/>
                    </a:lnT>
                    <a:lnB>
                      <a:noFill/>
                    </a:lnB>
                  </a:tcPr>
                </a:tc>
                <a:tc>
                  <a:txBody>
                    <a:bodyPr/>
                    <a:lstStyle/>
                    <a:p>
                      <a:r>
                        <a:rPr lang="en-US" sz="1000">
                          <a:hlinkClick r:id="rId8"/>
                        </a:rPr>
                        <a:t>Decision Tree</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833870345"/>
                  </a:ext>
                </a:extLst>
              </a:tr>
              <a:tr h="178790">
                <a:tc>
                  <a:txBody>
                    <a:bodyPr/>
                    <a:lstStyle/>
                    <a:p>
                      <a:r>
                        <a:rPr lang="en-US" sz="1000">
                          <a:hlinkClick r:id="rId9"/>
                        </a:rPr>
                        <a:t>K Nearest Neighbors</a:t>
                      </a:r>
                      <a:endParaRPr lang="en-US" sz="1000"/>
                    </a:p>
                  </a:txBody>
                  <a:tcPr marL="52666" marR="52666" marT="26333" marB="26333" anchor="ctr">
                    <a:lnL>
                      <a:noFill/>
                    </a:lnL>
                    <a:lnR>
                      <a:noFill/>
                    </a:lnR>
                    <a:lnT>
                      <a:noFill/>
                    </a:lnT>
                    <a:lnB>
                      <a:noFill/>
                    </a:lnB>
                  </a:tcPr>
                </a:tc>
                <a:tc>
                  <a:txBody>
                    <a:bodyPr/>
                    <a:lstStyle/>
                    <a:p>
                      <a:r>
                        <a:rPr lang="en-US" sz="1000">
                          <a:hlinkClick r:id="rId9"/>
                        </a:rPr>
                        <a:t>K Nearest Neighbors</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2832259499"/>
                  </a:ext>
                </a:extLst>
              </a:tr>
              <a:tr h="178790">
                <a:tc>
                  <a:txBody>
                    <a:bodyPr/>
                    <a:lstStyle/>
                    <a:p>
                      <a:r>
                        <a:rPr lang="en-US" sz="1000">
                          <a:hlinkClick r:id="rId10"/>
                        </a:rPr>
                        <a:t>Linear SVC</a:t>
                      </a:r>
                      <a:endParaRPr lang="en-US" sz="1000"/>
                    </a:p>
                  </a:txBody>
                  <a:tcPr marL="52666" marR="52666" marT="26333" marB="26333" anchor="ctr">
                    <a:lnL>
                      <a:noFill/>
                    </a:lnL>
                    <a:lnR>
                      <a:noFill/>
                    </a:lnR>
                    <a:lnT>
                      <a:noFill/>
                    </a:lnT>
                    <a:lnB>
                      <a:noFill/>
                    </a:lnB>
                  </a:tcPr>
                </a:tc>
                <a:tc>
                  <a:txBody>
                    <a:bodyPr/>
                    <a:lstStyle/>
                    <a:p>
                      <a:r>
                        <a:rPr lang="en-US" sz="1000">
                          <a:hlinkClick r:id="rId11"/>
                        </a:rPr>
                        <a:t>LARS Lasso</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228754427"/>
                  </a:ext>
                </a:extLst>
              </a:tr>
              <a:tr h="303944">
                <a:tc>
                  <a:txBody>
                    <a:bodyPr/>
                    <a:lstStyle/>
                    <a:p>
                      <a:r>
                        <a:rPr lang="en-US" sz="1000">
                          <a:hlinkClick r:id="rId10"/>
                        </a:rPr>
                        <a:t>C-Support Vector Classification (SVC)</a:t>
                      </a:r>
                      <a:endParaRPr lang="en-US" sz="1000"/>
                    </a:p>
                  </a:txBody>
                  <a:tcPr marL="52666" marR="52666" marT="26333" marB="26333" anchor="ctr">
                    <a:lnL>
                      <a:noFill/>
                    </a:lnL>
                    <a:lnR>
                      <a:noFill/>
                    </a:lnR>
                    <a:lnT>
                      <a:noFill/>
                    </a:lnT>
                    <a:lnB>
                      <a:noFill/>
                    </a:lnB>
                  </a:tcPr>
                </a:tc>
                <a:tc>
                  <a:txBody>
                    <a:bodyPr/>
                    <a:lstStyle/>
                    <a:p>
                      <a:r>
                        <a:rPr lang="en-US" sz="1000">
                          <a:hlinkClick r:id="rId12"/>
                        </a:rPr>
                        <a:t>Stochastic Gradient Descent (SGD)</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482337621"/>
                  </a:ext>
                </a:extLst>
              </a:tr>
              <a:tr h="178790">
                <a:tc>
                  <a:txBody>
                    <a:bodyPr/>
                    <a:lstStyle/>
                    <a:p>
                      <a:r>
                        <a:rPr lang="en-US" sz="1000">
                          <a:hlinkClick r:id="rId13"/>
                        </a:rPr>
                        <a:t>Random Forest</a:t>
                      </a:r>
                      <a:endParaRPr lang="en-US" sz="1000"/>
                    </a:p>
                  </a:txBody>
                  <a:tcPr marL="52666" marR="52666" marT="26333" marB="26333" anchor="ctr">
                    <a:lnL>
                      <a:noFill/>
                    </a:lnL>
                    <a:lnR>
                      <a:noFill/>
                    </a:lnR>
                    <a:lnT>
                      <a:noFill/>
                    </a:lnT>
                    <a:lnB>
                      <a:noFill/>
                    </a:lnB>
                  </a:tcPr>
                </a:tc>
                <a:tc>
                  <a:txBody>
                    <a:bodyPr/>
                    <a:lstStyle/>
                    <a:p>
                      <a:r>
                        <a:rPr lang="en-US" sz="1000">
                          <a:hlinkClick r:id="rId13"/>
                        </a:rPr>
                        <a:t>Random Forest</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521599616"/>
                  </a:ext>
                </a:extLst>
              </a:tr>
              <a:tr h="303944">
                <a:tc>
                  <a:txBody>
                    <a:bodyPr/>
                    <a:lstStyle/>
                    <a:p>
                      <a:r>
                        <a:rPr lang="en-US" sz="1000">
                          <a:hlinkClick r:id="rId14"/>
                        </a:rPr>
                        <a:t>Extremely Randomized Trees</a:t>
                      </a:r>
                      <a:endParaRPr lang="en-US" sz="1000"/>
                    </a:p>
                  </a:txBody>
                  <a:tcPr marL="52666" marR="52666" marT="26333" marB="26333" anchor="ctr">
                    <a:lnL>
                      <a:noFill/>
                    </a:lnL>
                    <a:lnR>
                      <a:noFill/>
                    </a:lnR>
                    <a:lnT>
                      <a:noFill/>
                    </a:lnT>
                    <a:lnB>
                      <a:noFill/>
                    </a:lnB>
                  </a:tcPr>
                </a:tc>
                <a:tc>
                  <a:txBody>
                    <a:bodyPr/>
                    <a:lstStyle/>
                    <a:p>
                      <a:r>
                        <a:rPr lang="en-US" sz="1000">
                          <a:hlinkClick r:id="rId14"/>
                        </a:rPr>
                        <a:t>Extremely Randomized Trees</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154399125"/>
                  </a:ext>
                </a:extLst>
              </a:tr>
              <a:tr h="178790">
                <a:tc>
                  <a:txBody>
                    <a:bodyPr/>
                    <a:lstStyle/>
                    <a:p>
                      <a:r>
                        <a:rPr lang="en-US" sz="1000" dirty="0" err="1">
                          <a:hlinkClick r:id="rId15"/>
                        </a:rPr>
                        <a:t>XGboost</a:t>
                      </a:r>
                      <a:endParaRPr lang="en-US" sz="1000" dirty="0"/>
                    </a:p>
                  </a:txBody>
                  <a:tcPr marL="52666" marR="52666" marT="26333" marB="26333" anchor="ctr">
                    <a:lnL>
                      <a:noFill/>
                    </a:lnL>
                    <a:lnR>
                      <a:noFill/>
                    </a:lnR>
                    <a:lnT>
                      <a:noFill/>
                    </a:lnT>
                    <a:lnB>
                      <a:noFill/>
                    </a:lnB>
                  </a:tcPr>
                </a:tc>
                <a:tc>
                  <a:txBody>
                    <a:bodyPr/>
                    <a:lstStyle/>
                    <a:p>
                      <a:r>
                        <a:rPr lang="en-US" sz="1000" dirty="0" err="1">
                          <a:hlinkClick r:id="rId15"/>
                        </a:rPr>
                        <a:t>XGboost</a:t>
                      </a:r>
                      <a:endParaRPr lang="en-US" sz="1000" dirty="0"/>
                    </a:p>
                  </a:txBody>
                  <a:tcPr marL="52666" marR="52666" marT="26333" marB="26333" anchor="ctr">
                    <a:lnL>
                      <a:noFill/>
                    </a:lnL>
                    <a:lnR>
                      <a:noFill/>
                    </a:lnR>
                    <a:lnT>
                      <a:noFill/>
                    </a:lnT>
                    <a:lnB>
                      <a:noFill/>
                    </a:lnB>
                  </a:tcPr>
                </a:tc>
                <a:extLst>
                  <a:ext uri="{0D108BD9-81ED-4DB2-BD59-A6C34878D82A}">
                    <a16:rowId xmlns:a16="http://schemas.microsoft.com/office/drawing/2014/main" val="3537502937"/>
                  </a:ext>
                </a:extLst>
              </a:tr>
              <a:tr h="178790">
                <a:tc>
                  <a:txBody>
                    <a:bodyPr/>
                    <a:lstStyle/>
                    <a:p>
                      <a:r>
                        <a:rPr lang="en-US" sz="1000">
                          <a:hlinkClick r:id="rId16"/>
                        </a:rPr>
                        <a:t>DNN Classifier</a:t>
                      </a:r>
                      <a:endParaRPr lang="en-US" sz="1000"/>
                    </a:p>
                  </a:txBody>
                  <a:tcPr marL="52666" marR="52666" marT="26333" marB="26333" anchor="ctr">
                    <a:lnL>
                      <a:noFill/>
                    </a:lnL>
                    <a:lnR>
                      <a:noFill/>
                    </a:lnR>
                    <a:lnT>
                      <a:noFill/>
                    </a:lnT>
                    <a:lnB>
                      <a:noFill/>
                    </a:lnB>
                  </a:tcPr>
                </a:tc>
                <a:tc>
                  <a:txBody>
                    <a:bodyPr/>
                    <a:lstStyle/>
                    <a:p>
                      <a:r>
                        <a:rPr lang="en-US" sz="1000">
                          <a:hlinkClick r:id="rId17"/>
                        </a:rPr>
                        <a:t>DNN Regressor</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708269267"/>
                  </a:ext>
                </a:extLst>
              </a:tr>
              <a:tr h="178790">
                <a:tc>
                  <a:txBody>
                    <a:bodyPr/>
                    <a:lstStyle/>
                    <a:p>
                      <a:r>
                        <a:rPr lang="en-US" sz="1000">
                          <a:hlinkClick r:id="rId18"/>
                        </a:rPr>
                        <a:t>DNN Linear Classifier</a:t>
                      </a:r>
                      <a:endParaRPr lang="en-US" sz="1000"/>
                    </a:p>
                  </a:txBody>
                  <a:tcPr marL="52666" marR="52666" marT="26333" marB="26333" anchor="ctr">
                    <a:lnL>
                      <a:noFill/>
                    </a:lnL>
                    <a:lnR>
                      <a:noFill/>
                    </a:lnR>
                    <a:lnT>
                      <a:noFill/>
                    </a:lnT>
                    <a:lnB>
                      <a:noFill/>
                    </a:lnB>
                  </a:tcPr>
                </a:tc>
                <a:tc>
                  <a:txBody>
                    <a:bodyPr/>
                    <a:lstStyle/>
                    <a:p>
                      <a:r>
                        <a:rPr lang="en-US" sz="1000">
                          <a:hlinkClick r:id="rId19"/>
                        </a:rPr>
                        <a:t>Linear Regressor</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3239242384"/>
                  </a:ext>
                </a:extLst>
              </a:tr>
              <a:tr h="178790">
                <a:tc>
                  <a:txBody>
                    <a:bodyPr/>
                    <a:lstStyle/>
                    <a:p>
                      <a:r>
                        <a:rPr lang="en-US" sz="1000">
                          <a:hlinkClick r:id="rId20"/>
                        </a:rPr>
                        <a:t>Naive Bayes</a:t>
                      </a:r>
                      <a:endParaRPr lang="en-US" sz="1000"/>
                    </a:p>
                  </a:txBody>
                  <a:tcPr marL="52666" marR="52666" marT="26333" marB="26333" anchor="ctr">
                    <a:lnL>
                      <a:noFill/>
                    </a:lnL>
                    <a:lnR>
                      <a:noFill/>
                    </a:lnR>
                    <a:lnT>
                      <a:noFill/>
                    </a:lnT>
                    <a:lnB>
                      <a:noFill/>
                    </a:lnB>
                  </a:tcPr>
                </a:tc>
                <a:tc>
                  <a:txBody>
                    <a:bodyPr/>
                    <a:lstStyle/>
                    <a:p>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341898756"/>
                  </a:ext>
                </a:extLst>
              </a:tr>
              <a:tr h="303944">
                <a:tc>
                  <a:txBody>
                    <a:bodyPr/>
                    <a:lstStyle/>
                    <a:p>
                      <a:r>
                        <a:rPr lang="en-US" sz="1000">
                          <a:hlinkClick r:id="rId21"/>
                        </a:rPr>
                        <a:t>Stochastic Gradient Descent (SGD)</a:t>
                      </a:r>
                      <a:endParaRPr lang="en-US" sz="1000"/>
                    </a:p>
                  </a:txBody>
                  <a:tcPr marL="52666" marR="52666" marT="26333" marB="26333" anchor="ctr">
                    <a:lnL>
                      <a:noFill/>
                    </a:lnL>
                    <a:lnR>
                      <a:noFill/>
                    </a:lnR>
                    <a:lnT>
                      <a:noFill/>
                    </a:lnT>
                    <a:lnB>
                      <a:noFill/>
                    </a:lnB>
                  </a:tcPr>
                </a:tc>
                <a:tc>
                  <a:txBody>
                    <a:bodyPr/>
                    <a:lstStyle/>
                    <a:p>
                      <a:endParaRPr lang="en-US" sz="1000" dirty="0"/>
                    </a:p>
                  </a:txBody>
                  <a:tcPr marL="52666" marR="52666" marT="26333" marB="26333" anchor="ctr">
                    <a:lnL>
                      <a:noFill/>
                    </a:lnL>
                    <a:lnR>
                      <a:noFill/>
                    </a:lnR>
                    <a:lnT>
                      <a:noFill/>
                    </a:lnT>
                    <a:lnB>
                      <a:noFill/>
                    </a:lnB>
                  </a:tcPr>
                </a:tc>
                <a:extLst>
                  <a:ext uri="{0D108BD9-81ED-4DB2-BD59-A6C34878D82A}">
                    <a16:rowId xmlns:a16="http://schemas.microsoft.com/office/drawing/2014/main" val="3966003278"/>
                  </a:ext>
                </a:extLst>
              </a:tr>
            </a:tbl>
          </a:graphicData>
        </a:graphic>
      </p:graphicFrame>
      <p:sp>
        <p:nvSpPr>
          <p:cNvPr id="6" name="Rectangle 5">
            <a:extLst>
              <a:ext uri="{FF2B5EF4-FFF2-40B4-BE49-F238E27FC236}">
                <a16:creationId xmlns:a16="http://schemas.microsoft.com/office/drawing/2014/main" id="{C96C4D95-99B7-4E6E-A3D2-B6969D97C36B}"/>
              </a:ext>
            </a:extLst>
          </p:cNvPr>
          <p:cNvSpPr/>
          <p:nvPr/>
        </p:nvSpPr>
        <p:spPr>
          <a:xfrm>
            <a:off x="3178609" y="4831794"/>
            <a:ext cx="6144490" cy="261610"/>
          </a:xfrm>
          <a:prstGeom prst="rect">
            <a:avLst/>
          </a:prstGeom>
        </p:spPr>
        <p:txBody>
          <a:bodyPr wrap="square">
            <a:spAutoFit/>
          </a:bodyPr>
          <a:lstStyle/>
          <a:p>
            <a:r>
              <a:rPr lang="en-US" sz="1100" dirty="0">
                <a:hlinkClick r:id="rId22"/>
              </a:rPr>
              <a:t>https://docs.microsoft.com/en-us/azure/machine-learning/service/how-to-configure-auto-train</a:t>
            </a:r>
            <a:endParaRPr lang="en-US" sz="1100" dirty="0"/>
          </a:p>
        </p:txBody>
      </p:sp>
    </p:spTree>
    <p:extLst>
      <p:ext uri="{BB962C8B-B14F-4D97-AF65-F5344CB8AC3E}">
        <p14:creationId xmlns:p14="http://schemas.microsoft.com/office/powerpoint/2010/main" val="3669653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CFD37-EDF7-42F2-9518-A10251253ABA}"/>
              </a:ext>
            </a:extLst>
          </p:cNvPr>
          <p:cNvSpPr>
            <a:spLocks noGrp="1"/>
          </p:cNvSpPr>
          <p:nvPr>
            <p:ph type="title"/>
          </p:nvPr>
        </p:nvSpPr>
        <p:spPr/>
        <p:txBody>
          <a:bodyPr/>
          <a:lstStyle/>
          <a:p>
            <a:r>
              <a:rPr lang="en-US" dirty="0"/>
              <a:t>Picking the Best Model</a:t>
            </a:r>
          </a:p>
        </p:txBody>
      </p:sp>
      <p:sp>
        <p:nvSpPr>
          <p:cNvPr id="3" name="Text Placeholder 2">
            <a:extLst>
              <a:ext uri="{FF2B5EF4-FFF2-40B4-BE49-F238E27FC236}">
                <a16:creationId xmlns:a16="http://schemas.microsoft.com/office/drawing/2014/main" id="{7B559461-43BB-4521-B584-E6B31A283F52}"/>
              </a:ext>
            </a:extLst>
          </p:cNvPr>
          <p:cNvSpPr>
            <a:spLocks noGrp="1"/>
          </p:cNvSpPr>
          <p:nvPr>
            <p:ph type="body" idx="1"/>
          </p:nvPr>
        </p:nvSpPr>
        <p:spPr>
          <a:xfrm>
            <a:off x="422028" y="1565150"/>
            <a:ext cx="3071400" cy="3002400"/>
          </a:xfrm>
        </p:spPr>
        <p:txBody>
          <a:bodyPr>
            <a:normAutofit fontScale="92500" lnSpcReduction="20000"/>
          </a:bodyPr>
          <a:lstStyle/>
          <a:p>
            <a:r>
              <a:rPr lang="en-US" dirty="0"/>
              <a:t>Picks a best model(s) based on a Primary Metric</a:t>
            </a:r>
          </a:p>
          <a:p>
            <a:pPr lvl="1">
              <a:spcBef>
                <a:spcPts val="600"/>
              </a:spcBef>
            </a:pPr>
            <a:r>
              <a:rPr lang="en-US" dirty="0"/>
              <a:t>In Classification Problems:</a:t>
            </a:r>
          </a:p>
          <a:p>
            <a:pPr lvl="2">
              <a:spcBef>
                <a:spcPts val="600"/>
              </a:spcBef>
            </a:pPr>
            <a:r>
              <a:rPr lang="en-US" dirty="0"/>
              <a:t>Accuracy, Weighted AUC, Average Weighted Precision Score, Normalized Macro Recall, Weighted Precision Score</a:t>
            </a:r>
          </a:p>
          <a:p>
            <a:pPr lvl="1">
              <a:spcBef>
                <a:spcPts val="600"/>
              </a:spcBef>
            </a:pPr>
            <a:r>
              <a:rPr lang="en-US" dirty="0"/>
              <a:t>In Regression/Forecasting Problems:</a:t>
            </a:r>
          </a:p>
          <a:p>
            <a:pPr lvl="2">
              <a:spcBef>
                <a:spcPts val="600"/>
              </a:spcBef>
            </a:pPr>
            <a:r>
              <a:rPr lang="en-US" dirty="0"/>
              <a:t>Spearman Correlation, Normalized RMSE, R</a:t>
            </a:r>
            <a:r>
              <a:rPr lang="en-US" baseline="30000" dirty="0"/>
              <a:t>2</a:t>
            </a:r>
            <a:r>
              <a:rPr lang="en-US" dirty="0"/>
              <a:t>, Normalized MAE</a:t>
            </a:r>
          </a:p>
          <a:p>
            <a:endParaRPr lang="en-US" dirty="0"/>
          </a:p>
        </p:txBody>
      </p:sp>
      <p:sp>
        <p:nvSpPr>
          <p:cNvPr id="4" name="Rectangle 3">
            <a:extLst>
              <a:ext uri="{FF2B5EF4-FFF2-40B4-BE49-F238E27FC236}">
                <a16:creationId xmlns:a16="http://schemas.microsoft.com/office/drawing/2014/main" id="{E874D10C-6D65-4617-8879-A22C02FF83D3}"/>
              </a:ext>
            </a:extLst>
          </p:cNvPr>
          <p:cNvSpPr/>
          <p:nvPr/>
        </p:nvSpPr>
        <p:spPr>
          <a:xfrm>
            <a:off x="319500" y="4807508"/>
            <a:ext cx="4662054" cy="215444"/>
          </a:xfrm>
          <a:prstGeom prst="rect">
            <a:avLst/>
          </a:prstGeom>
        </p:spPr>
        <p:txBody>
          <a:bodyPr wrap="square">
            <a:spAutoFit/>
          </a:bodyPr>
          <a:lstStyle/>
          <a:p>
            <a:r>
              <a:rPr lang="en-US" sz="800" dirty="0">
                <a:hlinkClick r:id="rId2"/>
              </a:rPr>
              <a:t>https://docs.microsoft.com/en-us/azure/machine-learning/service/how-to-understand-automated-ml</a:t>
            </a:r>
            <a:endParaRPr lang="en-US" sz="800" dirty="0"/>
          </a:p>
        </p:txBody>
      </p:sp>
      <p:pic>
        <p:nvPicPr>
          <p:cNvPr id="7" name="Picture 6">
            <a:extLst>
              <a:ext uri="{FF2B5EF4-FFF2-40B4-BE49-F238E27FC236}">
                <a16:creationId xmlns:a16="http://schemas.microsoft.com/office/drawing/2014/main" id="{BE0C4B95-9A79-44B8-9528-F9DF165F32E8}"/>
              </a:ext>
            </a:extLst>
          </p:cNvPr>
          <p:cNvPicPr>
            <a:picLocks noChangeAspect="1"/>
          </p:cNvPicPr>
          <p:nvPr/>
        </p:nvPicPr>
        <p:blipFill>
          <a:blip r:embed="rId3"/>
          <a:stretch>
            <a:fillRect/>
          </a:stretch>
        </p:blipFill>
        <p:spPr>
          <a:xfrm>
            <a:off x="3851564" y="1451308"/>
            <a:ext cx="4613562" cy="2825324"/>
          </a:xfrm>
          <a:prstGeom prst="rect">
            <a:avLst/>
          </a:prstGeom>
        </p:spPr>
      </p:pic>
    </p:spTree>
    <p:extLst>
      <p:ext uri="{BB962C8B-B14F-4D97-AF65-F5344CB8AC3E}">
        <p14:creationId xmlns:p14="http://schemas.microsoft.com/office/powerpoint/2010/main" val="1146714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25A46-9DA8-416A-9F05-8D4307462F08}"/>
              </a:ext>
            </a:extLst>
          </p:cNvPr>
          <p:cNvSpPr>
            <a:spLocks noGrp="1"/>
          </p:cNvSpPr>
          <p:nvPr>
            <p:ph type="title"/>
          </p:nvPr>
        </p:nvSpPr>
        <p:spPr/>
        <p:txBody>
          <a:bodyPr/>
          <a:lstStyle/>
          <a:p>
            <a:r>
              <a:rPr lang="en-US" dirty="0"/>
              <a:t>Tracking ML Experiments: Two Ways</a:t>
            </a:r>
          </a:p>
        </p:txBody>
      </p:sp>
      <p:sp>
        <p:nvSpPr>
          <p:cNvPr id="8" name="Rectangle 7">
            <a:extLst>
              <a:ext uri="{FF2B5EF4-FFF2-40B4-BE49-F238E27FC236}">
                <a16:creationId xmlns:a16="http://schemas.microsoft.com/office/drawing/2014/main" id="{D3E1171C-3862-4140-B248-A27893710230}"/>
              </a:ext>
            </a:extLst>
          </p:cNvPr>
          <p:cNvSpPr/>
          <p:nvPr/>
        </p:nvSpPr>
        <p:spPr>
          <a:xfrm>
            <a:off x="117348" y="975425"/>
            <a:ext cx="4454652" cy="4419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Train Inside the Compute Instance,</a:t>
            </a:r>
          </a:p>
          <a:p>
            <a:pPr algn="ctr"/>
            <a:r>
              <a:rPr lang="en-US" dirty="0"/>
              <a:t>Track Externally in Azure ML</a:t>
            </a:r>
          </a:p>
        </p:txBody>
      </p:sp>
      <p:sp>
        <p:nvSpPr>
          <p:cNvPr id="9" name="Rectangle 8">
            <a:extLst>
              <a:ext uri="{FF2B5EF4-FFF2-40B4-BE49-F238E27FC236}">
                <a16:creationId xmlns:a16="http://schemas.microsoft.com/office/drawing/2014/main" id="{D281EBFC-0A85-4BBA-A8BB-2AD6C2EEAF73}"/>
              </a:ext>
            </a:extLst>
          </p:cNvPr>
          <p:cNvSpPr/>
          <p:nvPr/>
        </p:nvSpPr>
        <p:spPr>
          <a:xfrm>
            <a:off x="4618721" y="975425"/>
            <a:ext cx="4454652" cy="44192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Train Externally in a Compute Cluster,</a:t>
            </a:r>
          </a:p>
          <a:p>
            <a:pPr algn="ctr"/>
            <a:r>
              <a:rPr lang="en-US" dirty="0"/>
              <a:t>Track Externally in Azure ML</a:t>
            </a:r>
          </a:p>
        </p:txBody>
      </p:sp>
      <p:sp>
        <p:nvSpPr>
          <p:cNvPr id="11" name="TextBox 10">
            <a:extLst>
              <a:ext uri="{FF2B5EF4-FFF2-40B4-BE49-F238E27FC236}">
                <a16:creationId xmlns:a16="http://schemas.microsoft.com/office/drawing/2014/main" id="{0AA2B8EB-7153-4B3A-9705-E76AC4BA0F3D}"/>
              </a:ext>
            </a:extLst>
          </p:cNvPr>
          <p:cNvSpPr txBox="1"/>
          <p:nvPr/>
        </p:nvSpPr>
        <p:spPr>
          <a:xfrm>
            <a:off x="6034112" y="784268"/>
            <a:ext cx="2992540" cy="184666"/>
          </a:xfrm>
          <a:prstGeom prst="rect">
            <a:avLst/>
          </a:prstGeom>
          <a:noFill/>
        </p:spPr>
        <p:txBody>
          <a:bodyPr wrap="square">
            <a:spAutoFit/>
          </a:bodyPr>
          <a:lstStyle/>
          <a:p>
            <a:pPr algn="ctr"/>
            <a:r>
              <a:rPr lang="en-US" sz="600" dirty="0">
                <a:hlinkClick r:id="rId2"/>
              </a:rPr>
              <a:t>https://docs.microsoft.com/en-us/azure/machine-learning/how-to-train-scikit-learn</a:t>
            </a:r>
            <a:endParaRPr lang="en-US" sz="600" dirty="0"/>
          </a:p>
        </p:txBody>
      </p:sp>
      <p:sp>
        <p:nvSpPr>
          <p:cNvPr id="12" name="TextBox 11">
            <a:extLst>
              <a:ext uri="{FF2B5EF4-FFF2-40B4-BE49-F238E27FC236}">
                <a16:creationId xmlns:a16="http://schemas.microsoft.com/office/drawing/2014/main" id="{830870C5-D1F5-4383-96C8-E370EA907F63}"/>
              </a:ext>
            </a:extLst>
          </p:cNvPr>
          <p:cNvSpPr txBox="1"/>
          <p:nvPr/>
        </p:nvSpPr>
        <p:spPr>
          <a:xfrm>
            <a:off x="117348" y="1614065"/>
            <a:ext cx="4454652" cy="2308324"/>
          </a:xfrm>
          <a:prstGeom prst="rect">
            <a:avLst/>
          </a:prstGeom>
          <a:solidFill>
            <a:schemeClr val="tx2"/>
          </a:solidFill>
        </p:spPr>
        <p:txBody>
          <a:bodyPr wrap="square" rtlCol="0">
            <a:spAutoFit/>
          </a:bodyPr>
          <a:lstStyle/>
          <a:p>
            <a:r>
              <a:rPr lang="en-US" sz="900" dirty="0">
                <a:latin typeface="Consolas" panose="020B0609020204030204" pitchFamily="49" charset="0"/>
              </a:rPr>
              <a:t>## Connect to Workspace</a:t>
            </a:r>
          </a:p>
          <a:p>
            <a:r>
              <a:rPr lang="en-US" sz="900" dirty="0" err="1">
                <a:latin typeface="Consolas" panose="020B0609020204030204" pitchFamily="49" charset="0"/>
              </a:rPr>
              <a:t>ws</a:t>
            </a:r>
            <a:r>
              <a:rPr lang="en-US" sz="900" dirty="0">
                <a:latin typeface="Consolas" panose="020B0609020204030204" pitchFamily="49" charset="0"/>
              </a:rPr>
              <a:t> = </a:t>
            </a:r>
            <a:r>
              <a:rPr lang="en-US" sz="900" dirty="0" err="1">
                <a:latin typeface="Consolas" panose="020B0609020204030204" pitchFamily="49" charset="0"/>
              </a:rPr>
              <a:t>Workspace.from_config</a:t>
            </a:r>
            <a:r>
              <a:rPr lang="en-US" sz="900" dirty="0">
                <a:latin typeface="Consolas" panose="020B0609020204030204" pitchFamily="49" charset="0"/>
              </a:rPr>
              <a:t>()</a:t>
            </a:r>
          </a:p>
          <a:p>
            <a:endParaRPr lang="en-US" sz="900" dirty="0">
              <a:latin typeface="Consolas" panose="020B0609020204030204" pitchFamily="49" charset="0"/>
            </a:endParaRPr>
          </a:p>
          <a:p>
            <a:r>
              <a:rPr lang="en-US" sz="900" dirty="0">
                <a:latin typeface="Consolas" panose="020B0609020204030204" pitchFamily="49" charset="0"/>
              </a:rPr>
              <a:t>## Create Experiment</a:t>
            </a:r>
          </a:p>
          <a:p>
            <a:r>
              <a:rPr lang="en-US" sz="900" dirty="0">
                <a:latin typeface="Consolas" panose="020B0609020204030204" pitchFamily="49" charset="0"/>
              </a:rPr>
              <a:t>experiment = Experiment(workspace = </a:t>
            </a:r>
            <a:r>
              <a:rPr lang="en-US" sz="900" dirty="0" err="1">
                <a:latin typeface="Consolas" panose="020B0609020204030204" pitchFamily="49" charset="0"/>
              </a:rPr>
              <a:t>ws</a:t>
            </a:r>
            <a:r>
              <a:rPr lang="en-US" sz="900" dirty="0">
                <a:latin typeface="Consolas" panose="020B0609020204030204" pitchFamily="49" charset="0"/>
              </a:rPr>
              <a:t>, name = '&lt;group&gt;_diabetes')</a:t>
            </a:r>
          </a:p>
          <a:p>
            <a:endParaRPr lang="en-US" sz="900" dirty="0">
              <a:latin typeface="Consolas" panose="020B0609020204030204" pitchFamily="49" charset="0"/>
            </a:endParaRPr>
          </a:p>
          <a:p>
            <a:r>
              <a:rPr lang="en-US" sz="900" dirty="0">
                <a:latin typeface="Consolas" panose="020B0609020204030204" pitchFamily="49" charset="0"/>
              </a:rPr>
              <a:t>## Create Run</a:t>
            </a:r>
          </a:p>
          <a:p>
            <a:r>
              <a:rPr lang="en-US" sz="900" dirty="0">
                <a:latin typeface="Consolas" panose="020B0609020204030204" pitchFamily="49" charset="0"/>
              </a:rPr>
              <a:t>run = </a:t>
            </a:r>
            <a:r>
              <a:rPr lang="en-US" sz="900" dirty="0" err="1">
                <a:latin typeface="Consolas" panose="020B0609020204030204" pitchFamily="49" charset="0"/>
              </a:rPr>
              <a:t>experiment.start_logging</a:t>
            </a:r>
            <a:r>
              <a:rPr lang="en-US" sz="900" dirty="0">
                <a:latin typeface="Consolas" panose="020B0609020204030204" pitchFamily="49" charset="0"/>
              </a:rPr>
              <a:t>(outputs=None, </a:t>
            </a:r>
            <a:r>
              <a:rPr lang="en-US" sz="900" dirty="0" err="1">
                <a:latin typeface="Consolas" panose="020B0609020204030204" pitchFamily="49" charset="0"/>
              </a:rPr>
              <a:t>snapshot_directory</a:t>
            </a:r>
            <a:r>
              <a:rPr lang="en-US" sz="900" dirty="0">
                <a:latin typeface="Consolas" panose="020B0609020204030204" pitchFamily="49" charset="0"/>
              </a:rPr>
              <a:t>=".", </a:t>
            </a:r>
            <a:r>
              <a:rPr lang="en-US" sz="900" dirty="0" err="1">
                <a:latin typeface="Consolas" panose="020B0609020204030204" pitchFamily="49" charset="0"/>
              </a:rPr>
              <a:t>display_name</a:t>
            </a:r>
            <a:r>
              <a:rPr lang="en-US" sz="900" dirty="0">
                <a:latin typeface="Consolas" panose="020B0609020204030204" pitchFamily="49" charset="0"/>
              </a:rPr>
              <a:t>="</a:t>
            </a:r>
            <a:r>
              <a:rPr lang="en-US" sz="900" dirty="0" err="1">
                <a:latin typeface="Consolas" panose="020B0609020204030204" pitchFamily="49" charset="0"/>
              </a:rPr>
              <a:t>run_name</a:t>
            </a:r>
            <a:r>
              <a:rPr lang="en-US" sz="900" dirty="0">
                <a:latin typeface="Consolas" panose="020B0609020204030204" pitchFamily="49" charset="0"/>
              </a:rPr>
              <a:t>")</a:t>
            </a:r>
          </a:p>
          <a:p>
            <a:endParaRPr lang="en-US" sz="900" dirty="0">
              <a:latin typeface="Consolas" panose="020B0609020204030204" pitchFamily="49" charset="0"/>
            </a:endParaRPr>
          </a:p>
          <a:p>
            <a:r>
              <a:rPr lang="en-US" sz="900" b="1" i="1" dirty="0">
                <a:latin typeface="Consolas" panose="020B0609020204030204" pitchFamily="49" charset="0"/>
              </a:rPr>
              <a:t>&lt;ML STUFF HERE&gt;</a:t>
            </a:r>
          </a:p>
          <a:p>
            <a:endParaRPr lang="en-US" sz="900" dirty="0">
              <a:latin typeface="Consolas" panose="020B0609020204030204" pitchFamily="49" charset="0"/>
            </a:endParaRPr>
          </a:p>
          <a:p>
            <a:r>
              <a:rPr lang="en-US" sz="900" dirty="0">
                <a:latin typeface="Consolas" panose="020B0609020204030204" pitchFamily="49" charset="0"/>
              </a:rPr>
              <a:t>## Log Metrics</a:t>
            </a:r>
          </a:p>
          <a:p>
            <a:r>
              <a:rPr lang="en-US" sz="900" dirty="0">
                <a:latin typeface="Consolas" panose="020B0609020204030204" pitchFamily="49" charset="0"/>
              </a:rPr>
              <a:t>run.log('</a:t>
            </a:r>
            <a:r>
              <a:rPr lang="en-US" sz="900" dirty="0" err="1">
                <a:latin typeface="Consolas" panose="020B0609020204030204" pitchFamily="49" charset="0"/>
              </a:rPr>
              <a:t>auc_train</a:t>
            </a:r>
            <a:r>
              <a:rPr lang="en-US" sz="900" dirty="0">
                <a:latin typeface="Consolas" panose="020B0609020204030204" pitchFamily="49" charset="0"/>
              </a:rPr>
              <a:t>', 0.85)</a:t>
            </a:r>
          </a:p>
          <a:p>
            <a:r>
              <a:rPr lang="en-US" sz="900" dirty="0">
                <a:latin typeface="Consolas" panose="020B0609020204030204" pitchFamily="49" charset="0"/>
              </a:rPr>
              <a:t>run.log('</a:t>
            </a:r>
            <a:r>
              <a:rPr lang="en-US" sz="900" dirty="0" err="1">
                <a:latin typeface="Consolas" panose="020B0609020204030204" pitchFamily="49" charset="0"/>
              </a:rPr>
              <a:t>auc_test</a:t>
            </a:r>
            <a:r>
              <a:rPr lang="en-US" sz="900" dirty="0">
                <a:latin typeface="Consolas" panose="020B0609020204030204" pitchFamily="49" charset="0"/>
              </a:rPr>
              <a:t>', 0.82)</a:t>
            </a:r>
          </a:p>
          <a:p>
            <a:r>
              <a:rPr lang="en-US" sz="900" dirty="0" err="1">
                <a:latin typeface="Consolas" panose="020B0609020204030204" pitchFamily="49" charset="0"/>
              </a:rPr>
              <a:t>run.complete</a:t>
            </a:r>
            <a:r>
              <a:rPr lang="en-US" sz="900" dirty="0">
                <a:latin typeface="Consolas" panose="020B0609020204030204" pitchFamily="49" charset="0"/>
              </a:rPr>
              <a:t>()</a:t>
            </a:r>
          </a:p>
        </p:txBody>
      </p:sp>
      <p:sp>
        <p:nvSpPr>
          <p:cNvPr id="13" name="TextBox 12">
            <a:extLst>
              <a:ext uri="{FF2B5EF4-FFF2-40B4-BE49-F238E27FC236}">
                <a16:creationId xmlns:a16="http://schemas.microsoft.com/office/drawing/2014/main" id="{1A00D852-DD8C-4404-8BC3-66322F63A13F}"/>
              </a:ext>
            </a:extLst>
          </p:cNvPr>
          <p:cNvSpPr txBox="1"/>
          <p:nvPr/>
        </p:nvSpPr>
        <p:spPr>
          <a:xfrm>
            <a:off x="4618721" y="1598451"/>
            <a:ext cx="4454652" cy="3139321"/>
          </a:xfrm>
          <a:prstGeom prst="rect">
            <a:avLst/>
          </a:prstGeom>
          <a:solidFill>
            <a:schemeClr val="accent3">
              <a:lumMod val="20000"/>
              <a:lumOff val="80000"/>
            </a:schemeClr>
          </a:solidFill>
        </p:spPr>
        <p:txBody>
          <a:bodyPr wrap="square" rtlCol="0">
            <a:spAutoFit/>
          </a:bodyPr>
          <a:lstStyle/>
          <a:p>
            <a:r>
              <a:rPr lang="en-US" sz="900" dirty="0">
                <a:latin typeface="Consolas" panose="020B0609020204030204" pitchFamily="49" charset="0"/>
              </a:rPr>
              <a:t>## Connect to Workspace</a:t>
            </a:r>
          </a:p>
          <a:p>
            <a:r>
              <a:rPr lang="en-US" sz="900" dirty="0" err="1">
                <a:latin typeface="Consolas" panose="020B0609020204030204" pitchFamily="49" charset="0"/>
              </a:rPr>
              <a:t>ws</a:t>
            </a:r>
            <a:r>
              <a:rPr lang="en-US" sz="900" dirty="0">
                <a:latin typeface="Consolas" panose="020B0609020204030204" pitchFamily="49" charset="0"/>
              </a:rPr>
              <a:t> = </a:t>
            </a:r>
            <a:r>
              <a:rPr lang="en-US" sz="900" dirty="0" err="1">
                <a:latin typeface="Consolas" panose="020B0609020204030204" pitchFamily="49" charset="0"/>
              </a:rPr>
              <a:t>Workspace.from_config</a:t>
            </a:r>
            <a:r>
              <a:rPr lang="en-US" sz="900" dirty="0">
                <a:latin typeface="Consolas" panose="020B0609020204030204" pitchFamily="49" charset="0"/>
              </a:rPr>
              <a:t>()</a:t>
            </a:r>
          </a:p>
          <a:p>
            <a:endParaRPr lang="en-US" sz="900" dirty="0">
              <a:latin typeface="Consolas" panose="020B0609020204030204" pitchFamily="49" charset="0"/>
            </a:endParaRPr>
          </a:p>
          <a:p>
            <a:r>
              <a:rPr lang="en-US" sz="900" dirty="0">
                <a:latin typeface="Consolas" panose="020B0609020204030204" pitchFamily="49" charset="0"/>
              </a:rPr>
              <a:t>## Create Experiment</a:t>
            </a:r>
          </a:p>
          <a:p>
            <a:r>
              <a:rPr lang="en-US" sz="900" dirty="0">
                <a:latin typeface="Consolas" panose="020B0609020204030204" pitchFamily="49" charset="0"/>
              </a:rPr>
              <a:t>experiment = Experiment(workspace = </a:t>
            </a:r>
            <a:r>
              <a:rPr lang="en-US" sz="900" dirty="0" err="1">
                <a:latin typeface="Consolas" panose="020B0609020204030204" pitchFamily="49" charset="0"/>
              </a:rPr>
              <a:t>ws</a:t>
            </a:r>
            <a:r>
              <a:rPr lang="en-US" sz="900" dirty="0">
                <a:latin typeface="Consolas" panose="020B0609020204030204" pitchFamily="49" charset="0"/>
              </a:rPr>
              <a:t>, name = '&lt;group&gt;_diabetes')</a:t>
            </a:r>
          </a:p>
          <a:p>
            <a:endParaRPr lang="en-US" sz="900" dirty="0">
              <a:latin typeface="Consolas" panose="020B0609020204030204" pitchFamily="49" charset="0"/>
            </a:endParaRPr>
          </a:p>
          <a:p>
            <a:r>
              <a:rPr lang="en-US" sz="900" b="1" i="1" dirty="0">
                <a:latin typeface="Consolas" panose="020B0609020204030204" pitchFamily="49" charset="0"/>
              </a:rPr>
              <a:t>&lt;ML STUFF in a train.py SCRIPT&gt;</a:t>
            </a:r>
          </a:p>
          <a:p>
            <a:endParaRPr lang="en-US" sz="900" dirty="0">
              <a:latin typeface="Consolas" panose="020B0609020204030204" pitchFamily="49" charset="0"/>
            </a:endParaRPr>
          </a:p>
          <a:p>
            <a:r>
              <a:rPr lang="en-US" sz="900" dirty="0">
                <a:latin typeface="Consolas" panose="020B0609020204030204" pitchFamily="49" charset="0"/>
              </a:rPr>
              <a:t>## Connect to Compute Target (Optional)</a:t>
            </a:r>
          </a:p>
          <a:p>
            <a:r>
              <a:rPr lang="en-US" sz="900" dirty="0" err="1">
                <a:latin typeface="Consolas" panose="020B0609020204030204" pitchFamily="49" charset="0"/>
              </a:rPr>
              <a:t>training_cluster</a:t>
            </a:r>
            <a:r>
              <a:rPr lang="en-US" sz="900" dirty="0">
                <a:latin typeface="Consolas" panose="020B0609020204030204" pitchFamily="49" charset="0"/>
              </a:rPr>
              <a:t> = </a:t>
            </a:r>
            <a:r>
              <a:rPr lang="en-US" sz="900" dirty="0" err="1">
                <a:latin typeface="Consolas" panose="020B0609020204030204" pitchFamily="49" charset="0"/>
              </a:rPr>
              <a:t>ComputeTarget</a:t>
            </a:r>
            <a:r>
              <a:rPr lang="en-US" sz="900" dirty="0">
                <a:latin typeface="Consolas" panose="020B0609020204030204" pitchFamily="49" charset="0"/>
              </a:rPr>
              <a:t>(workspace=</a:t>
            </a:r>
            <a:r>
              <a:rPr lang="en-US" sz="900" dirty="0" err="1">
                <a:latin typeface="Consolas" panose="020B0609020204030204" pitchFamily="49" charset="0"/>
              </a:rPr>
              <a:t>ws</a:t>
            </a:r>
            <a:r>
              <a:rPr lang="en-US" sz="900" dirty="0">
                <a:latin typeface="Consolas" panose="020B0609020204030204" pitchFamily="49" charset="0"/>
              </a:rPr>
              <a:t>, name=</a:t>
            </a:r>
            <a:r>
              <a:rPr lang="en-US" sz="900" dirty="0" err="1">
                <a:latin typeface="Consolas" panose="020B0609020204030204" pitchFamily="49" charset="0"/>
              </a:rPr>
              <a:t>cluster_name</a:t>
            </a:r>
            <a:r>
              <a:rPr lang="en-US" sz="900" dirty="0">
                <a:latin typeface="Consolas" panose="020B0609020204030204" pitchFamily="49" charset="0"/>
              </a:rPr>
              <a:t>)</a:t>
            </a:r>
          </a:p>
          <a:p>
            <a:endParaRPr lang="en-US" sz="900" dirty="0">
              <a:latin typeface="Consolas" panose="020B0609020204030204" pitchFamily="49" charset="0"/>
            </a:endParaRPr>
          </a:p>
          <a:p>
            <a:r>
              <a:rPr lang="en-US" sz="900" dirty="0">
                <a:latin typeface="Consolas" panose="020B0609020204030204" pitchFamily="49" charset="0"/>
              </a:rPr>
              <a:t>## Create Environment for </a:t>
            </a:r>
            <a:r>
              <a:rPr lang="en-US" sz="900" dirty="0" err="1">
                <a:latin typeface="Consolas" panose="020B0609020204030204" pitchFamily="49" charset="0"/>
              </a:rPr>
              <a:t>sklearn</a:t>
            </a:r>
            <a:endParaRPr lang="en-US" sz="900" dirty="0">
              <a:latin typeface="Consolas" panose="020B0609020204030204" pitchFamily="49" charset="0"/>
            </a:endParaRPr>
          </a:p>
          <a:p>
            <a:r>
              <a:rPr lang="en-US" sz="900" dirty="0" err="1">
                <a:latin typeface="Consolas" panose="020B0609020204030204" pitchFamily="49" charset="0"/>
              </a:rPr>
              <a:t>sklearn_env</a:t>
            </a:r>
            <a:r>
              <a:rPr lang="en-US" sz="900" dirty="0">
                <a:latin typeface="Consolas" panose="020B0609020204030204" pitchFamily="49" charset="0"/>
              </a:rPr>
              <a:t> = Environment("</a:t>
            </a:r>
            <a:r>
              <a:rPr lang="en-US" sz="900" dirty="0" err="1">
                <a:latin typeface="Consolas" panose="020B0609020204030204" pitchFamily="49" charset="0"/>
              </a:rPr>
              <a:t>sklearn</a:t>
            </a:r>
            <a:r>
              <a:rPr lang="en-US" sz="900" dirty="0">
                <a:latin typeface="Consolas" panose="020B0609020204030204" pitchFamily="49" charset="0"/>
              </a:rPr>
              <a:t>-env")</a:t>
            </a:r>
          </a:p>
          <a:p>
            <a:endParaRPr lang="en-US" sz="900" dirty="0">
              <a:latin typeface="Consolas" panose="020B0609020204030204" pitchFamily="49" charset="0"/>
            </a:endParaRPr>
          </a:p>
          <a:p>
            <a:r>
              <a:rPr lang="en-US" sz="900" dirty="0">
                <a:latin typeface="Consolas" panose="020B0609020204030204" pitchFamily="49" charset="0"/>
              </a:rPr>
              <a:t>## Create a script config</a:t>
            </a:r>
          </a:p>
          <a:p>
            <a:r>
              <a:rPr lang="en-US" sz="900" dirty="0" err="1">
                <a:latin typeface="Consolas" panose="020B0609020204030204" pitchFamily="49" charset="0"/>
              </a:rPr>
              <a:t>script_config</a:t>
            </a:r>
            <a:r>
              <a:rPr lang="en-US" sz="900" dirty="0">
                <a:latin typeface="Consolas" panose="020B0609020204030204" pitchFamily="49" charset="0"/>
              </a:rPr>
              <a:t> = </a:t>
            </a:r>
            <a:r>
              <a:rPr lang="en-US" sz="900" dirty="0" err="1">
                <a:latin typeface="Consolas" panose="020B0609020204030204" pitchFamily="49" charset="0"/>
              </a:rPr>
              <a:t>ScriptRunConfig</a:t>
            </a:r>
            <a:r>
              <a:rPr lang="en-US" sz="900" dirty="0">
                <a:latin typeface="Consolas" panose="020B0609020204030204" pitchFamily="49" charset="0"/>
              </a:rPr>
              <a:t>(</a:t>
            </a:r>
            <a:r>
              <a:rPr lang="en-US" sz="900" dirty="0" err="1">
                <a:latin typeface="Consolas" panose="020B0609020204030204" pitchFamily="49" charset="0"/>
              </a:rPr>
              <a:t>source_directory</a:t>
            </a:r>
            <a:r>
              <a:rPr lang="en-US" sz="900" dirty="0">
                <a:latin typeface="Consolas" panose="020B0609020204030204" pitchFamily="49" charset="0"/>
              </a:rPr>
              <a:t>='.',</a:t>
            </a:r>
          </a:p>
          <a:p>
            <a:r>
              <a:rPr lang="en-US" sz="900" dirty="0">
                <a:latin typeface="Consolas" panose="020B0609020204030204" pitchFamily="49" charset="0"/>
              </a:rPr>
              <a:t>                                script='train.py',</a:t>
            </a:r>
          </a:p>
          <a:p>
            <a:r>
              <a:rPr lang="en-US" sz="900" dirty="0">
                <a:latin typeface="Consolas" panose="020B0609020204030204" pitchFamily="49" charset="0"/>
              </a:rPr>
              <a:t>                                arguments = [],</a:t>
            </a:r>
          </a:p>
          <a:p>
            <a:r>
              <a:rPr lang="en-US" sz="900" dirty="0">
                <a:latin typeface="Consolas" panose="020B0609020204030204" pitchFamily="49" charset="0"/>
              </a:rPr>
              <a:t>                                </a:t>
            </a:r>
            <a:r>
              <a:rPr lang="en-US" sz="900" dirty="0" err="1">
                <a:latin typeface="Consolas" panose="020B0609020204030204" pitchFamily="49" charset="0"/>
              </a:rPr>
              <a:t>compute_target</a:t>
            </a:r>
            <a:r>
              <a:rPr lang="en-US" sz="900" dirty="0">
                <a:latin typeface="Consolas" panose="020B0609020204030204" pitchFamily="49" charset="0"/>
              </a:rPr>
              <a:t>=training_cluster,</a:t>
            </a:r>
          </a:p>
          <a:p>
            <a:r>
              <a:rPr lang="en-US" sz="900" dirty="0">
                <a:latin typeface="Consolas" panose="020B0609020204030204" pitchFamily="49" charset="0"/>
              </a:rPr>
              <a:t>                                environment=</a:t>
            </a:r>
            <a:r>
              <a:rPr lang="en-US" sz="900" dirty="0" err="1">
                <a:latin typeface="Consolas" panose="020B0609020204030204" pitchFamily="49" charset="0"/>
              </a:rPr>
              <a:t>sklearn_env</a:t>
            </a:r>
            <a:r>
              <a:rPr lang="en-US" sz="900" dirty="0">
                <a:latin typeface="Consolas" panose="020B0609020204030204" pitchFamily="49" charset="0"/>
              </a:rPr>
              <a:t>)</a:t>
            </a:r>
          </a:p>
          <a:p>
            <a:r>
              <a:rPr lang="en-US" sz="900" dirty="0">
                <a:latin typeface="Consolas" panose="020B0609020204030204" pitchFamily="49" charset="0"/>
              </a:rPr>
              <a:t>## Submit Experiment</a:t>
            </a:r>
          </a:p>
          <a:p>
            <a:r>
              <a:rPr lang="en-US" sz="900" dirty="0">
                <a:latin typeface="Consolas" panose="020B0609020204030204" pitchFamily="49" charset="0"/>
              </a:rPr>
              <a:t>run = </a:t>
            </a:r>
            <a:r>
              <a:rPr lang="en-US" sz="900" dirty="0" err="1">
                <a:latin typeface="Consolas" panose="020B0609020204030204" pitchFamily="49" charset="0"/>
              </a:rPr>
              <a:t>experiment.submit</a:t>
            </a:r>
            <a:r>
              <a:rPr lang="en-US" sz="900" dirty="0">
                <a:latin typeface="Consolas" panose="020B0609020204030204" pitchFamily="49" charset="0"/>
              </a:rPr>
              <a:t>(config = </a:t>
            </a:r>
            <a:r>
              <a:rPr lang="en-US" sz="900" dirty="0" err="1">
                <a:latin typeface="Consolas" panose="020B0609020204030204" pitchFamily="49" charset="0"/>
              </a:rPr>
              <a:t>script_config</a:t>
            </a:r>
            <a:r>
              <a:rPr lang="en-US" sz="900" dirty="0">
                <a:latin typeface="Consolas" panose="020B0609020204030204" pitchFamily="49" charset="0"/>
              </a:rPr>
              <a:t>)</a:t>
            </a:r>
          </a:p>
        </p:txBody>
      </p:sp>
    </p:spTree>
    <p:extLst>
      <p:ext uri="{BB962C8B-B14F-4D97-AF65-F5344CB8AC3E}">
        <p14:creationId xmlns:p14="http://schemas.microsoft.com/office/powerpoint/2010/main" val="2733519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BB7B4-464B-4A36-B171-E9C83DAF8F59}"/>
              </a:ext>
            </a:extLst>
          </p:cNvPr>
          <p:cNvSpPr>
            <a:spLocks noGrp="1"/>
          </p:cNvSpPr>
          <p:nvPr>
            <p:ph type="title"/>
          </p:nvPr>
        </p:nvSpPr>
        <p:spPr>
          <a:xfrm>
            <a:off x="2400250" y="204624"/>
            <a:ext cx="6321600" cy="635400"/>
          </a:xfrm>
        </p:spPr>
        <p:txBody>
          <a:bodyPr/>
          <a:lstStyle/>
          <a:p>
            <a:r>
              <a:rPr lang="en-US" dirty="0" err="1"/>
              <a:t>MLOps</a:t>
            </a:r>
            <a:r>
              <a:rPr lang="en-US" dirty="0"/>
              <a:t> Lifecycle in Azure Machine Learning</a:t>
            </a:r>
          </a:p>
        </p:txBody>
      </p:sp>
      <p:graphicFrame>
        <p:nvGraphicFramePr>
          <p:cNvPr id="4" name="Diagram 3">
            <a:extLst>
              <a:ext uri="{FF2B5EF4-FFF2-40B4-BE49-F238E27FC236}">
                <a16:creationId xmlns:a16="http://schemas.microsoft.com/office/drawing/2014/main" id="{9FD04D66-6A13-44CB-A510-AB0FBC8BB437}"/>
              </a:ext>
            </a:extLst>
          </p:cNvPr>
          <p:cNvGraphicFramePr/>
          <p:nvPr>
            <p:extLst>
              <p:ext uri="{D42A27DB-BD31-4B8C-83A1-F6EECF244321}">
                <p14:modId xmlns:p14="http://schemas.microsoft.com/office/powerpoint/2010/main" val="2821546964"/>
              </p:ext>
            </p:extLst>
          </p:nvPr>
        </p:nvGraphicFramePr>
        <p:xfrm>
          <a:off x="338027" y="1106057"/>
          <a:ext cx="8662473" cy="36787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raphic 4">
            <a:extLst>
              <a:ext uri="{FF2B5EF4-FFF2-40B4-BE49-F238E27FC236}">
                <a16:creationId xmlns:a16="http://schemas.microsoft.com/office/drawing/2014/main" id="{6D3A1EFA-1D51-4CE2-A2AC-7AE9A736CB8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4495" y="102199"/>
            <a:ext cx="724704" cy="780330"/>
          </a:xfrm>
          <a:prstGeom prst="rect">
            <a:avLst/>
          </a:prstGeom>
        </p:spPr>
      </p:pic>
    </p:spTree>
    <p:extLst>
      <p:ext uri="{BB962C8B-B14F-4D97-AF65-F5344CB8AC3E}">
        <p14:creationId xmlns:p14="http://schemas.microsoft.com/office/powerpoint/2010/main" val="1331025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5D05B-EE98-C0AA-E40A-1A4BF1B2CDFA}"/>
              </a:ext>
            </a:extLst>
          </p:cNvPr>
          <p:cNvSpPr>
            <a:spLocks noGrp="1"/>
          </p:cNvSpPr>
          <p:nvPr>
            <p:ph type="title"/>
          </p:nvPr>
        </p:nvSpPr>
        <p:spPr>
          <a:xfrm>
            <a:off x="396911" y="575950"/>
            <a:ext cx="8324940" cy="635400"/>
          </a:xfrm>
        </p:spPr>
        <p:txBody>
          <a:bodyPr/>
          <a:lstStyle/>
          <a:p>
            <a:r>
              <a:rPr lang="en-US" dirty="0"/>
              <a:t>Machine Learning Lab Assignment</a:t>
            </a:r>
          </a:p>
        </p:txBody>
      </p:sp>
      <p:sp>
        <p:nvSpPr>
          <p:cNvPr id="3" name="Text Placeholder 2">
            <a:extLst>
              <a:ext uri="{FF2B5EF4-FFF2-40B4-BE49-F238E27FC236}">
                <a16:creationId xmlns:a16="http://schemas.microsoft.com/office/drawing/2014/main" id="{6EEEFD74-AEBF-EA63-CA28-2E04F093E873}"/>
              </a:ext>
            </a:extLst>
          </p:cNvPr>
          <p:cNvSpPr>
            <a:spLocks noGrp="1"/>
          </p:cNvSpPr>
          <p:nvPr>
            <p:ph type="body" idx="1"/>
          </p:nvPr>
        </p:nvSpPr>
        <p:spPr>
          <a:xfrm>
            <a:off x="581552" y="1487119"/>
            <a:ext cx="3894989" cy="3002400"/>
          </a:xfrm>
          <a:solidFill>
            <a:schemeClr val="tx2">
              <a:lumMod val="20000"/>
              <a:lumOff val="80000"/>
            </a:schemeClr>
          </a:solidFill>
          <a:ln>
            <a:solidFill>
              <a:schemeClr val="accent2">
                <a:lumMod val="75000"/>
              </a:schemeClr>
            </a:solidFill>
          </a:ln>
        </p:spPr>
        <p:txBody>
          <a:bodyPr/>
          <a:lstStyle/>
          <a:p>
            <a:pPr marL="139700" indent="0">
              <a:buNone/>
            </a:pPr>
            <a:r>
              <a:rPr lang="en-US" b="1" dirty="0"/>
              <a:t>Part 1: </a:t>
            </a:r>
            <a:r>
              <a:rPr lang="en-US" dirty="0"/>
              <a:t>Train and Deploy an </a:t>
            </a:r>
            <a:r>
              <a:rPr lang="en-US" dirty="0" err="1"/>
              <a:t>AutoML</a:t>
            </a:r>
            <a:r>
              <a:rPr lang="en-US" dirty="0"/>
              <a:t> Model in Azure Machine Learning Studio as an API.</a:t>
            </a:r>
          </a:p>
          <a:p>
            <a:pPr marL="139700" indent="0">
              <a:buNone/>
            </a:pPr>
            <a:endParaRPr lang="en-US" dirty="0"/>
          </a:p>
          <a:p>
            <a:pPr marL="482600" indent="-342900">
              <a:buFont typeface="+mj-lt"/>
              <a:buAutoNum type="arabicPeriod"/>
            </a:pPr>
            <a:r>
              <a:rPr lang="en-US" dirty="0"/>
              <a:t>Find a ML dataset and upload it to the data lake</a:t>
            </a:r>
          </a:p>
          <a:p>
            <a:pPr marL="482600" indent="-342900">
              <a:buFont typeface="+mj-lt"/>
              <a:buAutoNum type="arabicPeriod"/>
            </a:pPr>
            <a:r>
              <a:rPr lang="en-US" dirty="0"/>
              <a:t>Using either the Python SDK or GUI, create an </a:t>
            </a:r>
            <a:r>
              <a:rPr lang="en-US" dirty="0" err="1"/>
              <a:t>AutoML</a:t>
            </a:r>
            <a:r>
              <a:rPr lang="en-US" dirty="0"/>
              <a:t> experiment and train a series of models</a:t>
            </a:r>
          </a:p>
          <a:p>
            <a:pPr marL="482600" indent="-342900">
              <a:buFont typeface="+mj-lt"/>
              <a:buAutoNum type="arabicPeriod"/>
            </a:pPr>
            <a:r>
              <a:rPr lang="en-US" dirty="0"/>
              <a:t>Evaluate the models and pick the best one</a:t>
            </a:r>
          </a:p>
          <a:p>
            <a:pPr marL="482600" indent="-342900">
              <a:buFont typeface="+mj-lt"/>
              <a:buAutoNum type="arabicPeriod"/>
            </a:pPr>
            <a:r>
              <a:rPr lang="en-US" dirty="0"/>
              <a:t>Deploy it as an API endpoint</a:t>
            </a:r>
          </a:p>
        </p:txBody>
      </p:sp>
      <p:sp>
        <p:nvSpPr>
          <p:cNvPr id="4" name="Text Placeholder 3">
            <a:extLst>
              <a:ext uri="{FF2B5EF4-FFF2-40B4-BE49-F238E27FC236}">
                <a16:creationId xmlns:a16="http://schemas.microsoft.com/office/drawing/2014/main" id="{74AD4522-25DC-3B52-EAB7-1B02E7595A27}"/>
              </a:ext>
            </a:extLst>
          </p:cNvPr>
          <p:cNvSpPr>
            <a:spLocks noGrp="1"/>
          </p:cNvSpPr>
          <p:nvPr>
            <p:ph type="body" idx="2"/>
          </p:nvPr>
        </p:nvSpPr>
        <p:spPr>
          <a:xfrm>
            <a:off x="4667461" y="1487119"/>
            <a:ext cx="3894991" cy="3002400"/>
          </a:xfrm>
          <a:solidFill>
            <a:schemeClr val="accent5">
              <a:lumMod val="20000"/>
              <a:lumOff val="80000"/>
            </a:schemeClr>
          </a:solidFill>
          <a:ln>
            <a:solidFill>
              <a:schemeClr val="accent5"/>
            </a:solidFill>
          </a:ln>
        </p:spPr>
        <p:txBody>
          <a:bodyPr/>
          <a:lstStyle/>
          <a:p>
            <a:pPr marL="139700" indent="0">
              <a:buNone/>
            </a:pPr>
            <a:r>
              <a:rPr lang="en-US" b="1" dirty="0"/>
              <a:t>Part 2: </a:t>
            </a:r>
            <a:r>
              <a:rPr lang="en-US" dirty="0"/>
              <a:t>Play with an Azure OpenAI model and compare it to an open-source model.</a:t>
            </a:r>
          </a:p>
          <a:p>
            <a:pPr marL="139700" indent="0">
              <a:buNone/>
            </a:pPr>
            <a:endParaRPr lang="en-US" dirty="0"/>
          </a:p>
          <a:p>
            <a:pPr marL="482600" indent="-342900">
              <a:buFont typeface="+mj-lt"/>
              <a:buAutoNum type="arabicPeriod"/>
            </a:pPr>
            <a:r>
              <a:rPr lang="en-US" dirty="0"/>
              <a:t>Using the class Azure AI Foundry, play with a deployed OpenAI model, testing its performance and limitations</a:t>
            </a:r>
          </a:p>
          <a:p>
            <a:pPr marL="482600" indent="-342900">
              <a:buFont typeface="+mj-lt"/>
              <a:buAutoNum type="arabicPeriod"/>
            </a:pPr>
            <a:r>
              <a:rPr lang="en-US" dirty="0"/>
              <a:t>Pick an open-source model and play with it as well, testing its performance and limitations</a:t>
            </a:r>
          </a:p>
          <a:p>
            <a:pPr marL="482600" indent="-342900">
              <a:buFont typeface="+mj-lt"/>
              <a:buAutoNum type="arabicPeriod"/>
            </a:pPr>
            <a:r>
              <a:rPr lang="en-US" dirty="0"/>
              <a:t>Compare the two</a:t>
            </a:r>
          </a:p>
        </p:txBody>
      </p:sp>
    </p:spTree>
    <p:extLst>
      <p:ext uri="{BB962C8B-B14F-4D97-AF65-F5344CB8AC3E}">
        <p14:creationId xmlns:p14="http://schemas.microsoft.com/office/powerpoint/2010/main" val="1675524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a:xfrm>
            <a:off x="283102" y="712141"/>
            <a:ext cx="7534515" cy="3835500"/>
          </a:xfrm>
        </p:spPr>
        <p:txBody>
          <a:bodyPr/>
          <a:lstStyle/>
          <a:p>
            <a:r>
              <a:rPr lang="en-US" dirty="0">
                <a:solidFill>
                  <a:schemeClr val="tx1"/>
                </a:solidFill>
              </a:rPr>
              <a:t>Large Language Models, RAG, and Prompt Flows</a:t>
            </a:r>
            <a:endParaRPr lang="en-US" dirty="0">
              <a:solidFill>
                <a:schemeClr val="accent3"/>
              </a:solidFill>
            </a:endParaRPr>
          </a:p>
        </p:txBody>
      </p:sp>
    </p:spTree>
    <p:extLst>
      <p:ext uri="{BB962C8B-B14F-4D97-AF65-F5344CB8AC3E}">
        <p14:creationId xmlns:p14="http://schemas.microsoft.com/office/powerpoint/2010/main" val="483459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What are Large Language Models?</a:t>
            </a:r>
            <a:endParaRPr dirty="0"/>
          </a:p>
        </p:txBody>
      </p:sp>
      <p:sp>
        <p:nvSpPr>
          <p:cNvPr id="3" name="Text Placeholder 2">
            <a:extLst>
              <a:ext uri="{FF2B5EF4-FFF2-40B4-BE49-F238E27FC236}">
                <a16:creationId xmlns:a16="http://schemas.microsoft.com/office/drawing/2014/main" id="{E2ABFEF7-E5DF-48CA-1A74-41E9C9A237EA}"/>
              </a:ext>
            </a:extLst>
          </p:cNvPr>
          <p:cNvSpPr>
            <a:spLocks noGrp="1"/>
          </p:cNvSpPr>
          <p:nvPr>
            <p:ph type="body" idx="1"/>
          </p:nvPr>
        </p:nvSpPr>
        <p:spPr>
          <a:xfrm>
            <a:off x="311700" y="1152474"/>
            <a:ext cx="3999900" cy="3761169"/>
          </a:xfrm>
        </p:spPr>
        <p:txBody>
          <a:bodyPr>
            <a:normAutofit lnSpcReduction="10000"/>
          </a:bodyPr>
          <a:lstStyle/>
          <a:p>
            <a:pPr marL="139700" indent="0" algn="ctr">
              <a:buNone/>
            </a:pPr>
            <a:r>
              <a:rPr lang="en-US" i="1" dirty="0">
                <a:solidFill>
                  <a:schemeClr val="tx1"/>
                </a:solidFill>
              </a:rPr>
              <a:t>LLMs are a type of neural network </a:t>
            </a:r>
          </a:p>
          <a:p>
            <a:pPr marL="139700" indent="0" algn="ctr">
              <a:buNone/>
            </a:pPr>
            <a:r>
              <a:rPr lang="en-US" i="1" dirty="0">
                <a:solidFill>
                  <a:schemeClr val="tx1"/>
                </a:solidFill>
              </a:rPr>
              <a:t>that perform natural language processing by </a:t>
            </a:r>
          </a:p>
          <a:p>
            <a:pPr marL="139700" indent="0" algn="ctr">
              <a:buNone/>
            </a:pPr>
            <a:r>
              <a:rPr lang="en-US" i="1" dirty="0">
                <a:solidFill>
                  <a:schemeClr val="tx1"/>
                </a:solidFill>
              </a:rPr>
              <a:t>generating text-based responses.</a:t>
            </a:r>
          </a:p>
          <a:p>
            <a:pPr marL="139700" indent="0" algn="ctr">
              <a:buNone/>
            </a:pPr>
            <a:endParaRPr lang="en-US" i="1" dirty="0">
              <a:solidFill>
                <a:schemeClr val="tx1"/>
              </a:solidFill>
            </a:endParaRPr>
          </a:p>
          <a:p>
            <a:pPr marL="139700" indent="0" algn="ctr">
              <a:buNone/>
            </a:pPr>
            <a:r>
              <a:rPr lang="en-US" b="1" dirty="0">
                <a:solidFill>
                  <a:schemeClr val="bg2"/>
                </a:solidFill>
              </a:rPr>
              <a:t>A Brief History</a:t>
            </a:r>
          </a:p>
          <a:p>
            <a:r>
              <a:rPr lang="en-US" dirty="0">
                <a:solidFill>
                  <a:schemeClr val="bg2"/>
                </a:solidFill>
              </a:rPr>
              <a:t>Early language models, like Seq2Seq from 2014, could make responses using “sequence transformation”.</a:t>
            </a:r>
          </a:p>
          <a:p>
            <a:endParaRPr lang="en-US" dirty="0">
              <a:solidFill>
                <a:schemeClr val="bg2"/>
              </a:solidFill>
            </a:endParaRPr>
          </a:p>
          <a:p>
            <a:r>
              <a:rPr lang="en-US" dirty="0">
                <a:solidFill>
                  <a:schemeClr val="bg2"/>
                </a:solidFill>
              </a:rPr>
              <a:t>In 2017, Google researchers released the paper “Attention Is All You Need” and released BERT in 2018.</a:t>
            </a:r>
          </a:p>
          <a:p>
            <a:endParaRPr lang="en-US" dirty="0">
              <a:solidFill>
                <a:schemeClr val="bg2"/>
              </a:solidFill>
            </a:endParaRPr>
          </a:p>
          <a:p>
            <a:r>
              <a:rPr lang="en-US" dirty="0">
                <a:solidFill>
                  <a:schemeClr val="bg2"/>
                </a:solidFill>
              </a:rPr>
              <a:t>OpenAI released GPT-1 in 2018. ChatGPT, based on GPT-3.5, was released in 2022.</a:t>
            </a:r>
          </a:p>
        </p:txBody>
      </p:sp>
      <p:sp>
        <p:nvSpPr>
          <p:cNvPr id="4" name="Text Placeholder 3">
            <a:extLst>
              <a:ext uri="{FF2B5EF4-FFF2-40B4-BE49-F238E27FC236}">
                <a16:creationId xmlns:a16="http://schemas.microsoft.com/office/drawing/2014/main" id="{BAC4F11F-495D-E66C-8D8F-E1797F595600}"/>
              </a:ext>
            </a:extLst>
          </p:cNvPr>
          <p:cNvSpPr>
            <a:spLocks noGrp="1"/>
          </p:cNvSpPr>
          <p:nvPr>
            <p:ph type="body" idx="2"/>
          </p:nvPr>
        </p:nvSpPr>
        <p:spPr>
          <a:xfrm>
            <a:off x="4832400" y="1152475"/>
            <a:ext cx="3999900" cy="3761168"/>
          </a:xfrm>
        </p:spPr>
        <p:txBody>
          <a:bodyPr>
            <a:normAutofit fontScale="70000" lnSpcReduction="20000"/>
          </a:bodyPr>
          <a:lstStyle/>
          <a:p>
            <a:pPr marL="139700" indent="0">
              <a:spcBef>
                <a:spcPts val="600"/>
              </a:spcBef>
              <a:buNone/>
            </a:pPr>
            <a:r>
              <a:rPr lang="en-US" dirty="0">
                <a:solidFill>
                  <a:schemeClr val="bg2"/>
                </a:solidFill>
              </a:rPr>
              <a:t>Some Popular Examples</a:t>
            </a:r>
          </a:p>
          <a:p>
            <a:pPr>
              <a:spcBef>
                <a:spcPts val="600"/>
              </a:spcBef>
            </a:pPr>
            <a:r>
              <a:rPr lang="en-US" dirty="0">
                <a:solidFill>
                  <a:schemeClr val="bg2"/>
                </a:solidFill>
              </a:rPr>
              <a:t>Microsoft Copilot, OpenAI’s GPT-4o, Meta’s Llama3.1, </a:t>
            </a:r>
            <a:r>
              <a:rPr lang="en-US" dirty="0" err="1">
                <a:solidFill>
                  <a:schemeClr val="bg2"/>
                </a:solidFill>
              </a:rPr>
              <a:t>Anthropic’s</a:t>
            </a:r>
            <a:r>
              <a:rPr lang="en-US" dirty="0">
                <a:solidFill>
                  <a:schemeClr val="bg2"/>
                </a:solidFill>
              </a:rPr>
              <a:t> Claude, and Mistral’s various models.</a:t>
            </a:r>
          </a:p>
          <a:p>
            <a:pPr>
              <a:spcBef>
                <a:spcPts val="600"/>
              </a:spcBef>
            </a:pPr>
            <a:r>
              <a:rPr lang="en-US" dirty="0">
                <a:solidFill>
                  <a:schemeClr val="bg2"/>
                </a:solidFill>
              </a:rPr>
              <a:t>Differ in:</a:t>
            </a:r>
          </a:p>
          <a:p>
            <a:pPr lvl="1">
              <a:spcBef>
                <a:spcPts val="600"/>
              </a:spcBef>
            </a:pPr>
            <a:r>
              <a:rPr lang="en-US" dirty="0">
                <a:solidFill>
                  <a:schemeClr val="bg2"/>
                </a:solidFill>
              </a:rPr>
              <a:t>Open-source vs. closed-data vs. proprietary</a:t>
            </a:r>
          </a:p>
          <a:p>
            <a:pPr lvl="1">
              <a:spcBef>
                <a:spcPts val="600"/>
              </a:spcBef>
            </a:pPr>
            <a:r>
              <a:rPr lang="en-US" dirty="0">
                <a:solidFill>
                  <a:schemeClr val="bg2"/>
                </a:solidFill>
              </a:rPr>
              <a:t>Size, capabilities, and purpose</a:t>
            </a:r>
          </a:p>
          <a:p>
            <a:pPr marL="139700" indent="0">
              <a:spcBef>
                <a:spcPts val="600"/>
              </a:spcBef>
              <a:buNone/>
            </a:pPr>
            <a:r>
              <a:rPr lang="en-US" dirty="0">
                <a:solidFill>
                  <a:schemeClr val="bg2"/>
                </a:solidFill>
              </a:rPr>
              <a:t>What’s getting better?</a:t>
            </a:r>
          </a:p>
          <a:p>
            <a:pPr>
              <a:spcBef>
                <a:spcPts val="600"/>
              </a:spcBef>
            </a:pPr>
            <a:r>
              <a:rPr lang="en-US" dirty="0">
                <a:solidFill>
                  <a:schemeClr val="bg2"/>
                </a:solidFill>
              </a:rPr>
              <a:t>Context windows: How large of an input can it reference</a:t>
            </a:r>
          </a:p>
          <a:p>
            <a:pPr>
              <a:spcBef>
                <a:spcPts val="600"/>
              </a:spcBef>
            </a:pPr>
            <a:r>
              <a:rPr lang="en-US" dirty="0">
                <a:solidFill>
                  <a:schemeClr val="bg2"/>
                </a:solidFill>
              </a:rPr>
              <a:t>Model size: run on phones or giant GPUs</a:t>
            </a:r>
          </a:p>
          <a:p>
            <a:pPr>
              <a:spcBef>
                <a:spcPts val="600"/>
              </a:spcBef>
            </a:pPr>
            <a:r>
              <a:rPr lang="en-US" dirty="0">
                <a:solidFill>
                  <a:schemeClr val="bg2"/>
                </a:solidFill>
              </a:rPr>
              <a:t>Tunable models for your use case using your internal data</a:t>
            </a:r>
          </a:p>
          <a:p>
            <a:pPr marL="609600" lvl="1" indent="0">
              <a:spcBef>
                <a:spcPts val="600"/>
              </a:spcBef>
              <a:buNone/>
            </a:pPr>
            <a:endParaRPr lang="en-US" dirty="0">
              <a:solidFill>
                <a:schemeClr val="bg2"/>
              </a:solidFill>
            </a:endParaRPr>
          </a:p>
          <a:p>
            <a:pPr marL="139700" indent="0">
              <a:spcBef>
                <a:spcPts val="600"/>
              </a:spcBef>
              <a:buNone/>
            </a:pPr>
            <a:r>
              <a:rPr lang="en-US" dirty="0">
                <a:solidFill>
                  <a:schemeClr val="bg2"/>
                </a:solidFill>
              </a:rPr>
              <a:t>What’s getting worse?</a:t>
            </a:r>
          </a:p>
          <a:p>
            <a:pPr>
              <a:spcBef>
                <a:spcPts val="600"/>
              </a:spcBef>
            </a:pPr>
            <a:r>
              <a:rPr lang="en-US" dirty="0">
                <a:solidFill>
                  <a:schemeClr val="bg2"/>
                </a:solidFill>
              </a:rPr>
              <a:t>Data privacy concerns (misuse of data for training)</a:t>
            </a:r>
          </a:p>
          <a:p>
            <a:pPr>
              <a:spcBef>
                <a:spcPts val="600"/>
              </a:spcBef>
            </a:pPr>
            <a:r>
              <a:rPr lang="en-US" dirty="0">
                <a:solidFill>
                  <a:schemeClr val="bg2"/>
                </a:solidFill>
              </a:rPr>
              <a:t>Misuse of models (plagiarism, etc.)</a:t>
            </a:r>
          </a:p>
          <a:p>
            <a:pPr>
              <a:spcBef>
                <a:spcPts val="600"/>
              </a:spcBef>
            </a:pPr>
            <a:r>
              <a:rPr lang="en-US" dirty="0">
                <a:solidFill>
                  <a:schemeClr val="bg2"/>
                </a:solidFill>
              </a:rPr>
              <a:t>AI-generated content being retrained upon</a:t>
            </a:r>
          </a:p>
          <a:p>
            <a:pPr lvl="1">
              <a:spcBef>
                <a:spcPts val="600"/>
              </a:spcBef>
            </a:pPr>
            <a:endParaRPr lang="en-US" dirty="0">
              <a:solidFill>
                <a:schemeClr val="bg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How Do LLMs Work?</a:t>
            </a:r>
            <a:endParaRPr dirty="0"/>
          </a:p>
        </p:txBody>
      </p:sp>
      <p:sp>
        <p:nvSpPr>
          <p:cNvPr id="3" name="Text Placeholder 2">
            <a:extLst>
              <a:ext uri="{FF2B5EF4-FFF2-40B4-BE49-F238E27FC236}">
                <a16:creationId xmlns:a16="http://schemas.microsoft.com/office/drawing/2014/main" id="{E2ABFEF7-E5DF-48CA-1A74-41E9C9A237EA}"/>
              </a:ext>
            </a:extLst>
          </p:cNvPr>
          <p:cNvSpPr>
            <a:spLocks noGrp="1"/>
          </p:cNvSpPr>
          <p:nvPr>
            <p:ph type="body" idx="1"/>
          </p:nvPr>
        </p:nvSpPr>
        <p:spPr>
          <a:xfrm>
            <a:off x="484657" y="1355932"/>
            <a:ext cx="3071400" cy="3002400"/>
          </a:xfrm>
        </p:spPr>
        <p:txBody>
          <a:bodyPr>
            <a:normAutofit fontScale="85000" lnSpcReduction="20000"/>
          </a:bodyPr>
          <a:lstStyle/>
          <a:p>
            <a:pPr marL="139700" indent="0" algn="ctr">
              <a:buNone/>
            </a:pPr>
            <a:r>
              <a:rPr lang="en-US" dirty="0">
                <a:solidFill>
                  <a:schemeClr val="bg2"/>
                </a:solidFill>
              </a:rPr>
              <a:t>LLMs use a huge amount of input text to train a model to predict the next word in a sentence given some input prompt.</a:t>
            </a:r>
          </a:p>
          <a:p>
            <a:pPr marL="139700" indent="0">
              <a:buNone/>
            </a:pPr>
            <a:endParaRPr lang="en-US" dirty="0">
              <a:solidFill>
                <a:schemeClr val="bg2"/>
              </a:solidFill>
            </a:endParaRPr>
          </a:p>
          <a:p>
            <a:pPr marL="139700" indent="0" algn="ctr">
              <a:buNone/>
            </a:pPr>
            <a:r>
              <a:rPr lang="en-US" b="1" dirty="0">
                <a:solidFill>
                  <a:schemeClr val="bg2"/>
                </a:solidFill>
              </a:rPr>
              <a:t>Input: </a:t>
            </a:r>
            <a:r>
              <a:rPr lang="en-US" i="1" dirty="0">
                <a:solidFill>
                  <a:schemeClr val="bg2"/>
                </a:solidFill>
              </a:rPr>
              <a:t>some prompt</a:t>
            </a:r>
          </a:p>
          <a:p>
            <a:pPr marL="139700" indent="0" algn="ctr">
              <a:buNone/>
            </a:pPr>
            <a:endParaRPr lang="en-US" i="1" dirty="0">
              <a:solidFill>
                <a:schemeClr val="bg2"/>
              </a:solidFill>
            </a:endParaRPr>
          </a:p>
          <a:p>
            <a:pPr marL="139700" indent="0" algn="ctr">
              <a:buNone/>
            </a:pPr>
            <a:r>
              <a:rPr lang="en-US" dirty="0">
                <a:solidFill>
                  <a:schemeClr val="tx1"/>
                </a:solidFill>
              </a:rPr>
              <a:t>“Write a haiku about presenting</a:t>
            </a:r>
          </a:p>
          <a:p>
            <a:pPr marL="139700" indent="0" algn="ctr">
              <a:buNone/>
            </a:pPr>
            <a:r>
              <a:rPr lang="en-US" dirty="0">
                <a:solidFill>
                  <a:schemeClr val="tx1"/>
                </a:solidFill>
              </a:rPr>
              <a:t>at an Alzheimer’s conference.”</a:t>
            </a:r>
          </a:p>
          <a:p>
            <a:pPr marL="139700" indent="0">
              <a:buNone/>
            </a:pPr>
            <a:endParaRPr lang="en-US" dirty="0"/>
          </a:p>
          <a:p>
            <a:pPr marL="139700" indent="0">
              <a:buNone/>
            </a:pPr>
            <a:endParaRPr lang="en-US" dirty="0"/>
          </a:p>
          <a:p>
            <a:pPr marL="139700" indent="0" algn="ctr">
              <a:buNone/>
            </a:pPr>
            <a:r>
              <a:rPr lang="en-US" b="1" dirty="0">
                <a:solidFill>
                  <a:schemeClr val="bg2"/>
                </a:solidFill>
              </a:rPr>
              <a:t>Output: </a:t>
            </a:r>
            <a:r>
              <a:rPr lang="en-US" i="1" dirty="0">
                <a:solidFill>
                  <a:schemeClr val="bg2"/>
                </a:solidFill>
              </a:rPr>
              <a:t>some probabilistically likely set of words in a readable order</a:t>
            </a:r>
          </a:p>
          <a:p>
            <a:pPr marL="139700" indent="0" algn="ctr">
              <a:buNone/>
            </a:pPr>
            <a:endParaRPr lang="en-US" i="1" dirty="0">
              <a:solidFill>
                <a:schemeClr val="tx1"/>
              </a:solidFill>
            </a:endParaRPr>
          </a:p>
          <a:p>
            <a:pPr marL="139700" indent="0" algn="ctr">
              <a:buNone/>
            </a:pPr>
            <a:r>
              <a:rPr lang="en-US" i="1" dirty="0">
                <a:solidFill>
                  <a:schemeClr val="tx1"/>
                </a:solidFill>
              </a:rPr>
              <a:t>“Slides flicker, hearts speak,</a:t>
            </a:r>
          </a:p>
          <a:p>
            <a:pPr marL="139700" indent="0" algn="ctr">
              <a:buNone/>
            </a:pPr>
            <a:r>
              <a:rPr lang="en-US" i="1" dirty="0">
                <a:solidFill>
                  <a:schemeClr val="tx1"/>
                </a:solidFill>
              </a:rPr>
              <a:t>Memories fade, but hope shines—</a:t>
            </a:r>
          </a:p>
          <a:p>
            <a:pPr marL="139700" indent="0" algn="ctr">
              <a:buNone/>
            </a:pPr>
            <a:r>
              <a:rPr lang="en-US" i="1" dirty="0">
                <a:solidFill>
                  <a:schemeClr val="tx1"/>
                </a:solidFill>
              </a:rPr>
              <a:t>Mind's echo, we seek.”</a:t>
            </a:r>
          </a:p>
        </p:txBody>
      </p:sp>
      <p:sp>
        <p:nvSpPr>
          <p:cNvPr id="5" name="TextBox 4">
            <a:extLst>
              <a:ext uri="{FF2B5EF4-FFF2-40B4-BE49-F238E27FC236}">
                <a16:creationId xmlns:a16="http://schemas.microsoft.com/office/drawing/2014/main" id="{36578611-B9CC-A131-0487-AC0366BCBFEB}"/>
              </a:ext>
            </a:extLst>
          </p:cNvPr>
          <p:cNvSpPr txBox="1"/>
          <p:nvPr/>
        </p:nvSpPr>
        <p:spPr>
          <a:xfrm>
            <a:off x="6231280" y="1208699"/>
            <a:ext cx="673581" cy="469359"/>
          </a:xfrm>
          <a:prstGeom prst="rect">
            <a:avLst/>
          </a:prstGeom>
          <a:noFill/>
        </p:spPr>
        <p:txBody>
          <a:bodyPr wrap="none" rtlCol="0">
            <a:spAutoFit/>
          </a:bodyPr>
          <a:lstStyle/>
          <a:p>
            <a:pPr algn="ctr"/>
            <a:r>
              <a:rPr lang="en-US" dirty="0">
                <a:solidFill>
                  <a:schemeClr val="accent4"/>
                </a:solidFill>
              </a:rPr>
              <a:t>Slides</a:t>
            </a:r>
          </a:p>
          <a:p>
            <a:pPr algn="ctr"/>
            <a:r>
              <a:rPr lang="en-US" sz="1000" i="1" dirty="0">
                <a:solidFill>
                  <a:schemeClr val="accent4"/>
                </a:solidFill>
              </a:rPr>
              <a:t>(100%)</a:t>
            </a:r>
          </a:p>
        </p:txBody>
      </p:sp>
      <p:sp>
        <p:nvSpPr>
          <p:cNvPr id="7" name="TextBox 6">
            <a:extLst>
              <a:ext uri="{FF2B5EF4-FFF2-40B4-BE49-F238E27FC236}">
                <a16:creationId xmlns:a16="http://schemas.microsoft.com/office/drawing/2014/main" id="{CC9E6370-4C8E-6D0E-161D-A149EE26DC90}"/>
              </a:ext>
            </a:extLst>
          </p:cNvPr>
          <p:cNvSpPr txBox="1"/>
          <p:nvPr/>
        </p:nvSpPr>
        <p:spPr>
          <a:xfrm>
            <a:off x="4870872" y="1853469"/>
            <a:ext cx="526105" cy="461665"/>
          </a:xfrm>
          <a:prstGeom prst="rect">
            <a:avLst/>
          </a:prstGeom>
          <a:noFill/>
        </p:spPr>
        <p:txBody>
          <a:bodyPr wrap="none" rtlCol="0">
            <a:spAutoFit/>
          </a:bodyPr>
          <a:lstStyle/>
          <a:p>
            <a:pPr algn="ctr"/>
            <a:r>
              <a:rPr lang="en-US" dirty="0"/>
              <a:t>shift</a:t>
            </a:r>
          </a:p>
          <a:p>
            <a:pPr algn="ctr"/>
            <a:r>
              <a:rPr lang="en-US" sz="1000" i="1" dirty="0"/>
              <a:t>(25%)</a:t>
            </a:r>
          </a:p>
        </p:txBody>
      </p:sp>
      <p:sp>
        <p:nvSpPr>
          <p:cNvPr id="8" name="TextBox 7">
            <a:extLst>
              <a:ext uri="{FF2B5EF4-FFF2-40B4-BE49-F238E27FC236}">
                <a16:creationId xmlns:a16="http://schemas.microsoft.com/office/drawing/2014/main" id="{F4270791-6559-A03E-2891-C8EDA1433D47}"/>
              </a:ext>
            </a:extLst>
          </p:cNvPr>
          <p:cNvSpPr txBox="1"/>
          <p:nvPr/>
        </p:nvSpPr>
        <p:spPr>
          <a:xfrm>
            <a:off x="5574318" y="1853469"/>
            <a:ext cx="553357" cy="461665"/>
          </a:xfrm>
          <a:prstGeom prst="rect">
            <a:avLst/>
          </a:prstGeom>
          <a:noFill/>
        </p:spPr>
        <p:txBody>
          <a:bodyPr wrap="none" rtlCol="0">
            <a:spAutoFit/>
          </a:bodyPr>
          <a:lstStyle/>
          <a:p>
            <a:pPr algn="ctr"/>
            <a:r>
              <a:rPr lang="en-US" dirty="0"/>
              <a:t>glow</a:t>
            </a:r>
          </a:p>
          <a:p>
            <a:pPr algn="ctr"/>
            <a:r>
              <a:rPr lang="en-US" sz="1000" i="1" dirty="0"/>
              <a:t>(20%)</a:t>
            </a:r>
          </a:p>
        </p:txBody>
      </p:sp>
      <p:sp>
        <p:nvSpPr>
          <p:cNvPr id="9" name="TextBox 8">
            <a:extLst>
              <a:ext uri="{FF2B5EF4-FFF2-40B4-BE49-F238E27FC236}">
                <a16:creationId xmlns:a16="http://schemas.microsoft.com/office/drawing/2014/main" id="{B404CFBC-805D-B80B-C217-33DE647572BF}"/>
              </a:ext>
            </a:extLst>
          </p:cNvPr>
          <p:cNvSpPr txBox="1"/>
          <p:nvPr/>
        </p:nvSpPr>
        <p:spPr>
          <a:xfrm>
            <a:off x="6261735" y="1853469"/>
            <a:ext cx="612668" cy="461665"/>
          </a:xfrm>
          <a:prstGeom prst="rect">
            <a:avLst/>
          </a:prstGeom>
          <a:noFill/>
        </p:spPr>
        <p:txBody>
          <a:bodyPr wrap="none" rtlCol="0">
            <a:spAutoFit/>
          </a:bodyPr>
          <a:lstStyle/>
          <a:p>
            <a:pPr algn="ctr"/>
            <a:r>
              <a:rPr lang="en-US" dirty="0"/>
              <a:t>shine</a:t>
            </a:r>
          </a:p>
          <a:p>
            <a:pPr algn="ctr"/>
            <a:r>
              <a:rPr lang="en-US" sz="1000" i="1" dirty="0"/>
              <a:t>(15%)</a:t>
            </a:r>
          </a:p>
        </p:txBody>
      </p:sp>
      <p:sp>
        <p:nvSpPr>
          <p:cNvPr id="10" name="TextBox 9">
            <a:extLst>
              <a:ext uri="{FF2B5EF4-FFF2-40B4-BE49-F238E27FC236}">
                <a16:creationId xmlns:a16="http://schemas.microsoft.com/office/drawing/2014/main" id="{885023D1-D779-D469-DFD7-0380E3426F58}"/>
              </a:ext>
            </a:extLst>
          </p:cNvPr>
          <p:cNvSpPr txBox="1"/>
          <p:nvPr/>
        </p:nvSpPr>
        <p:spPr>
          <a:xfrm>
            <a:off x="6958770" y="1853469"/>
            <a:ext cx="652743" cy="461665"/>
          </a:xfrm>
          <a:prstGeom prst="rect">
            <a:avLst/>
          </a:prstGeom>
          <a:noFill/>
        </p:spPr>
        <p:txBody>
          <a:bodyPr wrap="none" rtlCol="0">
            <a:spAutoFit/>
          </a:bodyPr>
          <a:lstStyle/>
          <a:p>
            <a:pPr algn="ctr"/>
            <a:r>
              <a:rPr lang="en-US" dirty="0">
                <a:solidFill>
                  <a:schemeClr val="accent4"/>
                </a:solidFill>
              </a:rPr>
              <a:t>flicker</a:t>
            </a:r>
          </a:p>
          <a:p>
            <a:pPr algn="ctr"/>
            <a:r>
              <a:rPr lang="en-US" sz="1000" i="1" dirty="0">
                <a:solidFill>
                  <a:schemeClr val="accent4"/>
                </a:solidFill>
              </a:rPr>
              <a:t>(30%)</a:t>
            </a:r>
          </a:p>
        </p:txBody>
      </p:sp>
      <p:sp>
        <p:nvSpPr>
          <p:cNvPr id="11" name="TextBox 10">
            <a:extLst>
              <a:ext uri="{FF2B5EF4-FFF2-40B4-BE49-F238E27FC236}">
                <a16:creationId xmlns:a16="http://schemas.microsoft.com/office/drawing/2014/main" id="{227AB295-14AC-0D56-B722-5D2B5FFB168A}"/>
              </a:ext>
            </a:extLst>
          </p:cNvPr>
          <p:cNvSpPr txBox="1"/>
          <p:nvPr/>
        </p:nvSpPr>
        <p:spPr>
          <a:xfrm>
            <a:off x="7691070" y="1853469"/>
            <a:ext cx="622286" cy="461665"/>
          </a:xfrm>
          <a:prstGeom prst="rect">
            <a:avLst/>
          </a:prstGeom>
          <a:noFill/>
        </p:spPr>
        <p:txBody>
          <a:bodyPr wrap="none" rtlCol="0">
            <a:spAutoFit/>
          </a:bodyPr>
          <a:lstStyle/>
          <a:p>
            <a:pPr algn="ctr"/>
            <a:r>
              <a:rPr lang="en-US" dirty="0"/>
              <a:t>move</a:t>
            </a:r>
          </a:p>
          <a:p>
            <a:pPr algn="ctr"/>
            <a:r>
              <a:rPr lang="en-US" sz="1000" i="1" dirty="0"/>
              <a:t>(10%)</a:t>
            </a:r>
          </a:p>
        </p:txBody>
      </p:sp>
      <p:cxnSp>
        <p:nvCxnSpPr>
          <p:cNvPr id="13" name="Connector: Elbow 12">
            <a:extLst>
              <a:ext uri="{FF2B5EF4-FFF2-40B4-BE49-F238E27FC236}">
                <a16:creationId xmlns:a16="http://schemas.microsoft.com/office/drawing/2014/main" id="{E93EB02F-BF4F-315F-187E-AE1AD36E9905}"/>
              </a:ext>
            </a:extLst>
          </p:cNvPr>
          <p:cNvCxnSpPr>
            <a:stCxn id="5" idx="2"/>
            <a:endCxn id="10" idx="0"/>
          </p:cNvCxnSpPr>
          <p:nvPr/>
        </p:nvCxnSpPr>
        <p:spPr>
          <a:xfrm rot="16200000" flipH="1">
            <a:off x="6838901" y="1407227"/>
            <a:ext cx="175411" cy="717071"/>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32FAFC2-18E9-7EC9-324E-25A8D16ABE87}"/>
              </a:ext>
            </a:extLst>
          </p:cNvPr>
          <p:cNvSpPr txBox="1"/>
          <p:nvPr/>
        </p:nvSpPr>
        <p:spPr>
          <a:xfrm>
            <a:off x="4832402" y="2490545"/>
            <a:ext cx="603050" cy="461665"/>
          </a:xfrm>
          <a:prstGeom prst="rect">
            <a:avLst/>
          </a:prstGeom>
          <a:noFill/>
        </p:spPr>
        <p:txBody>
          <a:bodyPr wrap="none" rtlCol="0">
            <a:spAutoFit/>
          </a:bodyPr>
          <a:lstStyle/>
          <a:p>
            <a:pPr algn="ctr"/>
            <a:r>
              <a:rPr lang="en-US" dirty="0"/>
              <a:t>souls</a:t>
            </a:r>
          </a:p>
          <a:p>
            <a:pPr algn="ctr"/>
            <a:r>
              <a:rPr lang="en-US" sz="1000" i="1" dirty="0"/>
              <a:t>(20%)</a:t>
            </a:r>
          </a:p>
        </p:txBody>
      </p:sp>
      <p:sp>
        <p:nvSpPr>
          <p:cNvPr id="15" name="TextBox 14">
            <a:extLst>
              <a:ext uri="{FF2B5EF4-FFF2-40B4-BE49-F238E27FC236}">
                <a16:creationId xmlns:a16="http://schemas.microsoft.com/office/drawing/2014/main" id="{03FC0EA2-C947-1CE0-FD79-A37C9ED9D9AA}"/>
              </a:ext>
            </a:extLst>
          </p:cNvPr>
          <p:cNvSpPr txBox="1"/>
          <p:nvPr/>
        </p:nvSpPr>
        <p:spPr>
          <a:xfrm>
            <a:off x="5510200" y="2490545"/>
            <a:ext cx="681597" cy="461665"/>
          </a:xfrm>
          <a:prstGeom prst="rect">
            <a:avLst/>
          </a:prstGeom>
          <a:noFill/>
        </p:spPr>
        <p:txBody>
          <a:bodyPr wrap="none" rtlCol="0">
            <a:spAutoFit/>
          </a:bodyPr>
          <a:lstStyle/>
          <a:p>
            <a:pPr algn="ctr"/>
            <a:r>
              <a:rPr lang="en-US" dirty="0">
                <a:solidFill>
                  <a:schemeClr val="accent4"/>
                </a:solidFill>
              </a:rPr>
              <a:t>hearts</a:t>
            </a:r>
          </a:p>
          <a:p>
            <a:pPr algn="ctr"/>
            <a:r>
              <a:rPr lang="en-US" sz="1000" i="1" dirty="0">
                <a:solidFill>
                  <a:schemeClr val="accent4"/>
                </a:solidFill>
              </a:rPr>
              <a:t>(40%)</a:t>
            </a:r>
          </a:p>
        </p:txBody>
      </p:sp>
      <p:sp>
        <p:nvSpPr>
          <p:cNvPr id="16" name="TextBox 15">
            <a:extLst>
              <a:ext uri="{FF2B5EF4-FFF2-40B4-BE49-F238E27FC236}">
                <a16:creationId xmlns:a16="http://schemas.microsoft.com/office/drawing/2014/main" id="{FB07CB04-AE11-92B8-DEB4-F46B9C721213}"/>
              </a:ext>
            </a:extLst>
          </p:cNvPr>
          <p:cNvSpPr txBox="1"/>
          <p:nvPr/>
        </p:nvSpPr>
        <p:spPr>
          <a:xfrm>
            <a:off x="6286584" y="2490545"/>
            <a:ext cx="562975" cy="461665"/>
          </a:xfrm>
          <a:prstGeom prst="rect">
            <a:avLst/>
          </a:prstGeom>
          <a:noFill/>
        </p:spPr>
        <p:txBody>
          <a:bodyPr wrap="none" rtlCol="0">
            <a:spAutoFit/>
          </a:bodyPr>
          <a:lstStyle/>
          <a:p>
            <a:pPr algn="ctr"/>
            <a:r>
              <a:rPr lang="en-US" dirty="0"/>
              <a:t>eyes</a:t>
            </a:r>
          </a:p>
          <a:p>
            <a:pPr algn="ctr"/>
            <a:r>
              <a:rPr lang="en-US" sz="1000" i="1" dirty="0"/>
              <a:t>(15%)</a:t>
            </a:r>
          </a:p>
        </p:txBody>
      </p:sp>
      <p:sp>
        <p:nvSpPr>
          <p:cNvPr id="17" name="TextBox 16">
            <a:extLst>
              <a:ext uri="{FF2B5EF4-FFF2-40B4-BE49-F238E27FC236}">
                <a16:creationId xmlns:a16="http://schemas.microsoft.com/office/drawing/2014/main" id="{F43527A5-4D0A-00F6-79D7-7B0B22BBC1D5}"/>
              </a:ext>
            </a:extLst>
          </p:cNvPr>
          <p:cNvSpPr txBox="1"/>
          <p:nvPr/>
        </p:nvSpPr>
        <p:spPr>
          <a:xfrm>
            <a:off x="6953964" y="2490545"/>
            <a:ext cx="662361" cy="461665"/>
          </a:xfrm>
          <a:prstGeom prst="rect">
            <a:avLst/>
          </a:prstGeom>
          <a:noFill/>
        </p:spPr>
        <p:txBody>
          <a:bodyPr wrap="none" rtlCol="0">
            <a:spAutoFit/>
          </a:bodyPr>
          <a:lstStyle/>
          <a:p>
            <a:pPr algn="ctr"/>
            <a:r>
              <a:rPr lang="en-US" dirty="0"/>
              <a:t>minds</a:t>
            </a:r>
          </a:p>
          <a:p>
            <a:pPr algn="ctr"/>
            <a:r>
              <a:rPr lang="en-US" sz="1000" i="1" dirty="0"/>
              <a:t>(20%)</a:t>
            </a:r>
          </a:p>
        </p:txBody>
      </p:sp>
      <p:sp>
        <p:nvSpPr>
          <p:cNvPr id="18" name="TextBox 17">
            <a:extLst>
              <a:ext uri="{FF2B5EF4-FFF2-40B4-BE49-F238E27FC236}">
                <a16:creationId xmlns:a16="http://schemas.microsoft.com/office/drawing/2014/main" id="{682DA3E3-10E7-5492-17A5-8DDDF3F520A5}"/>
              </a:ext>
            </a:extLst>
          </p:cNvPr>
          <p:cNvSpPr txBox="1"/>
          <p:nvPr/>
        </p:nvSpPr>
        <p:spPr>
          <a:xfrm>
            <a:off x="7566840" y="2490545"/>
            <a:ext cx="870751" cy="461665"/>
          </a:xfrm>
          <a:prstGeom prst="rect">
            <a:avLst/>
          </a:prstGeom>
          <a:noFill/>
        </p:spPr>
        <p:txBody>
          <a:bodyPr wrap="none" rtlCol="0">
            <a:spAutoFit/>
          </a:bodyPr>
          <a:lstStyle/>
          <a:p>
            <a:pPr algn="ctr"/>
            <a:r>
              <a:rPr lang="en-US" dirty="0"/>
              <a:t>thoughts</a:t>
            </a:r>
          </a:p>
          <a:p>
            <a:pPr algn="ctr"/>
            <a:r>
              <a:rPr lang="en-US" sz="1000" i="1" dirty="0"/>
              <a:t>(10%)</a:t>
            </a:r>
          </a:p>
        </p:txBody>
      </p:sp>
      <p:cxnSp>
        <p:nvCxnSpPr>
          <p:cNvPr id="19" name="Connector: Elbow 18">
            <a:extLst>
              <a:ext uri="{FF2B5EF4-FFF2-40B4-BE49-F238E27FC236}">
                <a16:creationId xmlns:a16="http://schemas.microsoft.com/office/drawing/2014/main" id="{26A0A8A0-8567-CB41-4068-A918DF37FD53}"/>
              </a:ext>
            </a:extLst>
          </p:cNvPr>
          <p:cNvCxnSpPr>
            <a:cxnSpLocks/>
            <a:stCxn id="15" idx="0"/>
            <a:endCxn id="10" idx="2"/>
          </p:cNvCxnSpPr>
          <p:nvPr/>
        </p:nvCxnSpPr>
        <p:spPr>
          <a:xfrm rot="5400000" flipH="1" flipV="1">
            <a:off x="6480365" y="1685769"/>
            <a:ext cx="175411" cy="143414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05CF949-20F8-A891-2AB5-F5C22598A63B}"/>
              </a:ext>
            </a:extLst>
          </p:cNvPr>
          <p:cNvSpPr txBox="1"/>
          <p:nvPr/>
        </p:nvSpPr>
        <p:spPr>
          <a:xfrm>
            <a:off x="4870873" y="3127621"/>
            <a:ext cx="526105" cy="461665"/>
          </a:xfrm>
          <a:prstGeom prst="rect">
            <a:avLst/>
          </a:prstGeom>
          <a:noFill/>
        </p:spPr>
        <p:txBody>
          <a:bodyPr wrap="none" rtlCol="0">
            <a:spAutoFit/>
          </a:bodyPr>
          <a:lstStyle/>
          <a:p>
            <a:pPr algn="ctr"/>
            <a:r>
              <a:rPr lang="en-US" dirty="0"/>
              <a:t>love</a:t>
            </a:r>
          </a:p>
          <a:p>
            <a:pPr algn="ctr"/>
            <a:r>
              <a:rPr lang="en-US" sz="1000" i="1" dirty="0"/>
              <a:t>(15%)</a:t>
            </a:r>
          </a:p>
        </p:txBody>
      </p:sp>
      <p:sp>
        <p:nvSpPr>
          <p:cNvPr id="23" name="TextBox 22">
            <a:extLst>
              <a:ext uri="{FF2B5EF4-FFF2-40B4-BE49-F238E27FC236}">
                <a16:creationId xmlns:a16="http://schemas.microsoft.com/office/drawing/2014/main" id="{12EFF1C1-E9E5-2A13-C42A-4DD06662EF0E}"/>
              </a:ext>
            </a:extLst>
          </p:cNvPr>
          <p:cNvSpPr txBox="1"/>
          <p:nvPr/>
        </p:nvSpPr>
        <p:spPr>
          <a:xfrm>
            <a:off x="5587944" y="3127621"/>
            <a:ext cx="526106" cy="461665"/>
          </a:xfrm>
          <a:prstGeom prst="rect">
            <a:avLst/>
          </a:prstGeom>
          <a:noFill/>
        </p:spPr>
        <p:txBody>
          <a:bodyPr wrap="none" rtlCol="0">
            <a:spAutoFit/>
          </a:bodyPr>
          <a:lstStyle/>
          <a:p>
            <a:pPr algn="ctr"/>
            <a:r>
              <a:rPr lang="en-US" dirty="0"/>
              <a:t>skip</a:t>
            </a:r>
          </a:p>
          <a:p>
            <a:pPr algn="ctr"/>
            <a:r>
              <a:rPr lang="en-US" sz="1000" i="1" dirty="0"/>
              <a:t>(10%)</a:t>
            </a:r>
          </a:p>
        </p:txBody>
      </p:sp>
      <p:sp>
        <p:nvSpPr>
          <p:cNvPr id="24" name="TextBox 23">
            <a:extLst>
              <a:ext uri="{FF2B5EF4-FFF2-40B4-BE49-F238E27FC236}">
                <a16:creationId xmlns:a16="http://schemas.microsoft.com/office/drawing/2014/main" id="{0C37366E-3AD2-CF49-8909-FA364E3DBCD5}"/>
              </a:ext>
            </a:extLst>
          </p:cNvPr>
          <p:cNvSpPr txBox="1"/>
          <p:nvPr/>
        </p:nvSpPr>
        <p:spPr>
          <a:xfrm>
            <a:off x="6301812" y="3127621"/>
            <a:ext cx="532518" cy="461665"/>
          </a:xfrm>
          <a:prstGeom prst="rect">
            <a:avLst/>
          </a:prstGeom>
          <a:noFill/>
        </p:spPr>
        <p:txBody>
          <a:bodyPr wrap="none" rtlCol="0">
            <a:spAutoFit/>
          </a:bodyPr>
          <a:lstStyle/>
          <a:p>
            <a:pPr algn="ctr"/>
            <a:r>
              <a:rPr lang="en-US" dirty="0"/>
              <a:t>beat</a:t>
            </a:r>
          </a:p>
          <a:p>
            <a:pPr algn="ctr"/>
            <a:r>
              <a:rPr lang="en-US" sz="1000" i="1" dirty="0"/>
              <a:t>(20%)</a:t>
            </a:r>
          </a:p>
        </p:txBody>
      </p:sp>
      <p:sp>
        <p:nvSpPr>
          <p:cNvPr id="25" name="TextBox 24">
            <a:extLst>
              <a:ext uri="{FF2B5EF4-FFF2-40B4-BE49-F238E27FC236}">
                <a16:creationId xmlns:a16="http://schemas.microsoft.com/office/drawing/2014/main" id="{822697F9-FFFF-21DA-784D-CB27D7616BE4}"/>
              </a:ext>
            </a:extLst>
          </p:cNvPr>
          <p:cNvSpPr txBox="1"/>
          <p:nvPr/>
        </p:nvSpPr>
        <p:spPr>
          <a:xfrm>
            <a:off x="6969191" y="3127621"/>
            <a:ext cx="631904" cy="461665"/>
          </a:xfrm>
          <a:prstGeom prst="rect">
            <a:avLst/>
          </a:prstGeom>
          <a:noFill/>
        </p:spPr>
        <p:txBody>
          <a:bodyPr wrap="none" rtlCol="0">
            <a:spAutoFit/>
          </a:bodyPr>
          <a:lstStyle/>
          <a:p>
            <a:pPr algn="ctr"/>
            <a:r>
              <a:rPr lang="en-US" dirty="0"/>
              <a:t>pump</a:t>
            </a:r>
          </a:p>
          <a:p>
            <a:pPr algn="ctr"/>
            <a:r>
              <a:rPr lang="en-US" sz="1000" i="1" dirty="0"/>
              <a:t>(20%)</a:t>
            </a:r>
          </a:p>
        </p:txBody>
      </p:sp>
      <p:sp>
        <p:nvSpPr>
          <p:cNvPr id="26" name="TextBox 25">
            <a:extLst>
              <a:ext uri="{FF2B5EF4-FFF2-40B4-BE49-F238E27FC236}">
                <a16:creationId xmlns:a16="http://schemas.microsoft.com/office/drawing/2014/main" id="{3087DF85-BC0F-70BC-E5FB-2DEF0DAF5E06}"/>
              </a:ext>
            </a:extLst>
          </p:cNvPr>
          <p:cNvSpPr txBox="1"/>
          <p:nvPr/>
        </p:nvSpPr>
        <p:spPr>
          <a:xfrm>
            <a:off x="7671034" y="3127621"/>
            <a:ext cx="662361" cy="461665"/>
          </a:xfrm>
          <a:prstGeom prst="rect">
            <a:avLst/>
          </a:prstGeom>
          <a:noFill/>
        </p:spPr>
        <p:txBody>
          <a:bodyPr wrap="none" rtlCol="0">
            <a:spAutoFit/>
          </a:bodyPr>
          <a:lstStyle/>
          <a:p>
            <a:pPr algn="ctr"/>
            <a:r>
              <a:rPr lang="en-US" dirty="0">
                <a:solidFill>
                  <a:schemeClr val="accent4"/>
                </a:solidFill>
              </a:rPr>
              <a:t>speak</a:t>
            </a:r>
          </a:p>
          <a:p>
            <a:pPr algn="ctr"/>
            <a:r>
              <a:rPr lang="en-US" sz="1000" i="1" dirty="0">
                <a:solidFill>
                  <a:schemeClr val="accent4"/>
                </a:solidFill>
              </a:rPr>
              <a:t>(25%)</a:t>
            </a:r>
          </a:p>
        </p:txBody>
      </p:sp>
      <p:cxnSp>
        <p:nvCxnSpPr>
          <p:cNvPr id="27" name="Connector: Elbow 26">
            <a:extLst>
              <a:ext uri="{FF2B5EF4-FFF2-40B4-BE49-F238E27FC236}">
                <a16:creationId xmlns:a16="http://schemas.microsoft.com/office/drawing/2014/main" id="{5908A6AB-B52A-42D7-BE55-CA552A0A7941}"/>
              </a:ext>
            </a:extLst>
          </p:cNvPr>
          <p:cNvCxnSpPr>
            <a:cxnSpLocks/>
            <a:stCxn id="15" idx="2"/>
            <a:endCxn id="26" idx="0"/>
          </p:cNvCxnSpPr>
          <p:nvPr/>
        </p:nvCxnSpPr>
        <p:spPr>
          <a:xfrm rot="16200000" flipH="1">
            <a:off x="6838902" y="1964307"/>
            <a:ext cx="175411" cy="2151216"/>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16666CF1-EAFA-8317-869F-F34751DDD6E1}"/>
              </a:ext>
            </a:extLst>
          </p:cNvPr>
          <p:cNvCxnSpPr>
            <a:cxnSpLocks/>
            <a:stCxn id="78" idx="0"/>
            <a:endCxn id="26" idx="2"/>
          </p:cNvCxnSpPr>
          <p:nvPr/>
        </p:nvCxnSpPr>
        <p:spPr>
          <a:xfrm rot="5400000" flipH="1" flipV="1">
            <a:off x="7197438" y="2959921"/>
            <a:ext cx="175411" cy="1434143"/>
          </a:xfrm>
          <a:prstGeom prst="bentConnector3">
            <a:avLst>
              <a:gd name="adj1" fmla="val 50000"/>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923DDF5-7BDE-A1A0-FD50-516DAA40C1B3}"/>
              </a:ext>
            </a:extLst>
          </p:cNvPr>
          <p:cNvSpPr txBox="1"/>
          <p:nvPr/>
        </p:nvSpPr>
        <p:spPr>
          <a:xfrm>
            <a:off x="6083003" y="3764697"/>
            <a:ext cx="970137" cy="461665"/>
          </a:xfrm>
          <a:prstGeom prst="rect">
            <a:avLst/>
          </a:prstGeom>
          <a:noFill/>
        </p:spPr>
        <p:txBody>
          <a:bodyPr wrap="none" rtlCol="0">
            <a:spAutoFit/>
          </a:bodyPr>
          <a:lstStyle/>
          <a:p>
            <a:pPr algn="ctr"/>
            <a:r>
              <a:rPr lang="en-US" dirty="0"/>
              <a:t>Memories</a:t>
            </a:r>
          </a:p>
          <a:p>
            <a:pPr algn="ctr"/>
            <a:r>
              <a:rPr lang="en-US" sz="1000" i="1" dirty="0"/>
              <a:t>(80%)</a:t>
            </a:r>
          </a:p>
        </p:txBody>
      </p:sp>
    </p:spTree>
    <p:extLst>
      <p:ext uri="{BB962C8B-B14F-4D97-AF65-F5344CB8AC3E}">
        <p14:creationId xmlns:p14="http://schemas.microsoft.com/office/powerpoint/2010/main" val="1547054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394854"/>
            <a:ext cx="3837000" cy="3719945"/>
          </a:xfrm>
          <a:prstGeom prst="rect">
            <a:avLst/>
          </a:prstGeom>
        </p:spPr>
        <p:txBody>
          <a:bodyPr spcFirstLastPara="1" wrap="square" lIns="91425" tIns="91425" rIns="91425" bIns="91425" anchor="ctr" anchorCtr="0">
            <a:noAutofit/>
          </a:bodyPr>
          <a:lstStyle/>
          <a:p>
            <a:pPr marL="0" indent="0">
              <a:spcBef>
                <a:spcPts val="1600"/>
              </a:spcBef>
              <a:buNone/>
            </a:pPr>
            <a:r>
              <a:rPr lang="en-US" sz="1400" b="1" dirty="0"/>
              <a:t>Machine Learning Options in the Cloud</a:t>
            </a:r>
          </a:p>
          <a:p>
            <a:pPr marL="0" indent="0">
              <a:spcBef>
                <a:spcPts val="1600"/>
              </a:spcBef>
              <a:buNone/>
            </a:pPr>
            <a:r>
              <a:rPr lang="en-US" sz="1400" b="1" dirty="0"/>
              <a:t>Azure Machine Learning Studio</a:t>
            </a:r>
          </a:p>
          <a:p>
            <a:pPr marL="285750" indent="-285750">
              <a:spcBef>
                <a:spcPts val="1600"/>
              </a:spcBef>
              <a:buSzPct val="100000"/>
            </a:pPr>
            <a:r>
              <a:rPr lang="en-US" sz="1400" b="1" dirty="0" err="1"/>
              <a:t>AutoML</a:t>
            </a:r>
            <a:endParaRPr lang="en-US" sz="1400" b="1" dirty="0"/>
          </a:p>
          <a:p>
            <a:pPr marL="0" indent="0">
              <a:spcBef>
                <a:spcPts val="1600"/>
              </a:spcBef>
              <a:buNone/>
            </a:pPr>
            <a:r>
              <a:rPr lang="en-US" sz="1400" b="1" dirty="0"/>
              <a:t>Azure AI Studio</a:t>
            </a:r>
          </a:p>
          <a:p>
            <a:pPr marL="285750" indent="-285750">
              <a:spcBef>
                <a:spcPts val="1600"/>
              </a:spcBef>
            </a:pPr>
            <a:r>
              <a:rPr lang="en-US" sz="1400" b="1" dirty="0"/>
              <a:t>Open-Source Models vs. OpenAI</a:t>
            </a:r>
          </a:p>
          <a:p>
            <a:pPr marL="0" indent="0">
              <a:spcBef>
                <a:spcPts val="1600"/>
              </a:spcBef>
              <a:buNone/>
            </a:pPr>
            <a:endParaRPr lang="en-US" sz="1400" b="1" dirty="0"/>
          </a:p>
          <a:p>
            <a:pPr marL="0" indent="0">
              <a:buNone/>
            </a:pPr>
            <a:r>
              <a:rPr lang="en-US" sz="1400" b="1" dirty="0"/>
              <a:t>Cognitive Services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372533" y="575950"/>
            <a:ext cx="8349317"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bg2"/>
                </a:solidFill>
              </a:rPr>
              <a:t>How Are They Trained?</a:t>
            </a:r>
            <a:endParaRPr dirty="0">
              <a:solidFill>
                <a:schemeClr val="bg2"/>
              </a:solidFill>
            </a:endParaRPr>
          </a:p>
        </p:txBody>
      </p:sp>
      <p:sp>
        <p:nvSpPr>
          <p:cNvPr id="2" name="Text Placeholder 1">
            <a:extLst>
              <a:ext uri="{FF2B5EF4-FFF2-40B4-BE49-F238E27FC236}">
                <a16:creationId xmlns:a16="http://schemas.microsoft.com/office/drawing/2014/main" id="{FD3325D3-D2C2-E2C4-41AE-F86A8F1D5081}"/>
              </a:ext>
            </a:extLst>
          </p:cNvPr>
          <p:cNvSpPr>
            <a:spLocks noGrp="1"/>
          </p:cNvSpPr>
          <p:nvPr>
            <p:ph type="body" idx="1"/>
          </p:nvPr>
        </p:nvSpPr>
        <p:spPr>
          <a:xfrm>
            <a:off x="311700" y="1068425"/>
            <a:ext cx="3999900" cy="1859773"/>
          </a:xfrm>
        </p:spPr>
        <p:txBody>
          <a:bodyPr>
            <a:normAutofit lnSpcReduction="10000"/>
          </a:bodyPr>
          <a:lstStyle/>
          <a:p>
            <a:pPr marL="139700" indent="0">
              <a:buNone/>
            </a:pPr>
            <a:r>
              <a:rPr lang="en-US" dirty="0">
                <a:solidFill>
                  <a:schemeClr val="bg2"/>
                </a:solidFill>
              </a:rPr>
              <a:t>Using 10s of terabytes of curated text data (web content, books, etc.), LLMs are trained by feeding in sentences.</a:t>
            </a:r>
          </a:p>
          <a:p>
            <a:pPr marL="139700" indent="0">
              <a:buNone/>
            </a:pPr>
            <a:endParaRPr lang="en-US" dirty="0">
              <a:solidFill>
                <a:schemeClr val="bg2"/>
              </a:solidFill>
            </a:endParaRPr>
          </a:p>
          <a:p>
            <a:pPr marL="139700" indent="0">
              <a:buNone/>
            </a:pPr>
            <a:r>
              <a:rPr lang="en-US" dirty="0">
                <a:solidFill>
                  <a:schemeClr val="bg2"/>
                </a:solidFill>
              </a:rPr>
              <a:t>These get tokenized (split into parts and indexed/“embedded”), then fed into the training process.</a:t>
            </a:r>
          </a:p>
        </p:txBody>
      </p:sp>
      <p:sp>
        <p:nvSpPr>
          <p:cNvPr id="3" name="Text Placeholder 2">
            <a:extLst>
              <a:ext uri="{FF2B5EF4-FFF2-40B4-BE49-F238E27FC236}">
                <a16:creationId xmlns:a16="http://schemas.microsoft.com/office/drawing/2014/main" id="{221B137E-28F8-27DB-E9A7-C4C7749295D0}"/>
              </a:ext>
            </a:extLst>
          </p:cNvPr>
          <p:cNvSpPr>
            <a:spLocks noGrp="1"/>
          </p:cNvSpPr>
          <p:nvPr>
            <p:ph type="body" idx="2"/>
          </p:nvPr>
        </p:nvSpPr>
        <p:spPr>
          <a:xfrm>
            <a:off x="4832400" y="425745"/>
            <a:ext cx="3999900" cy="3416400"/>
          </a:xfrm>
        </p:spPr>
        <p:txBody>
          <a:bodyPr/>
          <a:lstStyle/>
          <a:p>
            <a:pPr marL="139700" indent="0">
              <a:buNone/>
            </a:pPr>
            <a:r>
              <a:rPr lang="en-US" dirty="0">
                <a:solidFill>
                  <a:schemeClr val="bg2"/>
                </a:solidFill>
              </a:rPr>
              <a:t>As more training examples flow into the algorithm, the weights of the model get updated.</a:t>
            </a:r>
          </a:p>
        </p:txBody>
      </p:sp>
      <p:sp>
        <p:nvSpPr>
          <p:cNvPr id="6" name="TextBox 5">
            <a:extLst>
              <a:ext uri="{FF2B5EF4-FFF2-40B4-BE49-F238E27FC236}">
                <a16:creationId xmlns:a16="http://schemas.microsoft.com/office/drawing/2014/main" id="{70DA35C4-956B-300D-5ECA-F5F46B3BE3D8}"/>
              </a:ext>
            </a:extLst>
          </p:cNvPr>
          <p:cNvSpPr txBox="1"/>
          <p:nvPr/>
        </p:nvSpPr>
        <p:spPr>
          <a:xfrm>
            <a:off x="311700" y="4227730"/>
            <a:ext cx="6501082" cy="307777"/>
          </a:xfrm>
          <a:prstGeom prst="rect">
            <a:avLst/>
          </a:prstGeom>
          <a:noFill/>
        </p:spPr>
        <p:txBody>
          <a:bodyPr wrap="square">
            <a:spAutoFit/>
          </a:bodyPr>
          <a:lstStyle/>
          <a:p>
            <a:r>
              <a:rPr lang="en-US" b="0" i="0" dirty="0">
                <a:solidFill>
                  <a:schemeClr val="bg2"/>
                </a:solidFill>
                <a:effectLst/>
                <a:latin typeface="Consolas" panose="020B0609020204030204" pitchFamily="49" charset="0"/>
              </a:rPr>
              <a:t>['▁Have', '▁you', '▁joined', '▁I', 'STA', 'ART', '▁yet', '?']</a:t>
            </a:r>
            <a:endParaRPr lang="en-US" dirty="0">
              <a:solidFill>
                <a:schemeClr val="bg2"/>
              </a:solidFill>
            </a:endParaRPr>
          </a:p>
        </p:txBody>
      </p:sp>
      <p:sp>
        <p:nvSpPr>
          <p:cNvPr id="7" name="TextBox 6">
            <a:extLst>
              <a:ext uri="{FF2B5EF4-FFF2-40B4-BE49-F238E27FC236}">
                <a16:creationId xmlns:a16="http://schemas.microsoft.com/office/drawing/2014/main" id="{D9E3EF8C-FF98-54DF-62EB-318BE53B797D}"/>
              </a:ext>
            </a:extLst>
          </p:cNvPr>
          <p:cNvSpPr txBox="1"/>
          <p:nvPr/>
        </p:nvSpPr>
        <p:spPr>
          <a:xfrm>
            <a:off x="311700" y="2928199"/>
            <a:ext cx="3365997" cy="307777"/>
          </a:xfrm>
          <a:prstGeom prst="rect">
            <a:avLst/>
          </a:prstGeom>
          <a:noFill/>
        </p:spPr>
        <p:txBody>
          <a:bodyPr wrap="square">
            <a:spAutoFit/>
          </a:bodyPr>
          <a:lstStyle/>
          <a:p>
            <a:r>
              <a:rPr lang="en-US" b="0" i="0" dirty="0">
                <a:solidFill>
                  <a:schemeClr val="bg2"/>
                </a:solidFill>
                <a:effectLst/>
                <a:latin typeface="Consolas" panose="020B0609020204030204" pitchFamily="49" charset="0"/>
              </a:rPr>
              <a:t>['Have you joined ISTAART yet?']</a:t>
            </a:r>
            <a:endParaRPr lang="en-US" dirty="0">
              <a:solidFill>
                <a:schemeClr val="bg2"/>
              </a:solidFill>
            </a:endParaRPr>
          </a:p>
        </p:txBody>
      </p:sp>
      <p:sp>
        <p:nvSpPr>
          <p:cNvPr id="8" name="TextBox 7">
            <a:extLst>
              <a:ext uri="{FF2B5EF4-FFF2-40B4-BE49-F238E27FC236}">
                <a16:creationId xmlns:a16="http://schemas.microsoft.com/office/drawing/2014/main" id="{E24474B4-E21C-2A68-CF59-A851618F79B9}"/>
              </a:ext>
            </a:extLst>
          </p:cNvPr>
          <p:cNvSpPr txBox="1"/>
          <p:nvPr/>
        </p:nvSpPr>
        <p:spPr>
          <a:xfrm>
            <a:off x="311700" y="3577964"/>
            <a:ext cx="4520700" cy="307777"/>
          </a:xfrm>
          <a:prstGeom prst="rect">
            <a:avLst/>
          </a:prstGeom>
          <a:noFill/>
        </p:spPr>
        <p:txBody>
          <a:bodyPr wrap="square">
            <a:spAutoFit/>
          </a:bodyPr>
          <a:lstStyle/>
          <a:p>
            <a:r>
              <a:rPr lang="en-US" b="0" i="0" dirty="0">
                <a:solidFill>
                  <a:schemeClr val="bg2"/>
                </a:solidFill>
                <a:effectLst/>
                <a:latin typeface="Consolas" panose="020B0609020204030204" pitchFamily="49" charset="0"/>
              </a:rPr>
              <a:t>['Have', 'you', 'joined', 'ISTAART', ‘yet?']</a:t>
            </a:r>
            <a:endParaRPr lang="en-US" dirty="0">
              <a:solidFill>
                <a:schemeClr val="bg2"/>
              </a:solidFill>
            </a:endParaRPr>
          </a:p>
        </p:txBody>
      </p:sp>
      <p:cxnSp>
        <p:nvCxnSpPr>
          <p:cNvPr id="10" name="Connector: Elbow 9">
            <a:extLst>
              <a:ext uri="{FF2B5EF4-FFF2-40B4-BE49-F238E27FC236}">
                <a16:creationId xmlns:a16="http://schemas.microsoft.com/office/drawing/2014/main" id="{D1796DD3-CD24-FF9D-D62E-63C042A7F59C}"/>
              </a:ext>
            </a:extLst>
          </p:cNvPr>
          <p:cNvCxnSpPr>
            <a:stCxn id="7" idx="2"/>
            <a:endCxn id="8" idx="0"/>
          </p:cNvCxnSpPr>
          <p:nvPr/>
        </p:nvCxnSpPr>
        <p:spPr>
          <a:xfrm rot="16200000" flipH="1">
            <a:off x="2112380" y="3118294"/>
            <a:ext cx="341988" cy="577351"/>
          </a:xfrm>
          <a:prstGeom prst="bentConnector3">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11" name="Connector: Elbow 10">
            <a:extLst>
              <a:ext uri="{FF2B5EF4-FFF2-40B4-BE49-F238E27FC236}">
                <a16:creationId xmlns:a16="http://schemas.microsoft.com/office/drawing/2014/main" id="{D4A589C6-83DE-F6ED-D805-5738A72FF376}"/>
              </a:ext>
            </a:extLst>
          </p:cNvPr>
          <p:cNvCxnSpPr>
            <a:cxnSpLocks/>
            <a:stCxn id="8" idx="2"/>
            <a:endCxn id="6" idx="0"/>
          </p:cNvCxnSpPr>
          <p:nvPr/>
        </p:nvCxnSpPr>
        <p:spPr>
          <a:xfrm rot="16200000" flipH="1">
            <a:off x="2896151" y="3561639"/>
            <a:ext cx="341989" cy="990191"/>
          </a:xfrm>
          <a:prstGeom prst="bentConnector3">
            <a:avLst>
              <a:gd name="adj1" fmla="val 50000"/>
            </a:avLst>
          </a:prstGeom>
          <a:ln w="38100">
            <a:tailEnd type="triangle"/>
          </a:ln>
        </p:spPr>
        <p:style>
          <a:lnRef idx="1">
            <a:schemeClr val="accent5"/>
          </a:lnRef>
          <a:fillRef idx="0">
            <a:schemeClr val="accent5"/>
          </a:fillRef>
          <a:effectRef idx="0">
            <a:schemeClr val="accent5"/>
          </a:effectRef>
          <a:fontRef idx="minor">
            <a:schemeClr val="tx1"/>
          </a:fontRef>
        </p:style>
      </p:cxnSp>
      <p:sp>
        <p:nvSpPr>
          <p:cNvPr id="17" name="TextBox 16">
            <a:extLst>
              <a:ext uri="{FF2B5EF4-FFF2-40B4-BE49-F238E27FC236}">
                <a16:creationId xmlns:a16="http://schemas.microsoft.com/office/drawing/2014/main" id="{453581E2-7ECB-4CB2-9698-BB26782203E3}"/>
              </a:ext>
            </a:extLst>
          </p:cNvPr>
          <p:cNvSpPr txBox="1"/>
          <p:nvPr/>
        </p:nvSpPr>
        <p:spPr>
          <a:xfrm>
            <a:off x="50241" y="4876517"/>
            <a:ext cx="2217274" cy="230832"/>
          </a:xfrm>
          <a:prstGeom prst="rect">
            <a:avLst/>
          </a:prstGeom>
          <a:noFill/>
        </p:spPr>
        <p:txBody>
          <a:bodyPr wrap="none" rtlCol="0">
            <a:spAutoFit/>
          </a:bodyPr>
          <a:lstStyle/>
          <a:p>
            <a:r>
              <a:rPr lang="en-US" sz="900" dirty="0"/>
              <a:t>*Example tokenization: </a:t>
            </a:r>
            <a:r>
              <a:rPr lang="en-US" sz="900" dirty="0" err="1"/>
              <a:t>XLNetTokenizer</a:t>
            </a:r>
            <a:endParaRPr lang="en-US" sz="900" dirty="0"/>
          </a:p>
        </p:txBody>
      </p:sp>
      <p:graphicFrame>
        <p:nvGraphicFramePr>
          <p:cNvPr id="18" name="Table 17">
            <a:extLst>
              <a:ext uri="{FF2B5EF4-FFF2-40B4-BE49-F238E27FC236}">
                <a16:creationId xmlns:a16="http://schemas.microsoft.com/office/drawing/2014/main" id="{739005F8-72B7-20FC-1F5B-851C4CDAE7C7}"/>
              </a:ext>
            </a:extLst>
          </p:cNvPr>
          <p:cNvGraphicFramePr>
            <a:graphicFrameLocks noGrp="1"/>
          </p:cNvGraphicFramePr>
          <p:nvPr/>
        </p:nvGraphicFramePr>
        <p:xfrm>
          <a:off x="5059344" y="1410414"/>
          <a:ext cx="3723265" cy="2514600"/>
        </p:xfrm>
        <a:graphic>
          <a:graphicData uri="http://schemas.openxmlformats.org/drawingml/2006/table">
            <a:tbl>
              <a:tblPr/>
              <a:tblGrid>
                <a:gridCol w="744653">
                  <a:extLst>
                    <a:ext uri="{9D8B030D-6E8A-4147-A177-3AD203B41FA5}">
                      <a16:colId xmlns:a16="http://schemas.microsoft.com/office/drawing/2014/main" val="47979148"/>
                    </a:ext>
                  </a:extLst>
                </a:gridCol>
                <a:gridCol w="744653">
                  <a:extLst>
                    <a:ext uri="{9D8B030D-6E8A-4147-A177-3AD203B41FA5}">
                      <a16:colId xmlns:a16="http://schemas.microsoft.com/office/drawing/2014/main" val="1187413543"/>
                    </a:ext>
                  </a:extLst>
                </a:gridCol>
                <a:gridCol w="744653">
                  <a:extLst>
                    <a:ext uri="{9D8B030D-6E8A-4147-A177-3AD203B41FA5}">
                      <a16:colId xmlns:a16="http://schemas.microsoft.com/office/drawing/2014/main" val="574916481"/>
                    </a:ext>
                  </a:extLst>
                </a:gridCol>
                <a:gridCol w="744653">
                  <a:extLst>
                    <a:ext uri="{9D8B030D-6E8A-4147-A177-3AD203B41FA5}">
                      <a16:colId xmlns:a16="http://schemas.microsoft.com/office/drawing/2014/main" val="3790090363"/>
                    </a:ext>
                  </a:extLst>
                </a:gridCol>
                <a:gridCol w="744653">
                  <a:extLst>
                    <a:ext uri="{9D8B030D-6E8A-4147-A177-3AD203B41FA5}">
                      <a16:colId xmlns:a16="http://schemas.microsoft.com/office/drawing/2014/main" val="3861800349"/>
                    </a:ext>
                  </a:extLst>
                </a:gridCol>
              </a:tblGrid>
              <a:tr h="0">
                <a:tc>
                  <a:txBody>
                    <a:bodyPr/>
                    <a:lstStyle/>
                    <a:p>
                      <a:pPr algn="ctr"/>
                      <a:endParaRPr lang="en-US" sz="1050" dirty="0"/>
                    </a:p>
                  </a:txBody>
                  <a:tcPr anchor="ctr"/>
                </a:tc>
                <a:tc gridSpan="4">
                  <a:txBody>
                    <a:bodyPr/>
                    <a:lstStyle/>
                    <a:p>
                      <a:pPr algn="ctr"/>
                      <a:r>
                        <a:rPr lang="en-US" sz="1050" b="1" dirty="0"/>
                        <a:t>Hidden Layer Units</a:t>
                      </a:r>
                    </a:p>
                  </a:txBody>
                  <a:tcPr anchor="ctr"/>
                </a:tc>
                <a:tc hMerge="1">
                  <a:txBody>
                    <a:bodyPr/>
                    <a:lstStyle/>
                    <a:p>
                      <a:endParaRPr lang="en-US" sz="1050" dirty="0"/>
                    </a:p>
                  </a:txBody>
                  <a:tcPr anchor="ctr"/>
                </a:tc>
                <a:tc hMerge="1">
                  <a:txBody>
                    <a:bodyPr/>
                    <a:lstStyle/>
                    <a:p>
                      <a:endParaRPr lang="en-US" sz="1050" dirty="0"/>
                    </a:p>
                  </a:txBody>
                  <a:tcPr anchor="ctr"/>
                </a:tc>
                <a:tc hMerge="1">
                  <a:txBody>
                    <a:bodyPr/>
                    <a:lstStyle/>
                    <a:p>
                      <a:endParaRPr lang="en-US" sz="1050" dirty="0"/>
                    </a:p>
                  </a:txBody>
                  <a:tcPr anchor="ctr"/>
                </a:tc>
                <a:extLst>
                  <a:ext uri="{0D108BD9-81ED-4DB2-BD59-A6C34878D82A}">
                    <a16:rowId xmlns:a16="http://schemas.microsoft.com/office/drawing/2014/main" val="2200205753"/>
                  </a:ext>
                </a:extLst>
              </a:tr>
              <a:tr h="0">
                <a:tc>
                  <a:txBody>
                    <a:bodyPr/>
                    <a:lstStyle/>
                    <a:p>
                      <a:pPr algn="ctr"/>
                      <a:r>
                        <a:rPr lang="en-US" sz="1050" b="1" dirty="0"/>
                        <a:t>Vector</a:t>
                      </a:r>
                    </a:p>
                  </a:txBody>
                  <a:tcPr anchor="ctr"/>
                </a:tc>
                <a:tc>
                  <a:txBody>
                    <a:bodyPr/>
                    <a:lstStyle/>
                    <a:p>
                      <a:pPr algn="ctr"/>
                      <a:r>
                        <a:rPr lang="en-US" sz="1050" b="1" dirty="0"/>
                        <a:t>Unit 1</a:t>
                      </a:r>
                    </a:p>
                  </a:txBody>
                  <a:tcPr anchor="ctr"/>
                </a:tc>
                <a:tc>
                  <a:txBody>
                    <a:bodyPr/>
                    <a:lstStyle/>
                    <a:p>
                      <a:pPr algn="ctr"/>
                      <a:r>
                        <a:rPr lang="en-US" sz="1050" b="1" dirty="0"/>
                        <a:t>Unit 2</a:t>
                      </a:r>
                    </a:p>
                  </a:txBody>
                  <a:tcPr anchor="ctr"/>
                </a:tc>
                <a:tc>
                  <a:txBody>
                    <a:bodyPr/>
                    <a:lstStyle/>
                    <a:p>
                      <a:pPr algn="ctr"/>
                      <a:r>
                        <a:rPr lang="en-US" sz="1050" b="1" dirty="0"/>
                        <a:t>Unit 3</a:t>
                      </a:r>
                    </a:p>
                  </a:txBody>
                  <a:tcPr anchor="ctr"/>
                </a:tc>
                <a:tc>
                  <a:txBody>
                    <a:bodyPr/>
                    <a:lstStyle/>
                    <a:p>
                      <a:pPr algn="ctr"/>
                      <a:r>
                        <a:rPr lang="en-US" sz="1050" b="1" dirty="0"/>
                        <a:t>Unit 4</a:t>
                      </a:r>
                    </a:p>
                  </a:txBody>
                  <a:tcPr anchor="ctr"/>
                </a:tc>
                <a:extLst>
                  <a:ext uri="{0D108BD9-81ED-4DB2-BD59-A6C34878D82A}">
                    <a16:rowId xmlns:a16="http://schemas.microsoft.com/office/drawing/2014/main" val="2713908738"/>
                  </a:ext>
                </a:extLst>
              </a:tr>
              <a:tr h="0">
                <a:tc>
                  <a:txBody>
                    <a:bodyPr/>
                    <a:lstStyle/>
                    <a:p>
                      <a:pPr algn="ctr"/>
                      <a:r>
                        <a:rPr lang="en-US" sz="1050" dirty="0">
                          <a:latin typeface="Consolas" panose="020B0609020204030204" pitchFamily="49" charset="0"/>
                        </a:rPr>
                        <a:t>_Have</a:t>
                      </a:r>
                    </a:p>
                  </a:txBody>
                  <a:tcPr anchor="ctr"/>
                </a:tc>
                <a:tc>
                  <a:txBody>
                    <a:bodyPr/>
                    <a:lstStyle/>
                    <a:p>
                      <a:pPr algn="ctr"/>
                      <a:r>
                        <a:rPr lang="en-US" sz="1050" dirty="0"/>
                        <a:t>0.2</a:t>
                      </a:r>
                    </a:p>
                  </a:txBody>
                  <a:tcPr anchor="ctr"/>
                </a:tc>
                <a:tc>
                  <a:txBody>
                    <a:bodyPr/>
                    <a:lstStyle/>
                    <a:p>
                      <a:pPr algn="ctr"/>
                      <a:r>
                        <a:rPr lang="en-US" sz="1050"/>
                        <a:t>-0.1</a:t>
                      </a:r>
                    </a:p>
                  </a:txBody>
                  <a:tcPr anchor="ctr"/>
                </a:tc>
                <a:tc>
                  <a:txBody>
                    <a:bodyPr/>
                    <a:lstStyle/>
                    <a:p>
                      <a:pPr algn="ctr"/>
                      <a:r>
                        <a:rPr lang="en-US" sz="1050"/>
                        <a:t>0.4</a:t>
                      </a:r>
                    </a:p>
                  </a:txBody>
                  <a:tcPr anchor="ctr"/>
                </a:tc>
                <a:tc>
                  <a:txBody>
                    <a:bodyPr/>
                    <a:lstStyle/>
                    <a:p>
                      <a:pPr algn="ctr"/>
                      <a:r>
                        <a:rPr lang="en-US" sz="1050"/>
                        <a:t>0.6</a:t>
                      </a:r>
                    </a:p>
                  </a:txBody>
                  <a:tcPr anchor="ctr"/>
                </a:tc>
                <a:extLst>
                  <a:ext uri="{0D108BD9-81ED-4DB2-BD59-A6C34878D82A}">
                    <a16:rowId xmlns:a16="http://schemas.microsoft.com/office/drawing/2014/main" val="1379165257"/>
                  </a:ext>
                </a:extLst>
              </a:tr>
              <a:tr h="0">
                <a:tc>
                  <a:txBody>
                    <a:bodyPr/>
                    <a:lstStyle/>
                    <a:p>
                      <a:pPr algn="ctr"/>
                      <a:r>
                        <a:rPr lang="en-US" sz="1050" dirty="0">
                          <a:latin typeface="Consolas" panose="020B0609020204030204" pitchFamily="49" charset="0"/>
                        </a:rPr>
                        <a:t>_you</a:t>
                      </a:r>
                    </a:p>
                  </a:txBody>
                  <a:tcPr anchor="ctr"/>
                </a:tc>
                <a:tc>
                  <a:txBody>
                    <a:bodyPr/>
                    <a:lstStyle/>
                    <a:p>
                      <a:pPr algn="ctr"/>
                      <a:r>
                        <a:rPr lang="en-US" sz="1050" dirty="0"/>
                        <a:t>-0.3</a:t>
                      </a:r>
                    </a:p>
                  </a:txBody>
                  <a:tcPr anchor="ctr"/>
                </a:tc>
                <a:tc>
                  <a:txBody>
                    <a:bodyPr/>
                    <a:lstStyle/>
                    <a:p>
                      <a:pPr algn="ctr"/>
                      <a:r>
                        <a:rPr lang="en-US" sz="1050"/>
                        <a:t>0.8</a:t>
                      </a:r>
                    </a:p>
                  </a:txBody>
                  <a:tcPr anchor="ctr"/>
                </a:tc>
                <a:tc>
                  <a:txBody>
                    <a:bodyPr/>
                    <a:lstStyle/>
                    <a:p>
                      <a:pPr algn="ctr"/>
                      <a:r>
                        <a:rPr lang="en-US" sz="1050"/>
                        <a:t>0.1</a:t>
                      </a:r>
                    </a:p>
                  </a:txBody>
                  <a:tcPr anchor="ctr"/>
                </a:tc>
                <a:tc>
                  <a:txBody>
                    <a:bodyPr/>
                    <a:lstStyle/>
                    <a:p>
                      <a:pPr algn="ctr"/>
                      <a:r>
                        <a:rPr lang="en-US" sz="1050"/>
                        <a:t>-0.2</a:t>
                      </a:r>
                    </a:p>
                  </a:txBody>
                  <a:tcPr anchor="ctr"/>
                </a:tc>
                <a:extLst>
                  <a:ext uri="{0D108BD9-81ED-4DB2-BD59-A6C34878D82A}">
                    <a16:rowId xmlns:a16="http://schemas.microsoft.com/office/drawing/2014/main" val="1033044997"/>
                  </a:ext>
                </a:extLst>
              </a:tr>
              <a:tr h="0">
                <a:tc>
                  <a:txBody>
                    <a:bodyPr/>
                    <a:lstStyle/>
                    <a:p>
                      <a:pPr algn="ctr"/>
                      <a:r>
                        <a:rPr lang="en-US" sz="1050" dirty="0">
                          <a:latin typeface="Consolas" panose="020B0609020204030204" pitchFamily="49" charset="0"/>
                        </a:rPr>
                        <a:t>_joined</a:t>
                      </a:r>
                    </a:p>
                  </a:txBody>
                  <a:tcPr anchor="ctr"/>
                </a:tc>
                <a:tc>
                  <a:txBody>
                    <a:bodyPr/>
                    <a:lstStyle/>
                    <a:p>
                      <a:pPr algn="ctr"/>
                      <a:r>
                        <a:rPr lang="en-US" sz="1050"/>
                        <a:t>0.5</a:t>
                      </a:r>
                    </a:p>
                  </a:txBody>
                  <a:tcPr anchor="ctr"/>
                </a:tc>
                <a:tc>
                  <a:txBody>
                    <a:bodyPr/>
                    <a:lstStyle/>
                    <a:p>
                      <a:pPr algn="ctr"/>
                      <a:r>
                        <a:rPr lang="en-US" sz="1050"/>
                        <a:t>-0.4</a:t>
                      </a:r>
                    </a:p>
                  </a:txBody>
                  <a:tcPr anchor="ctr"/>
                </a:tc>
                <a:tc>
                  <a:txBody>
                    <a:bodyPr/>
                    <a:lstStyle/>
                    <a:p>
                      <a:pPr algn="ctr"/>
                      <a:r>
                        <a:rPr lang="en-US" sz="1050"/>
                        <a:t>0.2</a:t>
                      </a:r>
                    </a:p>
                  </a:txBody>
                  <a:tcPr anchor="ctr"/>
                </a:tc>
                <a:tc>
                  <a:txBody>
                    <a:bodyPr/>
                    <a:lstStyle/>
                    <a:p>
                      <a:pPr algn="ctr"/>
                      <a:r>
                        <a:rPr lang="en-US" sz="1050"/>
                        <a:t>0.3</a:t>
                      </a:r>
                    </a:p>
                  </a:txBody>
                  <a:tcPr anchor="ctr"/>
                </a:tc>
                <a:extLst>
                  <a:ext uri="{0D108BD9-81ED-4DB2-BD59-A6C34878D82A}">
                    <a16:rowId xmlns:a16="http://schemas.microsoft.com/office/drawing/2014/main" val="561469673"/>
                  </a:ext>
                </a:extLst>
              </a:tr>
              <a:tr h="0">
                <a:tc>
                  <a:txBody>
                    <a:bodyPr/>
                    <a:lstStyle/>
                    <a:p>
                      <a:pPr algn="ctr"/>
                      <a:r>
                        <a:rPr lang="en-US" sz="1050" dirty="0">
                          <a:latin typeface="Consolas" panose="020B0609020204030204" pitchFamily="49" charset="0"/>
                        </a:rPr>
                        <a:t>I</a:t>
                      </a:r>
                    </a:p>
                  </a:txBody>
                  <a:tcPr anchor="ctr"/>
                </a:tc>
                <a:tc>
                  <a:txBody>
                    <a:bodyPr/>
                    <a:lstStyle/>
                    <a:p>
                      <a:pPr algn="ctr"/>
                      <a:r>
                        <a:rPr lang="en-US" sz="1050"/>
                        <a:t>-0.6</a:t>
                      </a:r>
                    </a:p>
                  </a:txBody>
                  <a:tcPr anchor="ctr"/>
                </a:tc>
                <a:tc>
                  <a:txBody>
                    <a:bodyPr/>
                    <a:lstStyle/>
                    <a:p>
                      <a:pPr algn="ctr"/>
                      <a:r>
                        <a:rPr lang="en-US" sz="1050"/>
                        <a:t>0.2</a:t>
                      </a:r>
                    </a:p>
                  </a:txBody>
                  <a:tcPr anchor="ctr"/>
                </a:tc>
                <a:tc>
                  <a:txBody>
                    <a:bodyPr/>
                    <a:lstStyle/>
                    <a:p>
                      <a:pPr algn="ctr"/>
                      <a:r>
                        <a:rPr lang="en-US" sz="1050"/>
                        <a:t>0.5</a:t>
                      </a:r>
                    </a:p>
                  </a:txBody>
                  <a:tcPr anchor="ctr"/>
                </a:tc>
                <a:tc>
                  <a:txBody>
                    <a:bodyPr/>
                    <a:lstStyle/>
                    <a:p>
                      <a:pPr algn="ctr"/>
                      <a:r>
                        <a:rPr lang="en-US" sz="1050"/>
                        <a:t>-0.1</a:t>
                      </a:r>
                    </a:p>
                  </a:txBody>
                  <a:tcPr anchor="ctr"/>
                </a:tc>
                <a:extLst>
                  <a:ext uri="{0D108BD9-81ED-4DB2-BD59-A6C34878D82A}">
                    <a16:rowId xmlns:a16="http://schemas.microsoft.com/office/drawing/2014/main" val="2537995836"/>
                  </a:ext>
                </a:extLst>
              </a:tr>
              <a:tr h="0">
                <a:tc>
                  <a:txBody>
                    <a:bodyPr/>
                    <a:lstStyle/>
                    <a:p>
                      <a:pPr algn="ctr"/>
                      <a:r>
                        <a:rPr lang="en-US" sz="1050" dirty="0">
                          <a:latin typeface="Consolas" panose="020B0609020204030204" pitchFamily="49" charset="0"/>
                        </a:rPr>
                        <a:t>STA</a:t>
                      </a:r>
                    </a:p>
                  </a:txBody>
                  <a:tcPr anchor="ctr"/>
                </a:tc>
                <a:tc>
                  <a:txBody>
                    <a:bodyPr/>
                    <a:lstStyle/>
                    <a:p>
                      <a:pPr algn="ctr"/>
                      <a:r>
                        <a:rPr lang="en-US" sz="1050" dirty="0"/>
                        <a:t>-0.4</a:t>
                      </a:r>
                    </a:p>
                  </a:txBody>
                  <a:tcPr anchor="ctr"/>
                </a:tc>
                <a:tc>
                  <a:txBody>
                    <a:bodyPr/>
                    <a:lstStyle/>
                    <a:p>
                      <a:pPr algn="ctr"/>
                      <a:r>
                        <a:rPr lang="en-US" sz="1050" dirty="0"/>
                        <a:t>0.3</a:t>
                      </a:r>
                    </a:p>
                  </a:txBody>
                  <a:tcPr anchor="ctr"/>
                </a:tc>
                <a:tc>
                  <a:txBody>
                    <a:bodyPr/>
                    <a:lstStyle/>
                    <a:p>
                      <a:pPr algn="ctr"/>
                      <a:r>
                        <a:rPr lang="en-US" sz="1050" dirty="0"/>
                        <a:t>0.4</a:t>
                      </a:r>
                    </a:p>
                  </a:txBody>
                  <a:tcPr anchor="ctr"/>
                </a:tc>
                <a:tc>
                  <a:txBody>
                    <a:bodyPr/>
                    <a:lstStyle/>
                    <a:p>
                      <a:pPr algn="ctr"/>
                      <a:r>
                        <a:rPr lang="en-US" sz="1050" dirty="0"/>
                        <a:t>0.1</a:t>
                      </a:r>
                    </a:p>
                  </a:txBody>
                  <a:tcPr anchor="ctr"/>
                </a:tc>
                <a:extLst>
                  <a:ext uri="{0D108BD9-81ED-4DB2-BD59-A6C34878D82A}">
                    <a16:rowId xmlns:a16="http://schemas.microsoft.com/office/drawing/2014/main" val="1365752727"/>
                  </a:ext>
                </a:extLst>
              </a:tr>
              <a:tr h="0">
                <a:tc>
                  <a:txBody>
                    <a:bodyPr/>
                    <a:lstStyle/>
                    <a:p>
                      <a:pPr algn="ctr"/>
                      <a:r>
                        <a:rPr lang="en-US" sz="1050" dirty="0">
                          <a:latin typeface="Consolas" panose="020B0609020204030204" pitchFamily="49" charset="0"/>
                        </a:rPr>
                        <a:t>ART</a:t>
                      </a:r>
                    </a:p>
                  </a:txBody>
                  <a:tcPr anchor="ctr"/>
                </a:tc>
                <a:tc>
                  <a:txBody>
                    <a:bodyPr/>
                    <a:lstStyle/>
                    <a:p>
                      <a:pPr algn="ctr"/>
                      <a:r>
                        <a:rPr lang="en-US" sz="1050" dirty="0"/>
                        <a:t>-0.5</a:t>
                      </a:r>
                    </a:p>
                  </a:txBody>
                  <a:tcPr anchor="ctr"/>
                </a:tc>
                <a:tc>
                  <a:txBody>
                    <a:bodyPr/>
                    <a:lstStyle/>
                    <a:p>
                      <a:pPr algn="ctr"/>
                      <a:r>
                        <a:rPr lang="en-US" sz="1050" dirty="0"/>
                        <a:t>0.2</a:t>
                      </a:r>
                    </a:p>
                  </a:txBody>
                  <a:tcPr anchor="ctr"/>
                </a:tc>
                <a:tc>
                  <a:txBody>
                    <a:bodyPr/>
                    <a:lstStyle/>
                    <a:p>
                      <a:pPr algn="ctr"/>
                      <a:r>
                        <a:rPr lang="en-US" sz="1050" dirty="0"/>
                        <a:t>0.2</a:t>
                      </a:r>
                    </a:p>
                  </a:txBody>
                  <a:tcPr anchor="ctr"/>
                </a:tc>
                <a:tc>
                  <a:txBody>
                    <a:bodyPr/>
                    <a:lstStyle/>
                    <a:p>
                      <a:pPr algn="ctr"/>
                      <a:r>
                        <a:rPr lang="en-US" sz="1050" dirty="0"/>
                        <a:t>-0.1</a:t>
                      </a:r>
                    </a:p>
                  </a:txBody>
                  <a:tcPr anchor="ctr"/>
                </a:tc>
                <a:extLst>
                  <a:ext uri="{0D108BD9-81ED-4DB2-BD59-A6C34878D82A}">
                    <a16:rowId xmlns:a16="http://schemas.microsoft.com/office/drawing/2014/main" val="1109794750"/>
                  </a:ext>
                </a:extLst>
              </a:tr>
              <a:tr h="0">
                <a:tc>
                  <a:txBody>
                    <a:bodyPr/>
                    <a:lstStyle/>
                    <a:p>
                      <a:pPr algn="ctr"/>
                      <a:r>
                        <a:rPr lang="en-US" sz="1050" dirty="0">
                          <a:latin typeface="Consolas" panose="020B0609020204030204" pitchFamily="49" charset="0"/>
                        </a:rPr>
                        <a:t>_yet</a:t>
                      </a:r>
                    </a:p>
                  </a:txBody>
                  <a:tcPr anchor="ctr"/>
                </a:tc>
                <a:tc>
                  <a:txBody>
                    <a:bodyPr/>
                    <a:lstStyle/>
                    <a:p>
                      <a:pPr algn="ctr"/>
                      <a:r>
                        <a:rPr lang="en-US" sz="1050"/>
                        <a:t>0.1</a:t>
                      </a:r>
                    </a:p>
                  </a:txBody>
                  <a:tcPr anchor="ctr"/>
                </a:tc>
                <a:tc>
                  <a:txBody>
                    <a:bodyPr/>
                    <a:lstStyle/>
                    <a:p>
                      <a:pPr algn="ctr"/>
                      <a:r>
                        <a:rPr lang="en-US" sz="1050" dirty="0"/>
                        <a:t>0.3</a:t>
                      </a:r>
                    </a:p>
                  </a:txBody>
                  <a:tcPr anchor="ctr"/>
                </a:tc>
                <a:tc>
                  <a:txBody>
                    <a:bodyPr/>
                    <a:lstStyle/>
                    <a:p>
                      <a:pPr algn="ctr"/>
                      <a:r>
                        <a:rPr lang="en-US" sz="1050"/>
                        <a:t>-0.2</a:t>
                      </a:r>
                    </a:p>
                  </a:txBody>
                  <a:tcPr anchor="ctr"/>
                </a:tc>
                <a:tc>
                  <a:txBody>
                    <a:bodyPr/>
                    <a:lstStyle/>
                    <a:p>
                      <a:pPr algn="ctr"/>
                      <a:r>
                        <a:rPr lang="en-US" sz="1050" dirty="0"/>
                        <a:t>0.4</a:t>
                      </a:r>
                    </a:p>
                  </a:txBody>
                  <a:tcPr anchor="ctr"/>
                </a:tc>
                <a:extLst>
                  <a:ext uri="{0D108BD9-81ED-4DB2-BD59-A6C34878D82A}">
                    <a16:rowId xmlns:a16="http://schemas.microsoft.com/office/drawing/2014/main" val="2435697177"/>
                  </a:ext>
                </a:extLst>
              </a:tr>
              <a:tr h="0">
                <a:tc>
                  <a:txBody>
                    <a:bodyPr/>
                    <a:lstStyle/>
                    <a:p>
                      <a:pPr algn="ctr"/>
                      <a:r>
                        <a:rPr lang="en-US" sz="1050" dirty="0">
                          <a:latin typeface="Consolas" panose="020B0609020204030204" pitchFamily="49" charset="0"/>
                        </a:rPr>
                        <a:t>?</a:t>
                      </a:r>
                    </a:p>
                  </a:txBody>
                  <a:tcPr anchor="ctr"/>
                </a:tc>
                <a:tc>
                  <a:txBody>
                    <a:bodyPr/>
                    <a:lstStyle/>
                    <a:p>
                      <a:pPr algn="ctr"/>
                      <a:r>
                        <a:rPr lang="en-US" sz="1050" dirty="0"/>
                        <a:t>0.3</a:t>
                      </a:r>
                    </a:p>
                  </a:txBody>
                  <a:tcPr anchor="ctr"/>
                </a:tc>
                <a:tc>
                  <a:txBody>
                    <a:bodyPr/>
                    <a:lstStyle/>
                    <a:p>
                      <a:pPr algn="ctr"/>
                      <a:r>
                        <a:rPr lang="en-US" sz="1050" dirty="0"/>
                        <a:t>-0.2</a:t>
                      </a:r>
                    </a:p>
                  </a:txBody>
                  <a:tcPr anchor="ctr"/>
                </a:tc>
                <a:tc>
                  <a:txBody>
                    <a:bodyPr/>
                    <a:lstStyle/>
                    <a:p>
                      <a:pPr algn="ctr"/>
                      <a:r>
                        <a:rPr lang="en-US" sz="1050" dirty="0"/>
                        <a:t>0.1</a:t>
                      </a:r>
                    </a:p>
                  </a:txBody>
                  <a:tcPr anchor="ctr"/>
                </a:tc>
                <a:tc>
                  <a:txBody>
                    <a:bodyPr/>
                    <a:lstStyle/>
                    <a:p>
                      <a:pPr algn="ctr"/>
                      <a:r>
                        <a:rPr lang="en-US" sz="1050" dirty="0"/>
                        <a:t>-0.1</a:t>
                      </a:r>
                    </a:p>
                  </a:txBody>
                  <a:tcPr anchor="ctr"/>
                </a:tc>
                <a:extLst>
                  <a:ext uri="{0D108BD9-81ED-4DB2-BD59-A6C34878D82A}">
                    <a16:rowId xmlns:a16="http://schemas.microsoft.com/office/drawing/2014/main" val="2297599770"/>
                  </a:ext>
                </a:extLst>
              </a:tr>
            </a:tbl>
          </a:graphicData>
        </a:graphic>
      </p:graphicFrame>
      <p:cxnSp>
        <p:nvCxnSpPr>
          <p:cNvPr id="19" name="Connector: Elbow 18">
            <a:extLst>
              <a:ext uri="{FF2B5EF4-FFF2-40B4-BE49-F238E27FC236}">
                <a16:creationId xmlns:a16="http://schemas.microsoft.com/office/drawing/2014/main" id="{C6E27035-8B0E-35DD-A286-BD7F01C592E9}"/>
              </a:ext>
            </a:extLst>
          </p:cNvPr>
          <p:cNvCxnSpPr>
            <a:cxnSpLocks/>
            <a:stCxn id="6" idx="2"/>
            <a:endCxn id="18" idx="2"/>
          </p:cNvCxnSpPr>
          <p:nvPr/>
        </p:nvCxnSpPr>
        <p:spPr>
          <a:xfrm rot="5400000" flipH="1" flipV="1">
            <a:off x="4936361" y="2550893"/>
            <a:ext cx="610493" cy="3358735"/>
          </a:xfrm>
          <a:prstGeom prst="bentConnector3">
            <a:avLst>
              <a:gd name="adj1" fmla="val -37445"/>
            </a:avLst>
          </a:prstGeom>
          <a:ln w="38100">
            <a:tailEnd type="triangle"/>
          </a:ln>
        </p:spPr>
        <p:style>
          <a:lnRef idx="1">
            <a:schemeClr val="accent5"/>
          </a:lnRef>
          <a:fillRef idx="0">
            <a:schemeClr val="accent5"/>
          </a:fillRef>
          <a:effectRef idx="0">
            <a:schemeClr val="accent5"/>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45" name="TextBox 44">
            <a:extLst>
              <a:ext uri="{FF2B5EF4-FFF2-40B4-BE49-F238E27FC236}">
                <a16:creationId xmlns:a16="http://schemas.microsoft.com/office/drawing/2014/main" id="{85A91742-419D-12F7-FB73-72FB4462FE90}"/>
              </a:ext>
            </a:extLst>
          </p:cNvPr>
          <p:cNvSpPr txBox="1"/>
          <p:nvPr/>
        </p:nvSpPr>
        <p:spPr>
          <a:xfrm>
            <a:off x="4673600" y="1399046"/>
            <a:ext cx="4063793" cy="307777"/>
          </a:xfrm>
          <a:prstGeom prst="rect">
            <a:avLst/>
          </a:prstGeom>
          <a:noFill/>
        </p:spPr>
        <p:txBody>
          <a:bodyPr wrap="square" rtlCol="0">
            <a:spAutoFit/>
          </a:bodyPr>
          <a:lstStyle/>
          <a:p>
            <a:pPr algn="ctr"/>
            <a:r>
              <a:rPr lang="en-US" dirty="0">
                <a:solidFill>
                  <a:schemeClr val="accent5"/>
                </a:solidFill>
              </a:rPr>
              <a:t>In this talk I learned a lot about LLMs in class</a:t>
            </a:r>
          </a:p>
        </p:txBody>
      </p:sp>
      <p:sp>
        <p:nvSpPr>
          <p:cNvPr id="46" name="Rectangle 45">
            <a:extLst>
              <a:ext uri="{FF2B5EF4-FFF2-40B4-BE49-F238E27FC236}">
                <a16:creationId xmlns:a16="http://schemas.microsoft.com/office/drawing/2014/main" id="{03B71E15-46C0-A4A4-CB39-142BE76769C1}"/>
              </a:ext>
            </a:extLst>
          </p:cNvPr>
          <p:cNvSpPr/>
          <p:nvPr/>
        </p:nvSpPr>
        <p:spPr>
          <a:xfrm>
            <a:off x="4871887" y="1416151"/>
            <a:ext cx="222250"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oogle Shape;98;p18"/>
          <p:cNvSpPr txBox="1">
            <a:spLocks noGrp="1"/>
          </p:cNvSpPr>
          <p:nvPr>
            <p:ph type="title"/>
          </p:nvPr>
        </p:nvSpPr>
        <p:spPr>
          <a:xfrm>
            <a:off x="311700" y="445025"/>
            <a:ext cx="8552900" cy="6234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solidFill>
                  <a:schemeClr val="bg2"/>
                </a:solidFill>
              </a:rPr>
              <a:t>Transformers and Attention</a:t>
            </a:r>
            <a:endParaRPr dirty="0">
              <a:solidFill>
                <a:schemeClr val="bg2"/>
              </a:solidFill>
            </a:endParaRPr>
          </a:p>
        </p:txBody>
      </p:sp>
      <p:pic>
        <p:nvPicPr>
          <p:cNvPr id="11" name="Picture 10" descr="A screenshot of a math problem&#10;&#10;Description automatically generated">
            <a:extLst>
              <a:ext uri="{FF2B5EF4-FFF2-40B4-BE49-F238E27FC236}">
                <a16:creationId xmlns:a16="http://schemas.microsoft.com/office/drawing/2014/main" id="{43CA68ED-1F7B-D9BA-1544-B69C35963E48}"/>
              </a:ext>
            </a:extLst>
          </p:cNvPr>
          <p:cNvPicPr>
            <a:picLocks noChangeAspect="1"/>
          </p:cNvPicPr>
          <p:nvPr/>
        </p:nvPicPr>
        <p:blipFill rotWithShape="1">
          <a:blip r:embed="rId3"/>
          <a:srcRect r="73846"/>
          <a:stretch/>
        </p:blipFill>
        <p:spPr>
          <a:xfrm>
            <a:off x="243101" y="1191542"/>
            <a:ext cx="1713335" cy="3107995"/>
          </a:xfrm>
          <a:prstGeom prst="rect">
            <a:avLst/>
          </a:prstGeom>
        </p:spPr>
      </p:pic>
      <p:sp>
        <p:nvSpPr>
          <p:cNvPr id="12" name="TextBox 11">
            <a:extLst>
              <a:ext uri="{FF2B5EF4-FFF2-40B4-BE49-F238E27FC236}">
                <a16:creationId xmlns:a16="http://schemas.microsoft.com/office/drawing/2014/main" id="{D865B197-F108-D2BE-3816-96F775F418C0}"/>
              </a:ext>
            </a:extLst>
          </p:cNvPr>
          <p:cNvSpPr txBox="1"/>
          <p:nvPr/>
        </p:nvSpPr>
        <p:spPr>
          <a:xfrm>
            <a:off x="1956436" y="3991760"/>
            <a:ext cx="1346982" cy="307777"/>
          </a:xfrm>
          <a:prstGeom prst="rect">
            <a:avLst/>
          </a:prstGeom>
          <a:noFill/>
        </p:spPr>
        <p:txBody>
          <a:bodyPr wrap="square" rtlCol="0">
            <a:spAutoFit/>
          </a:bodyPr>
          <a:lstStyle/>
          <a:p>
            <a:r>
              <a:rPr lang="en-US" dirty="0"/>
              <a:t>⬅Input tokens</a:t>
            </a:r>
          </a:p>
        </p:txBody>
      </p:sp>
      <p:sp>
        <p:nvSpPr>
          <p:cNvPr id="13" name="TextBox 12">
            <a:extLst>
              <a:ext uri="{FF2B5EF4-FFF2-40B4-BE49-F238E27FC236}">
                <a16:creationId xmlns:a16="http://schemas.microsoft.com/office/drawing/2014/main" id="{6F6890F8-4309-DBEE-83F7-5AB49DFF8D27}"/>
              </a:ext>
            </a:extLst>
          </p:cNvPr>
          <p:cNvSpPr txBox="1"/>
          <p:nvPr/>
        </p:nvSpPr>
        <p:spPr>
          <a:xfrm>
            <a:off x="1956436" y="2943382"/>
            <a:ext cx="1673552" cy="307777"/>
          </a:xfrm>
          <a:prstGeom prst="rect">
            <a:avLst/>
          </a:prstGeom>
          <a:noFill/>
        </p:spPr>
        <p:txBody>
          <a:bodyPr wrap="square" rtlCol="0">
            <a:spAutoFit/>
          </a:bodyPr>
          <a:lstStyle/>
          <a:p>
            <a:r>
              <a:rPr lang="en-US" dirty="0"/>
              <a:t>⬅Attention heads</a:t>
            </a:r>
          </a:p>
        </p:txBody>
      </p:sp>
      <p:sp>
        <p:nvSpPr>
          <p:cNvPr id="14" name="TextBox 13">
            <a:extLst>
              <a:ext uri="{FF2B5EF4-FFF2-40B4-BE49-F238E27FC236}">
                <a16:creationId xmlns:a16="http://schemas.microsoft.com/office/drawing/2014/main" id="{58CCC68A-8077-2F0A-7CC5-98436B5CFC6E}"/>
              </a:ext>
            </a:extLst>
          </p:cNvPr>
          <p:cNvSpPr txBox="1"/>
          <p:nvPr/>
        </p:nvSpPr>
        <p:spPr>
          <a:xfrm>
            <a:off x="1956435" y="2265304"/>
            <a:ext cx="2179955" cy="523220"/>
          </a:xfrm>
          <a:prstGeom prst="rect">
            <a:avLst/>
          </a:prstGeom>
          <a:noFill/>
        </p:spPr>
        <p:txBody>
          <a:bodyPr wrap="square" rtlCol="0">
            <a:spAutoFit/>
          </a:bodyPr>
          <a:lstStyle/>
          <a:p>
            <a:r>
              <a:rPr lang="en-US" dirty="0"/>
              <a:t>⬅Neural network layers</a:t>
            </a:r>
          </a:p>
          <a:p>
            <a:pPr algn="ctr"/>
            <a:r>
              <a:rPr lang="en-US" dirty="0"/>
              <a:t>(with weights)</a:t>
            </a:r>
          </a:p>
        </p:txBody>
      </p:sp>
      <p:sp>
        <p:nvSpPr>
          <p:cNvPr id="15" name="TextBox 14">
            <a:extLst>
              <a:ext uri="{FF2B5EF4-FFF2-40B4-BE49-F238E27FC236}">
                <a16:creationId xmlns:a16="http://schemas.microsoft.com/office/drawing/2014/main" id="{ED3067B2-9C78-57C2-4B25-7A761F231EE6}"/>
              </a:ext>
            </a:extLst>
          </p:cNvPr>
          <p:cNvSpPr txBox="1"/>
          <p:nvPr/>
        </p:nvSpPr>
        <p:spPr>
          <a:xfrm>
            <a:off x="1956435" y="1370814"/>
            <a:ext cx="2256357" cy="307777"/>
          </a:xfrm>
          <a:prstGeom prst="rect">
            <a:avLst/>
          </a:prstGeom>
          <a:noFill/>
        </p:spPr>
        <p:txBody>
          <a:bodyPr wrap="square" rtlCol="0">
            <a:spAutoFit/>
          </a:bodyPr>
          <a:lstStyle/>
          <a:p>
            <a:r>
              <a:rPr lang="en-US" dirty="0"/>
              <a:t>⬅Convert back to tokens</a:t>
            </a:r>
          </a:p>
        </p:txBody>
      </p:sp>
      <p:graphicFrame>
        <p:nvGraphicFramePr>
          <p:cNvPr id="43" name="Table 42">
            <a:extLst>
              <a:ext uri="{FF2B5EF4-FFF2-40B4-BE49-F238E27FC236}">
                <a16:creationId xmlns:a16="http://schemas.microsoft.com/office/drawing/2014/main" id="{24238A0B-67A1-B15F-66CC-55522979F128}"/>
              </a:ext>
            </a:extLst>
          </p:cNvPr>
          <p:cNvGraphicFramePr>
            <a:graphicFrameLocks noGrp="1"/>
          </p:cNvGraphicFramePr>
          <p:nvPr>
            <p:extLst>
              <p:ext uri="{D42A27DB-BD31-4B8C-83A1-F6EECF244321}">
                <p14:modId xmlns:p14="http://schemas.microsoft.com/office/powerpoint/2010/main" val="782284331"/>
              </p:ext>
            </p:extLst>
          </p:nvPr>
        </p:nvGraphicFramePr>
        <p:xfrm>
          <a:off x="3972802" y="2394120"/>
          <a:ext cx="5128645" cy="2295525"/>
        </p:xfrm>
        <a:graphic>
          <a:graphicData uri="http://schemas.openxmlformats.org/drawingml/2006/table">
            <a:tbl>
              <a:tblPr/>
              <a:tblGrid>
                <a:gridCol w="704850">
                  <a:extLst>
                    <a:ext uri="{9D8B030D-6E8A-4147-A177-3AD203B41FA5}">
                      <a16:colId xmlns:a16="http://schemas.microsoft.com/office/drawing/2014/main" val="2711282141"/>
                    </a:ext>
                  </a:extLst>
                </a:gridCol>
                <a:gridCol w="330998">
                  <a:extLst>
                    <a:ext uri="{9D8B030D-6E8A-4147-A177-3AD203B41FA5}">
                      <a16:colId xmlns:a16="http://schemas.microsoft.com/office/drawing/2014/main" val="2448895099"/>
                    </a:ext>
                  </a:extLst>
                </a:gridCol>
                <a:gridCol w="330998">
                  <a:extLst>
                    <a:ext uri="{9D8B030D-6E8A-4147-A177-3AD203B41FA5}">
                      <a16:colId xmlns:a16="http://schemas.microsoft.com/office/drawing/2014/main" val="879131947"/>
                    </a:ext>
                  </a:extLst>
                </a:gridCol>
                <a:gridCol w="330998">
                  <a:extLst>
                    <a:ext uri="{9D8B030D-6E8A-4147-A177-3AD203B41FA5}">
                      <a16:colId xmlns:a16="http://schemas.microsoft.com/office/drawing/2014/main" val="1052879637"/>
                    </a:ext>
                  </a:extLst>
                </a:gridCol>
                <a:gridCol w="400050">
                  <a:extLst>
                    <a:ext uri="{9D8B030D-6E8A-4147-A177-3AD203B41FA5}">
                      <a16:colId xmlns:a16="http://schemas.microsoft.com/office/drawing/2014/main" val="666486326"/>
                    </a:ext>
                  </a:extLst>
                </a:gridCol>
                <a:gridCol w="628650">
                  <a:extLst>
                    <a:ext uri="{9D8B030D-6E8A-4147-A177-3AD203B41FA5}">
                      <a16:colId xmlns:a16="http://schemas.microsoft.com/office/drawing/2014/main" val="1823935510"/>
                    </a:ext>
                  </a:extLst>
                </a:gridCol>
                <a:gridCol w="330998">
                  <a:extLst>
                    <a:ext uri="{9D8B030D-6E8A-4147-A177-3AD203B41FA5}">
                      <a16:colId xmlns:a16="http://schemas.microsoft.com/office/drawing/2014/main" val="2738276079"/>
                    </a:ext>
                  </a:extLst>
                </a:gridCol>
                <a:gridCol w="330998">
                  <a:extLst>
                    <a:ext uri="{9D8B030D-6E8A-4147-A177-3AD203B41FA5}">
                      <a16:colId xmlns:a16="http://schemas.microsoft.com/office/drawing/2014/main" val="2794916269"/>
                    </a:ext>
                  </a:extLst>
                </a:gridCol>
                <a:gridCol w="406655">
                  <a:extLst>
                    <a:ext uri="{9D8B030D-6E8A-4147-A177-3AD203B41FA5}">
                      <a16:colId xmlns:a16="http://schemas.microsoft.com/office/drawing/2014/main" val="3369053091"/>
                    </a:ext>
                  </a:extLst>
                </a:gridCol>
                <a:gridCol w="368827">
                  <a:extLst>
                    <a:ext uri="{9D8B030D-6E8A-4147-A177-3AD203B41FA5}">
                      <a16:colId xmlns:a16="http://schemas.microsoft.com/office/drawing/2014/main" val="3754381062"/>
                    </a:ext>
                  </a:extLst>
                </a:gridCol>
                <a:gridCol w="330998">
                  <a:extLst>
                    <a:ext uri="{9D8B030D-6E8A-4147-A177-3AD203B41FA5}">
                      <a16:colId xmlns:a16="http://schemas.microsoft.com/office/drawing/2014/main" val="441060184"/>
                    </a:ext>
                  </a:extLst>
                </a:gridCol>
                <a:gridCol w="633625">
                  <a:extLst>
                    <a:ext uri="{9D8B030D-6E8A-4147-A177-3AD203B41FA5}">
                      <a16:colId xmlns:a16="http://schemas.microsoft.com/office/drawing/2014/main" val="1301659019"/>
                    </a:ext>
                  </a:extLst>
                </a:gridCol>
              </a:tblGrid>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 </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this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talk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dirty="0">
                          <a:solidFill>
                            <a:srgbClr val="000000"/>
                          </a:solidFill>
                          <a:effectLst/>
                          <a:highlight>
                            <a:srgbClr val="FFFFFF"/>
                          </a:highlight>
                          <a:latin typeface="Consolas" panose="020B0609020204030204" pitchFamily="49" charset="0"/>
                        </a:rPr>
                        <a:t>learned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dirty="0">
                          <a:solidFill>
                            <a:srgbClr val="000000"/>
                          </a:solidFill>
                          <a:effectLst/>
                          <a:highlight>
                            <a:srgbClr val="FFFFFF"/>
                          </a:highlight>
                          <a:latin typeface="Consolas" panose="020B0609020204030204" pitchFamily="49"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about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LLMs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dirty="0">
                          <a:solidFill>
                            <a:srgbClr val="000000"/>
                          </a:solidFill>
                          <a:effectLst/>
                          <a:highlight>
                            <a:srgbClr val="FFFFFF"/>
                          </a:highlight>
                          <a:latin typeface="Consolas" panose="020B0609020204030204" pitchFamily="49" charset="0"/>
                        </a:rPr>
                        <a:t>class</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93362844"/>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In</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dirty="0">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dirty="0">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1151019871"/>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this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1782599654"/>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talk</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3642336424"/>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dirty="0">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8696B"/>
                          </a:highlight>
                          <a:latin typeface="Consolas" panose="020B0609020204030204" pitchFamily="49" charset="0"/>
                        </a:rPr>
                        <a:t>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100" b="0" i="0" u="none" strike="noStrike">
                          <a:solidFill>
                            <a:srgbClr val="000000"/>
                          </a:solidFill>
                          <a:effectLst/>
                          <a:highlight>
                            <a:srgbClr val="FAB3B5"/>
                          </a:highlight>
                          <a:latin typeface="Consolas" panose="020B0609020204030204" pitchFamily="49" charset="0"/>
                        </a:rPr>
                        <a:t>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3B5"/>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820830601"/>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learned</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AB3B5"/>
                          </a:highlight>
                          <a:latin typeface="Consolas" panose="020B0609020204030204" pitchFamily="49" charset="0"/>
                        </a:rPr>
                        <a:t>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3B5"/>
                    </a:solidFill>
                  </a:tcPr>
                </a:tc>
                <a:tc>
                  <a:txBody>
                    <a:bodyPr/>
                    <a:lstStyle/>
                    <a:p>
                      <a:pPr algn="ctr" fontAlgn="ctr"/>
                      <a:r>
                        <a:rPr lang="en-US" sz="1100" b="0" i="0" u="none" strike="noStrike">
                          <a:solidFill>
                            <a:srgbClr val="000000"/>
                          </a:solidFill>
                          <a:effectLst/>
                          <a:highlight>
                            <a:srgbClr val="F8696B"/>
                          </a:highlight>
                          <a:latin typeface="Consolas" panose="020B0609020204030204" pitchFamily="49" charset="0"/>
                        </a:rPr>
                        <a:t>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2349013809"/>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a</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8696B"/>
                          </a:highlight>
                          <a:latin typeface="Consolas" panose="020B0609020204030204" pitchFamily="49" charset="0"/>
                        </a:rPr>
                        <a:t>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100" b="0" i="0" u="none" strike="noStrike">
                          <a:solidFill>
                            <a:srgbClr val="000000"/>
                          </a:solidFill>
                          <a:effectLst/>
                          <a:highlight>
                            <a:srgbClr val="FAB3B5"/>
                          </a:highlight>
                          <a:latin typeface="Consolas" panose="020B0609020204030204" pitchFamily="49" charset="0"/>
                        </a:rPr>
                        <a:t>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3B5"/>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3599565589"/>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lot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AB3B5"/>
                          </a:highlight>
                          <a:latin typeface="Consolas" panose="020B0609020204030204" pitchFamily="49" charset="0"/>
                        </a:rPr>
                        <a:t>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3B5"/>
                    </a:solidFill>
                  </a:tcPr>
                </a:tc>
                <a:tc>
                  <a:txBody>
                    <a:bodyPr/>
                    <a:lstStyle/>
                    <a:p>
                      <a:pPr algn="ctr" fontAlgn="ctr"/>
                      <a:r>
                        <a:rPr lang="en-US" sz="1100" b="0" i="0" u="none" strike="noStrike">
                          <a:solidFill>
                            <a:srgbClr val="000000"/>
                          </a:solidFill>
                          <a:effectLst/>
                          <a:highlight>
                            <a:srgbClr val="F8696B"/>
                          </a:highlight>
                          <a:latin typeface="Consolas" panose="020B0609020204030204" pitchFamily="49" charset="0"/>
                        </a:rPr>
                        <a:t>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3701162009"/>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about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4019450694"/>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LLMs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3947809396"/>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in</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1719877499"/>
                  </a:ext>
                </a:extLst>
              </a:tr>
              <a:tr h="200025">
                <a:tc>
                  <a:txBody>
                    <a:bodyPr/>
                    <a:lstStyle/>
                    <a:p>
                      <a:pPr algn="ctr" fontAlgn="ctr"/>
                      <a:r>
                        <a:rPr lang="en-US" sz="1100" b="1" i="0" u="none" strike="noStrike" dirty="0">
                          <a:solidFill>
                            <a:srgbClr val="000000"/>
                          </a:solidFill>
                          <a:effectLst/>
                          <a:highlight>
                            <a:srgbClr val="FFFFFF"/>
                          </a:highlight>
                          <a:latin typeface="Consolas" panose="020B0609020204030204" pitchFamily="49" charset="0"/>
                        </a:rPr>
                        <a:t>class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dirty="0">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dirty="0">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2469510468"/>
                  </a:ext>
                </a:extLst>
              </a:tr>
            </a:tbl>
          </a:graphicData>
        </a:graphic>
      </p:graphicFrame>
      <p:sp>
        <p:nvSpPr>
          <p:cNvPr id="47" name="Rectangle 46">
            <a:extLst>
              <a:ext uri="{FF2B5EF4-FFF2-40B4-BE49-F238E27FC236}">
                <a16:creationId xmlns:a16="http://schemas.microsoft.com/office/drawing/2014/main" id="{2EA96D20-2D90-9FD3-43DC-187D973AB170}"/>
              </a:ext>
            </a:extLst>
          </p:cNvPr>
          <p:cNvSpPr/>
          <p:nvPr/>
        </p:nvSpPr>
        <p:spPr>
          <a:xfrm>
            <a:off x="5100271" y="1416151"/>
            <a:ext cx="327600"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AA4E72B-DDB5-090B-D6A5-DE73566660F5}"/>
              </a:ext>
            </a:extLst>
          </p:cNvPr>
          <p:cNvSpPr/>
          <p:nvPr/>
        </p:nvSpPr>
        <p:spPr>
          <a:xfrm>
            <a:off x="5427871" y="1416150"/>
            <a:ext cx="309562"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9" name="Rectangle 48">
            <a:extLst>
              <a:ext uri="{FF2B5EF4-FFF2-40B4-BE49-F238E27FC236}">
                <a16:creationId xmlns:a16="http://schemas.microsoft.com/office/drawing/2014/main" id="{9BE33F34-1B3F-76A9-8BB9-DB7671672AE9}"/>
              </a:ext>
            </a:extLst>
          </p:cNvPr>
          <p:cNvSpPr/>
          <p:nvPr/>
        </p:nvSpPr>
        <p:spPr>
          <a:xfrm>
            <a:off x="5745587" y="1416150"/>
            <a:ext cx="119571"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5B4DE533-6870-C5FB-3B82-BA971FBABA9B}"/>
              </a:ext>
            </a:extLst>
          </p:cNvPr>
          <p:cNvSpPr/>
          <p:nvPr/>
        </p:nvSpPr>
        <p:spPr>
          <a:xfrm>
            <a:off x="5876196" y="1416150"/>
            <a:ext cx="582755"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85D2966-66D3-6D35-EA8C-FC47C11384C6}"/>
              </a:ext>
            </a:extLst>
          </p:cNvPr>
          <p:cNvSpPr/>
          <p:nvPr/>
        </p:nvSpPr>
        <p:spPr>
          <a:xfrm>
            <a:off x="6469989" y="1416150"/>
            <a:ext cx="165175"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5CFED779-DBD2-F720-7CC8-B6DA9C4E0166}"/>
              </a:ext>
            </a:extLst>
          </p:cNvPr>
          <p:cNvSpPr/>
          <p:nvPr/>
        </p:nvSpPr>
        <p:spPr>
          <a:xfrm>
            <a:off x="6646203" y="1416150"/>
            <a:ext cx="212800"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70FCCB7-B033-5F25-9EF9-651537C47D6D}"/>
              </a:ext>
            </a:extLst>
          </p:cNvPr>
          <p:cNvSpPr/>
          <p:nvPr/>
        </p:nvSpPr>
        <p:spPr>
          <a:xfrm>
            <a:off x="6870042" y="1416150"/>
            <a:ext cx="482831"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089D95E-DD2C-CAEC-FACB-F6835957B185}"/>
              </a:ext>
            </a:extLst>
          </p:cNvPr>
          <p:cNvSpPr/>
          <p:nvPr/>
        </p:nvSpPr>
        <p:spPr>
          <a:xfrm>
            <a:off x="7363913" y="1416150"/>
            <a:ext cx="480368"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150AA9D-3999-E266-2F2A-9FF74A2544A8}"/>
              </a:ext>
            </a:extLst>
          </p:cNvPr>
          <p:cNvSpPr/>
          <p:nvPr/>
        </p:nvSpPr>
        <p:spPr>
          <a:xfrm>
            <a:off x="7855322" y="1416150"/>
            <a:ext cx="182400"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62CD0115-40AF-BEC9-7BE4-B297AD6ED761}"/>
              </a:ext>
            </a:extLst>
          </p:cNvPr>
          <p:cNvSpPr/>
          <p:nvPr/>
        </p:nvSpPr>
        <p:spPr>
          <a:xfrm>
            <a:off x="8052717" y="1416150"/>
            <a:ext cx="728665"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Connector: Elbow 65">
            <a:extLst>
              <a:ext uri="{FF2B5EF4-FFF2-40B4-BE49-F238E27FC236}">
                <a16:creationId xmlns:a16="http://schemas.microsoft.com/office/drawing/2014/main" id="{AE8DA159-605A-2E45-7268-01C87512CA77}"/>
              </a:ext>
            </a:extLst>
          </p:cNvPr>
          <p:cNvCxnSpPr>
            <a:cxnSpLocks/>
            <a:stCxn id="49" idx="2"/>
            <a:endCxn id="50" idx="2"/>
          </p:cNvCxnSpPr>
          <p:nvPr/>
        </p:nvCxnSpPr>
        <p:spPr>
          <a:xfrm rot="16200000" flipH="1">
            <a:off x="5986473" y="1519373"/>
            <a:ext cx="12700" cy="362201"/>
          </a:xfrm>
          <a:prstGeom prst="bentConnector3">
            <a:avLst>
              <a:gd name="adj1" fmla="val 1800000"/>
            </a:avLst>
          </a:prstGeom>
          <a:ln>
            <a:solidFill>
              <a:srgbClr val="F8696B"/>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1298FB5C-A789-5350-8331-A0B97163943F}"/>
              </a:ext>
            </a:extLst>
          </p:cNvPr>
          <p:cNvCxnSpPr>
            <a:cxnSpLocks/>
            <a:stCxn id="51" idx="2"/>
            <a:endCxn id="52" idx="2"/>
          </p:cNvCxnSpPr>
          <p:nvPr/>
        </p:nvCxnSpPr>
        <p:spPr>
          <a:xfrm rot="16200000" flipH="1">
            <a:off x="6652590" y="1600461"/>
            <a:ext cx="12700" cy="200026"/>
          </a:xfrm>
          <a:prstGeom prst="bentConnector3">
            <a:avLst>
              <a:gd name="adj1" fmla="val 1800000"/>
            </a:avLst>
          </a:prstGeom>
          <a:ln>
            <a:solidFill>
              <a:srgbClr val="F8696B"/>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77F425A9-BB07-FDF1-96F0-5FCF206FA0A4}"/>
              </a:ext>
            </a:extLst>
          </p:cNvPr>
          <p:cNvCxnSpPr>
            <a:cxnSpLocks/>
            <a:stCxn id="54" idx="2"/>
            <a:endCxn id="56" idx="2"/>
          </p:cNvCxnSpPr>
          <p:nvPr/>
        </p:nvCxnSpPr>
        <p:spPr>
          <a:xfrm rot="16200000" flipH="1">
            <a:off x="8010573" y="1293997"/>
            <a:ext cx="12700" cy="812953"/>
          </a:xfrm>
          <a:prstGeom prst="bentConnector3">
            <a:avLst>
              <a:gd name="adj1" fmla="val 18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9B974FBC-5CD2-DA4A-EEDC-9BB719B9FCCA}"/>
              </a:ext>
            </a:extLst>
          </p:cNvPr>
          <p:cNvCxnSpPr>
            <a:cxnSpLocks/>
            <a:stCxn id="49" idx="2"/>
            <a:endCxn id="55" idx="2"/>
          </p:cNvCxnSpPr>
          <p:nvPr/>
        </p:nvCxnSpPr>
        <p:spPr>
          <a:xfrm rot="16200000" flipH="1">
            <a:off x="6875947" y="629899"/>
            <a:ext cx="12700" cy="2141149"/>
          </a:xfrm>
          <a:prstGeom prst="bentConnector3">
            <a:avLst>
              <a:gd name="adj1" fmla="val 2775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DD55434A-AA80-6E15-F78D-897B49C65C72}"/>
              </a:ext>
            </a:extLst>
          </p:cNvPr>
          <p:cNvCxnSpPr>
            <a:cxnSpLocks/>
            <a:stCxn id="49" idx="2"/>
            <a:endCxn id="56" idx="2"/>
          </p:cNvCxnSpPr>
          <p:nvPr/>
        </p:nvCxnSpPr>
        <p:spPr>
          <a:xfrm rot="16200000" flipH="1">
            <a:off x="7111211" y="394635"/>
            <a:ext cx="12700" cy="2611677"/>
          </a:xfrm>
          <a:prstGeom prst="bentConnector3">
            <a:avLst>
              <a:gd name="adj1" fmla="val 2374953"/>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E5A4FB78-3C54-61E1-85B9-FD1EE069F1EC}"/>
              </a:ext>
            </a:extLst>
          </p:cNvPr>
          <p:cNvCxnSpPr>
            <a:cxnSpLocks/>
            <a:stCxn id="54" idx="2"/>
            <a:endCxn id="55" idx="2"/>
          </p:cNvCxnSpPr>
          <p:nvPr/>
        </p:nvCxnSpPr>
        <p:spPr>
          <a:xfrm rot="16200000" flipH="1">
            <a:off x="7775309" y="1529261"/>
            <a:ext cx="12700" cy="342425"/>
          </a:xfrm>
          <a:prstGeom prst="bentConnector3">
            <a:avLst>
              <a:gd name="adj1" fmla="val 18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F45399FB-259C-71C7-E831-34386DAD8D16}"/>
              </a:ext>
            </a:extLst>
          </p:cNvPr>
          <p:cNvCxnSpPr>
            <a:cxnSpLocks/>
            <a:stCxn id="46" idx="0"/>
            <a:endCxn id="49" idx="0"/>
          </p:cNvCxnSpPr>
          <p:nvPr/>
        </p:nvCxnSpPr>
        <p:spPr>
          <a:xfrm rot="5400000" flipH="1" flipV="1">
            <a:off x="5394192" y="1004971"/>
            <a:ext cx="1" cy="822361"/>
          </a:xfrm>
          <a:prstGeom prst="bentConnector3">
            <a:avLst>
              <a:gd name="adj1" fmla="val 228601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2281CACB-452D-F697-1612-3DA5F7AA3460}"/>
              </a:ext>
            </a:extLst>
          </p:cNvPr>
          <p:cNvCxnSpPr>
            <a:cxnSpLocks/>
            <a:stCxn id="46" idx="0"/>
            <a:endCxn id="50" idx="0"/>
          </p:cNvCxnSpPr>
          <p:nvPr/>
        </p:nvCxnSpPr>
        <p:spPr>
          <a:xfrm rot="5400000" flipH="1" flipV="1">
            <a:off x="5575293" y="823870"/>
            <a:ext cx="1" cy="1184562"/>
          </a:xfrm>
          <a:prstGeom prst="bentConnector3">
            <a:avLst>
              <a:gd name="adj1" fmla="val 228601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06572682-29E5-FB65-D15A-80DC44E8757D}"/>
              </a:ext>
            </a:extLst>
          </p:cNvPr>
          <p:cNvCxnSpPr>
            <a:cxnSpLocks/>
            <a:stCxn id="46" idx="0"/>
            <a:endCxn id="51" idx="0"/>
          </p:cNvCxnSpPr>
          <p:nvPr/>
        </p:nvCxnSpPr>
        <p:spPr>
          <a:xfrm rot="5400000" flipH="1" flipV="1">
            <a:off x="5767794" y="631369"/>
            <a:ext cx="1" cy="1569565"/>
          </a:xfrm>
          <a:prstGeom prst="bentConnector3">
            <a:avLst>
              <a:gd name="adj1" fmla="val 228601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F4FFFEB0-93DF-C240-76D1-F6C4B901AF82}"/>
              </a:ext>
            </a:extLst>
          </p:cNvPr>
          <p:cNvCxnSpPr>
            <a:cxnSpLocks/>
            <a:stCxn id="46" idx="0"/>
            <a:endCxn id="52" idx="0"/>
          </p:cNvCxnSpPr>
          <p:nvPr/>
        </p:nvCxnSpPr>
        <p:spPr>
          <a:xfrm rot="5400000" flipH="1" flipV="1">
            <a:off x="5867807" y="531356"/>
            <a:ext cx="1" cy="1769591"/>
          </a:xfrm>
          <a:prstGeom prst="bentConnector3">
            <a:avLst>
              <a:gd name="adj1" fmla="val 228601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F6C2C77C-D480-0101-657E-54B3FCBDC3FC}"/>
              </a:ext>
            </a:extLst>
          </p:cNvPr>
          <p:cNvSpPr txBox="1"/>
          <p:nvPr/>
        </p:nvSpPr>
        <p:spPr>
          <a:xfrm>
            <a:off x="2498" y="4844858"/>
            <a:ext cx="3627490" cy="246221"/>
          </a:xfrm>
          <a:prstGeom prst="rect">
            <a:avLst/>
          </a:prstGeom>
          <a:noFill/>
        </p:spPr>
        <p:txBody>
          <a:bodyPr wrap="square" rtlCol="0">
            <a:spAutoFit/>
          </a:bodyPr>
          <a:lstStyle/>
          <a:p>
            <a:r>
              <a:rPr lang="en-US" sz="1000" dirty="0"/>
              <a:t>Source: https://transformer-circuits.pub/2021/framework</a:t>
            </a:r>
          </a:p>
        </p:txBody>
      </p:sp>
    </p:spTree>
    <p:extLst>
      <p:ext uri="{BB962C8B-B14F-4D97-AF65-F5344CB8AC3E}">
        <p14:creationId xmlns:p14="http://schemas.microsoft.com/office/powerpoint/2010/main" val="124902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B1B89DE-9FDF-0AAC-66CC-C689E24FBABD}"/>
              </a:ext>
            </a:extLst>
          </p:cNvPr>
          <p:cNvPicPr>
            <a:picLocks noChangeAspect="1"/>
          </p:cNvPicPr>
          <p:nvPr/>
        </p:nvPicPr>
        <p:blipFill>
          <a:blip r:embed="rId2"/>
          <a:stretch>
            <a:fillRect/>
          </a:stretch>
        </p:blipFill>
        <p:spPr>
          <a:xfrm>
            <a:off x="3583301" y="1512451"/>
            <a:ext cx="3180303" cy="1553859"/>
          </a:xfrm>
          <a:prstGeom prst="rect">
            <a:avLst/>
          </a:prstGeom>
        </p:spPr>
      </p:pic>
      <p:sp>
        <p:nvSpPr>
          <p:cNvPr id="2" name="Title 1">
            <a:extLst>
              <a:ext uri="{FF2B5EF4-FFF2-40B4-BE49-F238E27FC236}">
                <a16:creationId xmlns:a16="http://schemas.microsoft.com/office/drawing/2014/main" id="{7F5987B0-3584-5D0D-14F4-FFEF86826073}"/>
              </a:ext>
            </a:extLst>
          </p:cNvPr>
          <p:cNvSpPr>
            <a:spLocks noGrp="1"/>
          </p:cNvSpPr>
          <p:nvPr>
            <p:ph type="title"/>
          </p:nvPr>
        </p:nvSpPr>
        <p:spPr>
          <a:xfrm>
            <a:off x="452063" y="575950"/>
            <a:ext cx="8269787" cy="635400"/>
          </a:xfrm>
        </p:spPr>
        <p:txBody>
          <a:bodyPr/>
          <a:lstStyle/>
          <a:p>
            <a:pPr algn="ctr"/>
            <a:r>
              <a:rPr lang="en-US" dirty="0"/>
              <a:t>Places to Play with Open-Source Models</a:t>
            </a:r>
          </a:p>
        </p:txBody>
      </p:sp>
      <p:pic>
        <p:nvPicPr>
          <p:cNvPr id="7" name="Picture 6">
            <a:extLst>
              <a:ext uri="{FF2B5EF4-FFF2-40B4-BE49-F238E27FC236}">
                <a16:creationId xmlns:a16="http://schemas.microsoft.com/office/drawing/2014/main" id="{1FE400AE-7238-65E4-24C7-DE13D5C6D146}"/>
              </a:ext>
            </a:extLst>
          </p:cNvPr>
          <p:cNvPicPr>
            <a:picLocks noChangeAspect="1"/>
          </p:cNvPicPr>
          <p:nvPr/>
        </p:nvPicPr>
        <p:blipFill>
          <a:blip r:embed="rId3"/>
          <a:stretch>
            <a:fillRect/>
          </a:stretch>
        </p:blipFill>
        <p:spPr>
          <a:xfrm>
            <a:off x="6457387" y="1464122"/>
            <a:ext cx="2362605" cy="1609741"/>
          </a:xfrm>
          <a:prstGeom prst="rect">
            <a:avLst/>
          </a:prstGeom>
        </p:spPr>
      </p:pic>
      <p:sp>
        <p:nvSpPr>
          <p:cNvPr id="8" name="TextBox 7">
            <a:extLst>
              <a:ext uri="{FF2B5EF4-FFF2-40B4-BE49-F238E27FC236}">
                <a16:creationId xmlns:a16="http://schemas.microsoft.com/office/drawing/2014/main" id="{2C77E904-4374-AF0A-2021-4D03D49F1BBC}"/>
              </a:ext>
            </a:extLst>
          </p:cNvPr>
          <p:cNvSpPr txBox="1"/>
          <p:nvPr/>
        </p:nvSpPr>
        <p:spPr>
          <a:xfrm>
            <a:off x="6794471" y="3362500"/>
            <a:ext cx="1686680" cy="523220"/>
          </a:xfrm>
          <a:prstGeom prst="rect">
            <a:avLst/>
          </a:prstGeom>
          <a:noFill/>
        </p:spPr>
        <p:txBody>
          <a:bodyPr wrap="none" rtlCol="0">
            <a:spAutoFit/>
          </a:bodyPr>
          <a:lstStyle/>
          <a:p>
            <a:pPr algn="ctr"/>
            <a:r>
              <a:rPr lang="en-US" dirty="0" err="1"/>
              <a:t>Ollama</a:t>
            </a:r>
            <a:endParaRPr lang="en-US" dirty="0"/>
          </a:p>
          <a:p>
            <a:pPr algn="ctr"/>
            <a:r>
              <a:rPr lang="en-US" dirty="0">
                <a:hlinkClick r:id="rId4"/>
              </a:rPr>
              <a:t>https://ollama.com/</a:t>
            </a:r>
            <a:endParaRPr lang="en-US" dirty="0"/>
          </a:p>
        </p:txBody>
      </p:sp>
      <p:pic>
        <p:nvPicPr>
          <p:cNvPr id="10" name="Picture 9">
            <a:extLst>
              <a:ext uri="{FF2B5EF4-FFF2-40B4-BE49-F238E27FC236}">
                <a16:creationId xmlns:a16="http://schemas.microsoft.com/office/drawing/2014/main" id="{52C7B986-7C63-11D2-F045-B990720F12BB}"/>
              </a:ext>
            </a:extLst>
          </p:cNvPr>
          <p:cNvPicPr>
            <a:picLocks noChangeAspect="1"/>
          </p:cNvPicPr>
          <p:nvPr/>
        </p:nvPicPr>
        <p:blipFill>
          <a:blip r:embed="rId5"/>
          <a:stretch>
            <a:fillRect/>
          </a:stretch>
        </p:blipFill>
        <p:spPr>
          <a:xfrm>
            <a:off x="346838" y="1389692"/>
            <a:ext cx="3171339" cy="1799379"/>
          </a:xfrm>
          <a:prstGeom prst="rect">
            <a:avLst/>
          </a:prstGeom>
        </p:spPr>
      </p:pic>
      <p:sp>
        <p:nvSpPr>
          <p:cNvPr id="11" name="TextBox 10">
            <a:extLst>
              <a:ext uri="{FF2B5EF4-FFF2-40B4-BE49-F238E27FC236}">
                <a16:creationId xmlns:a16="http://schemas.microsoft.com/office/drawing/2014/main" id="{C86F4D96-5FAA-D24D-A3A5-9E492E74CCBF}"/>
              </a:ext>
            </a:extLst>
          </p:cNvPr>
          <p:cNvSpPr txBox="1"/>
          <p:nvPr/>
        </p:nvSpPr>
        <p:spPr>
          <a:xfrm>
            <a:off x="452063" y="3358758"/>
            <a:ext cx="3009157" cy="523220"/>
          </a:xfrm>
          <a:prstGeom prst="rect">
            <a:avLst/>
          </a:prstGeom>
          <a:noFill/>
        </p:spPr>
        <p:txBody>
          <a:bodyPr wrap="none" rtlCol="0">
            <a:spAutoFit/>
          </a:bodyPr>
          <a:lstStyle/>
          <a:p>
            <a:pPr algn="ctr"/>
            <a:r>
              <a:rPr lang="en-US" dirty="0"/>
              <a:t>Azure AI Foundry - Model Catalog</a:t>
            </a:r>
          </a:p>
          <a:p>
            <a:pPr algn="ctr"/>
            <a:r>
              <a:rPr lang="en-US" dirty="0">
                <a:hlinkClick r:id="rId6"/>
              </a:rPr>
              <a:t>https://ai.azure.com/explore/models</a:t>
            </a:r>
            <a:endParaRPr lang="en-US" dirty="0"/>
          </a:p>
        </p:txBody>
      </p:sp>
      <p:pic>
        <p:nvPicPr>
          <p:cNvPr id="4098" name="Picture 2" descr="Democratizing AI: The Hugging Face Ethos of Accessible ML">
            <a:extLst>
              <a:ext uri="{FF2B5EF4-FFF2-40B4-BE49-F238E27FC236}">
                <a16:creationId xmlns:a16="http://schemas.microsoft.com/office/drawing/2014/main" id="{90721B32-2100-0DCA-1522-4FAE1204ABB5}"/>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61458" y="2268993"/>
            <a:ext cx="1898196" cy="1265464"/>
          </a:xfrm>
          <a:prstGeom prst="rect">
            <a:avLst/>
          </a:prstGeom>
          <a:noFill/>
          <a:effectLst>
            <a:glow rad="127000">
              <a:schemeClr val="bg1"/>
            </a:glo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3A60D06-5538-DDCD-944C-9A420135F528}"/>
              </a:ext>
            </a:extLst>
          </p:cNvPr>
          <p:cNvSpPr txBox="1"/>
          <p:nvPr/>
        </p:nvSpPr>
        <p:spPr>
          <a:xfrm>
            <a:off x="3703607" y="3357270"/>
            <a:ext cx="2561919" cy="523220"/>
          </a:xfrm>
          <a:prstGeom prst="rect">
            <a:avLst/>
          </a:prstGeom>
          <a:noFill/>
        </p:spPr>
        <p:txBody>
          <a:bodyPr wrap="none" rtlCol="0">
            <a:spAutoFit/>
          </a:bodyPr>
          <a:lstStyle/>
          <a:p>
            <a:pPr algn="ctr"/>
            <a:r>
              <a:rPr lang="en-US" dirty="0"/>
              <a:t>Hugging Face Models</a:t>
            </a:r>
          </a:p>
          <a:p>
            <a:pPr algn="ctr"/>
            <a:r>
              <a:rPr lang="en-US" dirty="0">
                <a:hlinkClick r:id="rId8"/>
              </a:rPr>
              <a:t>https://huggingface.co/models</a:t>
            </a:r>
            <a:endParaRPr lang="en-US" dirty="0"/>
          </a:p>
        </p:txBody>
      </p:sp>
      <p:pic>
        <p:nvPicPr>
          <p:cNvPr id="13" name="Picture 4" descr="Azure AI Studio - Pricing | Microsoft Azure">
            <a:extLst>
              <a:ext uri="{FF2B5EF4-FFF2-40B4-BE49-F238E27FC236}">
                <a16:creationId xmlns:a16="http://schemas.microsoft.com/office/drawing/2014/main" id="{DBA1AA46-5670-44FF-24D9-D664E3C7374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989" t="8252" r="29780" b="8954"/>
          <a:stretch/>
        </p:blipFill>
        <p:spPr bwMode="auto">
          <a:xfrm>
            <a:off x="130629" y="1123481"/>
            <a:ext cx="788190" cy="83094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2353FAC-460A-3B44-FC36-A6516B087655}"/>
              </a:ext>
            </a:extLst>
          </p:cNvPr>
          <p:cNvSpPr txBox="1"/>
          <p:nvPr/>
        </p:nvSpPr>
        <p:spPr>
          <a:xfrm>
            <a:off x="134577" y="4044330"/>
            <a:ext cx="3595856" cy="646331"/>
          </a:xfrm>
          <a:prstGeom prst="rect">
            <a:avLst/>
          </a:prstGeom>
          <a:noFill/>
        </p:spPr>
        <p:txBody>
          <a:bodyPr wrap="none" rtlCol="0">
            <a:spAutoFit/>
          </a:bodyPr>
          <a:lstStyle/>
          <a:p>
            <a:pPr algn="ctr"/>
            <a:r>
              <a:rPr lang="en-US" dirty="0"/>
              <a:t>Foundry Local</a:t>
            </a:r>
          </a:p>
          <a:p>
            <a:pPr algn="ctr"/>
            <a:r>
              <a:rPr lang="en-US" sz="800" dirty="0">
                <a:hlinkClick r:id="rId10"/>
              </a:rPr>
              <a:t>https://learn.microsoft.com/en-us/azure/ai-foundry/foundry-local/get-started</a:t>
            </a:r>
            <a:endParaRPr lang="en-US" sz="800" dirty="0"/>
          </a:p>
          <a:p>
            <a:pPr algn="ctr"/>
            <a:endParaRPr lang="en-US" dirty="0"/>
          </a:p>
        </p:txBody>
      </p:sp>
    </p:spTree>
    <p:extLst>
      <p:ext uri="{BB962C8B-B14F-4D97-AF65-F5344CB8AC3E}">
        <p14:creationId xmlns:p14="http://schemas.microsoft.com/office/powerpoint/2010/main" val="32068133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0775A-63D2-5FCD-A56C-53F4293F2D45}"/>
              </a:ext>
            </a:extLst>
          </p:cNvPr>
          <p:cNvSpPr>
            <a:spLocks noGrp="1"/>
          </p:cNvSpPr>
          <p:nvPr>
            <p:ph type="title"/>
          </p:nvPr>
        </p:nvSpPr>
        <p:spPr>
          <a:xfrm>
            <a:off x="401747" y="212776"/>
            <a:ext cx="2808000" cy="755700"/>
          </a:xfrm>
        </p:spPr>
        <p:txBody>
          <a:bodyPr/>
          <a:lstStyle/>
          <a:p>
            <a:r>
              <a:rPr lang="en-US" dirty="0"/>
              <a:t>Chat Playground</a:t>
            </a:r>
          </a:p>
        </p:txBody>
      </p:sp>
      <p:sp>
        <p:nvSpPr>
          <p:cNvPr id="3" name="Text Placeholder 2">
            <a:extLst>
              <a:ext uri="{FF2B5EF4-FFF2-40B4-BE49-F238E27FC236}">
                <a16:creationId xmlns:a16="http://schemas.microsoft.com/office/drawing/2014/main" id="{296C77F7-528F-3F4C-D824-FA5B8909C66A}"/>
              </a:ext>
            </a:extLst>
          </p:cNvPr>
          <p:cNvSpPr>
            <a:spLocks noGrp="1"/>
          </p:cNvSpPr>
          <p:nvPr>
            <p:ph type="body" idx="1"/>
          </p:nvPr>
        </p:nvSpPr>
        <p:spPr>
          <a:xfrm>
            <a:off x="72570" y="968476"/>
            <a:ext cx="2298097" cy="3684528"/>
          </a:xfrm>
        </p:spPr>
        <p:txBody>
          <a:bodyPr/>
          <a:lstStyle/>
          <a:p>
            <a:r>
              <a:rPr lang="en-US" dirty="0"/>
              <a:t>Easily chat with various OpenAI models</a:t>
            </a:r>
          </a:p>
          <a:p>
            <a:endParaRPr lang="en-US" dirty="0"/>
          </a:p>
          <a:p>
            <a:r>
              <a:rPr lang="en-US" dirty="0"/>
              <a:t>Test system messages, which guide the model’s behavior</a:t>
            </a:r>
          </a:p>
          <a:p>
            <a:endParaRPr lang="en-US" dirty="0"/>
          </a:p>
          <a:p>
            <a:r>
              <a:rPr lang="en-US" dirty="0"/>
              <a:t>Connect to your own data from Blob Storage, URLs, flat files, etc.</a:t>
            </a:r>
          </a:p>
          <a:p>
            <a:endParaRPr lang="en-US" dirty="0"/>
          </a:p>
          <a:p>
            <a:r>
              <a:rPr lang="en-US" dirty="0"/>
              <a:t>Tweak parameters to see how they affect model outputs</a:t>
            </a:r>
          </a:p>
          <a:p>
            <a:endParaRPr lang="en-US" dirty="0"/>
          </a:p>
          <a:p>
            <a:endParaRPr lang="en-US" dirty="0"/>
          </a:p>
        </p:txBody>
      </p:sp>
      <p:pic>
        <p:nvPicPr>
          <p:cNvPr id="5" name="Picture 4">
            <a:extLst>
              <a:ext uri="{FF2B5EF4-FFF2-40B4-BE49-F238E27FC236}">
                <a16:creationId xmlns:a16="http://schemas.microsoft.com/office/drawing/2014/main" id="{B105AC33-6CC9-D593-C472-A6E6B2B610F7}"/>
              </a:ext>
            </a:extLst>
          </p:cNvPr>
          <p:cNvPicPr>
            <a:picLocks noChangeAspect="1"/>
          </p:cNvPicPr>
          <p:nvPr/>
        </p:nvPicPr>
        <p:blipFill>
          <a:blip r:embed="rId2"/>
          <a:stretch>
            <a:fillRect/>
          </a:stretch>
        </p:blipFill>
        <p:spPr>
          <a:xfrm>
            <a:off x="2408874" y="1138917"/>
            <a:ext cx="6662556" cy="336410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51248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4C3C0-4954-3D04-BF3C-AAB10B1CBE6A}"/>
              </a:ext>
            </a:extLst>
          </p:cNvPr>
          <p:cNvSpPr>
            <a:spLocks noGrp="1"/>
          </p:cNvSpPr>
          <p:nvPr>
            <p:ph type="title"/>
          </p:nvPr>
        </p:nvSpPr>
        <p:spPr>
          <a:xfrm>
            <a:off x="254524" y="75284"/>
            <a:ext cx="8625525" cy="687611"/>
          </a:xfrm>
        </p:spPr>
        <p:txBody>
          <a:bodyPr/>
          <a:lstStyle/>
          <a:p>
            <a:r>
              <a:rPr lang="en-US" dirty="0">
                <a:solidFill>
                  <a:schemeClr val="tx1"/>
                </a:solidFill>
              </a:rPr>
              <a:t>Content Filters</a:t>
            </a:r>
          </a:p>
        </p:txBody>
      </p:sp>
      <p:pic>
        <p:nvPicPr>
          <p:cNvPr id="4" name="Picture 3">
            <a:extLst>
              <a:ext uri="{FF2B5EF4-FFF2-40B4-BE49-F238E27FC236}">
                <a16:creationId xmlns:a16="http://schemas.microsoft.com/office/drawing/2014/main" id="{EDEB9DA0-B24F-C129-7931-152C9F838DA4}"/>
              </a:ext>
            </a:extLst>
          </p:cNvPr>
          <p:cNvPicPr>
            <a:picLocks noChangeAspect="1"/>
          </p:cNvPicPr>
          <p:nvPr/>
        </p:nvPicPr>
        <p:blipFill>
          <a:blip r:embed="rId2"/>
          <a:stretch>
            <a:fillRect/>
          </a:stretch>
        </p:blipFill>
        <p:spPr>
          <a:xfrm>
            <a:off x="168630" y="708881"/>
            <a:ext cx="7397910" cy="3982169"/>
          </a:xfrm>
          <a:prstGeom prst="rect">
            <a:avLst/>
          </a:prstGeom>
          <a:ln>
            <a:solidFill>
              <a:schemeClr val="bg2"/>
            </a:solidFill>
          </a:ln>
        </p:spPr>
      </p:pic>
      <p:pic>
        <p:nvPicPr>
          <p:cNvPr id="6" name="Picture 5">
            <a:extLst>
              <a:ext uri="{FF2B5EF4-FFF2-40B4-BE49-F238E27FC236}">
                <a16:creationId xmlns:a16="http://schemas.microsoft.com/office/drawing/2014/main" id="{636A07B6-8E7D-267F-B351-6CD8FD517943}"/>
              </a:ext>
            </a:extLst>
          </p:cNvPr>
          <p:cNvPicPr>
            <a:picLocks noChangeAspect="1"/>
          </p:cNvPicPr>
          <p:nvPr/>
        </p:nvPicPr>
        <p:blipFill>
          <a:blip r:embed="rId3"/>
          <a:stretch>
            <a:fillRect/>
          </a:stretch>
        </p:blipFill>
        <p:spPr>
          <a:xfrm>
            <a:off x="6667308" y="4004094"/>
            <a:ext cx="1917934" cy="1010340"/>
          </a:xfrm>
          <a:prstGeom prst="rect">
            <a:avLst/>
          </a:prstGeom>
          <a:ln>
            <a:solidFill>
              <a:schemeClr val="bg2"/>
            </a:solidFill>
          </a:ln>
        </p:spPr>
      </p:pic>
      <p:sp>
        <p:nvSpPr>
          <p:cNvPr id="7" name="TextBox 6">
            <a:extLst>
              <a:ext uri="{FF2B5EF4-FFF2-40B4-BE49-F238E27FC236}">
                <a16:creationId xmlns:a16="http://schemas.microsoft.com/office/drawing/2014/main" id="{C4759945-4400-70F0-3197-A82924D73C87}"/>
              </a:ext>
            </a:extLst>
          </p:cNvPr>
          <p:cNvSpPr txBox="1"/>
          <p:nvPr/>
        </p:nvSpPr>
        <p:spPr>
          <a:xfrm>
            <a:off x="7457318" y="1933027"/>
            <a:ext cx="1156300" cy="954107"/>
          </a:xfrm>
          <a:prstGeom prst="rect">
            <a:avLst/>
          </a:prstGeom>
          <a:solidFill>
            <a:schemeClr val="accent5"/>
          </a:solidFill>
        </p:spPr>
        <p:txBody>
          <a:bodyPr wrap="square" rtlCol="0">
            <a:spAutoFit/>
          </a:bodyPr>
          <a:lstStyle/>
          <a:p>
            <a:pPr algn="ctr"/>
            <a:r>
              <a:rPr lang="en-US" dirty="0"/>
              <a:t>Can filter</a:t>
            </a:r>
          </a:p>
          <a:p>
            <a:pPr algn="ctr"/>
            <a:r>
              <a:rPr lang="en-US" dirty="0"/>
              <a:t>Inputs</a:t>
            </a:r>
          </a:p>
          <a:p>
            <a:pPr algn="ctr"/>
            <a:r>
              <a:rPr lang="en-US" dirty="0"/>
              <a:t>+</a:t>
            </a:r>
          </a:p>
          <a:p>
            <a:pPr algn="ctr"/>
            <a:r>
              <a:rPr lang="en-US" dirty="0"/>
              <a:t>outputs</a:t>
            </a:r>
          </a:p>
        </p:txBody>
      </p:sp>
      <p:sp>
        <p:nvSpPr>
          <p:cNvPr id="8" name="TextBox 7">
            <a:extLst>
              <a:ext uri="{FF2B5EF4-FFF2-40B4-BE49-F238E27FC236}">
                <a16:creationId xmlns:a16="http://schemas.microsoft.com/office/drawing/2014/main" id="{72E5AE91-F526-8582-4DDC-9EC6E089903A}"/>
              </a:ext>
            </a:extLst>
          </p:cNvPr>
          <p:cNvSpPr txBox="1"/>
          <p:nvPr/>
        </p:nvSpPr>
        <p:spPr>
          <a:xfrm>
            <a:off x="7974783" y="3235204"/>
            <a:ext cx="1156300" cy="954107"/>
          </a:xfrm>
          <a:prstGeom prst="rect">
            <a:avLst/>
          </a:prstGeom>
          <a:solidFill>
            <a:schemeClr val="accent3"/>
          </a:solidFill>
        </p:spPr>
        <p:txBody>
          <a:bodyPr wrap="square" rtlCol="0">
            <a:spAutoFit/>
          </a:bodyPr>
          <a:lstStyle/>
          <a:p>
            <a:pPr algn="ctr"/>
            <a:r>
              <a:rPr lang="en-US" dirty="0"/>
              <a:t>Can limit specific words or phrases</a:t>
            </a:r>
          </a:p>
        </p:txBody>
      </p:sp>
    </p:spTree>
    <p:extLst>
      <p:ext uri="{BB962C8B-B14F-4D97-AF65-F5344CB8AC3E}">
        <p14:creationId xmlns:p14="http://schemas.microsoft.com/office/powerpoint/2010/main" val="2749709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0DDB7-50DD-AA5D-C81A-6C3416EBFD1F}"/>
              </a:ext>
            </a:extLst>
          </p:cNvPr>
          <p:cNvSpPr>
            <a:spLocks noGrp="1"/>
          </p:cNvSpPr>
          <p:nvPr>
            <p:ph type="title"/>
          </p:nvPr>
        </p:nvSpPr>
        <p:spPr>
          <a:xfrm>
            <a:off x="319500" y="203100"/>
            <a:ext cx="2808000" cy="755700"/>
          </a:xfrm>
        </p:spPr>
        <p:txBody>
          <a:bodyPr/>
          <a:lstStyle/>
          <a:p>
            <a:r>
              <a:rPr lang="en-US" dirty="0"/>
              <a:t>Fine-Tuning</a:t>
            </a:r>
          </a:p>
        </p:txBody>
      </p:sp>
      <p:sp>
        <p:nvSpPr>
          <p:cNvPr id="3" name="Text Placeholder 2">
            <a:extLst>
              <a:ext uri="{FF2B5EF4-FFF2-40B4-BE49-F238E27FC236}">
                <a16:creationId xmlns:a16="http://schemas.microsoft.com/office/drawing/2014/main" id="{6376D719-79B1-6875-1842-2FA5589D824B}"/>
              </a:ext>
            </a:extLst>
          </p:cNvPr>
          <p:cNvSpPr>
            <a:spLocks noGrp="1"/>
          </p:cNvSpPr>
          <p:nvPr>
            <p:ph type="body" idx="1"/>
          </p:nvPr>
        </p:nvSpPr>
        <p:spPr>
          <a:xfrm>
            <a:off x="44009" y="914400"/>
            <a:ext cx="3083491" cy="3738604"/>
          </a:xfrm>
        </p:spPr>
        <p:txBody>
          <a:bodyPr/>
          <a:lstStyle/>
          <a:p>
            <a:pPr marL="152400" indent="0">
              <a:spcBef>
                <a:spcPts val="600"/>
              </a:spcBef>
              <a:buNone/>
            </a:pPr>
            <a:r>
              <a:rPr lang="en-US" dirty="0"/>
              <a:t>In Foundry, we can use specially-formatted data in .</a:t>
            </a:r>
            <a:r>
              <a:rPr lang="en-US" dirty="0" err="1"/>
              <a:t>jsonl</a:t>
            </a:r>
            <a:r>
              <a:rPr lang="en-US" dirty="0"/>
              <a:t> files to fine-tune certain models (e.g. GPT o4) for specific purposes.</a:t>
            </a:r>
          </a:p>
          <a:p>
            <a:pPr>
              <a:spcBef>
                <a:spcPts val="600"/>
              </a:spcBef>
            </a:pPr>
            <a:r>
              <a:rPr lang="en-US" b="1" dirty="0"/>
              <a:t>Supervised Fine Tuning</a:t>
            </a:r>
            <a:r>
              <a:rPr lang="en-US" dirty="0"/>
              <a:t> (SFT): supported by all non-reasoning models.</a:t>
            </a:r>
          </a:p>
          <a:p>
            <a:pPr>
              <a:spcBef>
                <a:spcPts val="600"/>
              </a:spcBef>
            </a:pPr>
            <a:r>
              <a:rPr lang="en-US" b="1" dirty="0"/>
              <a:t>Direct Preference Optimization (Preview)</a:t>
            </a:r>
            <a:r>
              <a:rPr lang="en-US" dirty="0"/>
              <a:t> (</a:t>
            </a:r>
            <a:r>
              <a:rPr lang="en-US" dirty="0">
                <a:hlinkClick r:id="rId2"/>
              </a:rPr>
              <a:t>DPO</a:t>
            </a:r>
            <a:r>
              <a:rPr lang="en-US" dirty="0"/>
              <a:t>): supported by GPT-4o.</a:t>
            </a:r>
          </a:p>
          <a:p>
            <a:pPr>
              <a:spcBef>
                <a:spcPts val="600"/>
              </a:spcBef>
            </a:pPr>
            <a:r>
              <a:rPr lang="en-US" b="1" dirty="0"/>
              <a:t>Reinforcement Fine Tuning (Preview)</a:t>
            </a:r>
            <a:r>
              <a:rPr lang="en-US" dirty="0"/>
              <a:t> (</a:t>
            </a:r>
            <a:r>
              <a:rPr lang="en-US" dirty="0">
                <a:hlinkClick r:id="rId3"/>
              </a:rPr>
              <a:t>RFT</a:t>
            </a:r>
            <a:r>
              <a:rPr lang="en-US" dirty="0"/>
              <a:t>): supported by reasoning models, like o4-mini.</a:t>
            </a:r>
          </a:p>
          <a:p>
            <a:pPr marL="152400" indent="0">
              <a:spcBef>
                <a:spcPts val="600"/>
              </a:spcBef>
              <a:buNone/>
            </a:pPr>
            <a:r>
              <a:rPr lang="en-US" dirty="0"/>
              <a:t>You can control the batch size, learning rate multiplier, and # epochs (and reasoning effort for some models).</a:t>
            </a:r>
          </a:p>
        </p:txBody>
      </p:sp>
      <p:pic>
        <p:nvPicPr>
          <p:cNvPr id="7" name="Picture 6">
            <a:extLst>
              <a:ext uri="{FF2B5EF4-FFF2-40B4-BE49-F238E27FC236}">
                <a16:creationId xmlns:a16="http://schemas.microsoft.com/office/drawing/2014/main" id="{0445A5DF-5C55-FB57-A29E-08A5F54C02F6}"/>
              </a:ext>
            </a:extLst>
          </p:cNvPr>
          <p:cNvPicPr>
            <a:picLocks noChangeAspect="1"/>
          </p:cNvPicPr>
          <p:nvPr/>
        </p:nvPicPr>
        <p:blipFill>
          <a:blip r:embed="rId4"/>
          <a:stretch>
            <a:fillRect/>
          </a:stretch>
        </p:blipFill>
        <p:spPr>
          <a:xfrm>
            <a:off x="3132129" y="0"/>
            <a:ext cx="6011871" cy="4043897"/>
          </a:xfrm>
          <a:prstGeom prst="rect">
            <a:avLst/>
          </a:prstGeom>
        </p:spPr>
      </p:pic>
      <p:sp>
        <p:nvSpPr>
          <p:cNvPr id="9" name="TextBox 8">
            <a:extLst>
              <a:ext uri="{FF2B5EF4-FFF2-40B4-BE49-F238E27FC236}">
                <a16:creationId xmlns:a16="http://schemas.microsoft.com/office/drawing/2014/main" id="{6D608AE9-4944-D79C-ABE3-89841A7A8E1A}"/>
              </a:ext>
            </a:extLst>
          </p:cNvPr>
          <p:cNvSpPr txBox="1"/>
          <p:nvPr/>
        </p:nvSpPr>
        <p:spPr>
          <a:xfrm>
            <a:off x="3132129" y="3761613"/>
            <a:ext cx="4572000" cy="1384995"/>
          </a:xfrm>
          <a:prstGeom prst="rect">
            <a:avLst/>
          </a:prstGeom>
          <a:solidFill>
            <a:schemeClr val="bg2"/>
          </a:solidFill>
        </p:spPr>
        <p:txBody>
          <a:bodyPr wrap="square">
            <a:spAutoFit/>
          </a:bodyPr>
          <a:lstStyle/>
          <a:p>
            <a:r>
              <a:rPr lang="en-US" b="0" i="0" dirty="0">
                <a:solidFill>
                  <a:srgbClr val="E6E6E6"/>
                </a:solidFill>
                <a:effectLst/>
                <a:latin typeface="SFMono-Regular"/>
              </a:rPr>
              <a:t>{</a:t>
            </a:r>
            <a:r>
              <a:rPr lang="en-US" b="0" i="0" dirty="0">
                <a:solidFill>
                  <a:srgbClr val="9CDCFE"/>
                </a:solidFill>
                <a:effectLst/>
                <a:latin typeface="SFMono-Regular"/>
              </a:rPr>
              <a:t>"messages"</a:t>
            </a:r>
            <a:r>
              <a:rPr lang="en-US" b="0" i="0" dirty="0">
                <a:solidFill>
                  <a:srgbClr val="E6E6E6"/>
                </a:solidFill>
                <a:effectLst/>
                <a:latin typeface="SFMono-Regular"/>
              </a:rPr>
              <a:t>: [{</a:t>
            </a:r>
            <a:r>
              <a:rPr lang="en-US" b="0" i="0" dirty="0">
                <a:solidFill>
                  <a:srgbClr val="9CDCFE"/>
                </a:solidFill>
                <a:effectLst/>
                <a:latin typeface="SFMono-Regular"/>
              </a:rPr>
              <a:t>"role"</a:t>
            </a:r>
            <a:r>
              <a:rPr lang="en-US" b="0" i="0" dirty="0">
                <a:solidFill>
                  <a:srgbClr val="E6E6E6"/>
                </a:solidFill>
                <a:effectLst/>
                <a:latin typeface="SFMono-Regular"/>
              </a:rPr>
              <a:t>: </a:t>
            </a:r>
            <a:r>
              <a:rPr lang="en-US" b="0" i="0" dirty="0">
                <a:solidFill>
                  <a:srgbClr val="CE9178"/>
                </a:solidFill>
                <a:effectLst/>
                <a:latin typeface="SFMono-Regular"/>
              </a:rPr>
              <a:t>"system"</a:t>
            </a:r>
            <a:r>
              <a:rPr lang="en-US" b="0" i="0" dirty="0">
                <a:solidFill>
                  <a:srgbClr val="E6E6E6"/>
                </a:solidFill>
                <a:effectLst/>
                <a:latin typeface="SFMono-Regular"/>
              </a:rPr>
              <a:t>, </a:t>
            </a:r>
            <a:r>
              <a:rPr lang="en-US" b="0" i="0" dirty="0">
                <a:solidFill>
                  <a:srgbClr val="9CDCFE"/>
                </a:solidFill>
                <a:effectLst/>
                <a:latin typeface="SFMono-Regular"/>
              </a:rPr>
              <a:t>"content"</a:t>
            </a:r>
            <a:r>
              <a:rPr lang="en-US" b="0" i="0" dirty="0">
                <a:solidFill>
                  <a:srgbClr val="E6E6E6"/>
                </a:solidFill>
                <a:effectLst/>
                <a:latin typeface="SFMono-Regular"/>
              </a:rPr>
              <a:t>: </a:t>
            </a:r>
            <a:r>
              <a:rPr lang="en-US" b="0" i="0" dirty="0">
                <a:solidFill>
                  <a:srgbClr val="CE9178"/>
                </a:solidFill>
                <a:effectLst/>
                <a:latin typeface="SFMono-Regular"/>
              </a:rPr>
              <a:t>"</a:t>
            </a:r>
            <a:r>
              <a:rPr lang="en-US" b="0" i="0" dirty="0" err="1">
                <a:solidFill>
                  <a:srgbClr val="CE9178"/>
                </a:solidFill>
                <a:effectLst/>
                <a:latin typeface="SFMono-Regular"/>
              </a:rPr>
              <a:t>Clippy</a:t>
            </a:r>
            <a:r>
              <a:rPr lang="en-US" b="0" i="0" dirty="0">
                <a:solidFill>
                  <a:srgbClr val="CE9178"/>
                </a:solidFill>
                <a:effectLst/>
                <a:latin typeface="SFMono-Regular"/>
              </a:rPr>
              <a:t> is a factual chatbot that is also sarcastic."</a:t>
            </a:r>
            <a:r>
              <a:rPr lang="en-US" b="0" i="0" dirty="0">
                <a:solidFill>
                  <a:srgbClr val="E6E6E6"/>
                </a:solidFill>
                <a:effectLst/>
                <a:latin typeface="SFMono-Regular"/>
              </a:rPr>
              <a:t>}, {</a:t>
            </a:r>
            <a:r>
              <a:rPr lang="en-US" b="0" i="0" dirty="0">
                <a:solidFill>
                  <a:srgbClr val="9CDCFE"/>
                </a:solidFill>
                <a:effectLst/>
                <a:latin typeface="SFMono-Regular"/>
              </a:rPr>
              <a:t>"role"</a:t>
            </a:r>
            <a:r>
              <a:rPr lang="en-US" b="0" i="0" dirty="0">
                <a:solidFill>
                  <a:srgbClr val="E6E6E6"/>
                </a:solidFill>
                <a:effectLst/>
                <a:latin typeface="SFMono-Regular"/>
              </a:rPr>
              <a:t>: </a:t>
            </a:r>
            <a:r>
              <a:rPr lang="en-US" b="0" i="0" dirty="0">
                <a:solidFill>
                  <a:srgbClr val="CE9178"/>
                </a:solidFill>
                <a:effectLst/>
                <a:latin typeface="SFMono-Regular"/>
              </a:rPr>
              <a:t>"user"</a:t>
            </a:r>
            <a:r>
              <a:rPr lang="en-US" b="0" i="0" dirty="0">
                <a:solidFill>
                  <a:srgbClr val="E6E6E6"/>
                </a:solidFill>
                <a:effectLst/>
                <a:latin typeface="SFMono-Regular"/>
              </a:rPr>
              <a:t>, </a:t>
            </a:r>
            <a:r>
              <a:rPr lang="en-US" b="0" i="0" dirty="0">
                <a:solidFill>
                  <a:srgbClr val="9CDCFE"/>
                </a:solidFill>
                <a:effectLst/>
                <a:latin typeface="SFMono-Regular"/>
              </a:rPr>
              <a:t>"content"</a:t>
            </a:r>
            <a:r>
              <a:rPr lang="en-US" b="0" i="0" dirty="0">
                <a:solidFill>
                  <a:srgbClr val="E6E6E6"/>
                </a:solidFill>
                <a:effectLst/>
                <a:latin typeface="SFMono-Regular"/>
              </a:rPr>
              <a:t>: </a:t>
            </a:r>
            <a:r>
              <a:rPr lang="en-US" b="0" i="0" dirty="0">
                <a:solidFill>
                  <a:srgbClr val="CE9178"/>
                </a:solidFill>
                <a:effectLst/>
                <a:latin typeface="SFMono-Regular"/>
              </a:rPr>
              <a:t>"Who discovered Antarctica?"</a:t>
            </a:r>
            <a:r>
              <a:rPr lang="en-US" b="0" i="0" dirty="0">
                <a:solidFill>
                  <a:srgbClr val="E6E6E6"/>
                </a:solidFill>
                <a:effectLst/>
                <a:latin typeface="SFMono-Regular"/>
              </a:rPr>
              <a:t>}, {</a:t>
            </a:r>
            <a:r>
              <a:rPr lang="en-US" b="0" i="0" dirty="0">
                <a:solidFill>
                  <a:srgbClr val="9CDCFE"/>
                </a:solidFill>
                <a:effectLst/>
                <a:latin typeface="SFMono-Regular"/>
              </a:rPr>
              <a:t>"role"</a:t>
            </a:r>
            <a:r>
              <a:rPr lang="en-US" b="0" i="0" dirty="0">
                <a:solidFill>
                  <a:srgbClr val="E6E6E6"/>
                </a:solidFill>
                <a:effectLst/>
                <a:latin typeface="SFMono-Regular"/>
              </a:rPr>
              <a:t>: </a:t>
            </a:r>
            <a:r>
              <a:rPr lang="en-US" b="0" i="0" dirty="0">
                <a:solidFill>
                  <a:srgbClr val="CE9178"/>
                </a:solidFill>
                <a:effectLst/>
                <a:latin typeface="SFMono-Regular"/>
              </a:rPr>
              <a:t>"assistant"</a:t>
            </a:r>
            <a:r>
              <a:rPr lang="en-US" b="0" i="0" dirty="0">
                <a:solidFill>
                  <a:srgbClr val="E6E6E6"/>
                </a:solidFill>
                <a:effectLst/>
                <a:latin typeface="SFMono-Regular"/>
              </a:rPr>
              <a:t>, </a:t>
            </a:r>
            <a:r>
              <a:rPr lang="en-US" b="0" i="0" dirty="0">
                <a:solidFill>
                  <a:srgbClr val="9CDCFE"/>
                </a:solidFill>
                <a:effectLst/>
                <a:latin typeface="SFMono-Regular"/>
              </a:rPr>
              <a:t>"content"</a:t>
            </a:r>
            <a:r>
              <a:rPr lang="en-US" b="0" i="0" dirty="0">
                <a:solidFill>
                  <a:srgbClr val="E6E6E6"/>
                </a:solidFill>
                <a:effectLst/>
                <a:latin typeface="SFMono-Regular"/>
              </a:rPr>
              <a:t>: </a:t>
            </a:r>
            <a:r>
              <a:rPr lang="en-US" b="0" i="0" dirty="0">
                <a:solidFill>
                  <a:srgbClr val="CE9178"/>
                </a:solidFill>
                <a:effectLst/>
                <a:latin typeface="SFMono-Regular"/>
              </a:rPr>
              <a:t>"Some chaps named Fabian Gottlieb von Bellingshausen and Mikhail Lazarev, as if they don't teach that in every school!"</a:t>
            </a:r>
            <a:r>
              <a:rPr lang="en-US" b="0" i="0" dirty="0">
                <a:solidFill>
                  <a:srgbClr val="E6E6E6"/>
                </a:solidFill>
                <a:effectLst/>
                <a:latin typeface="SFMono-Regular"/>
              </a:rPr>
              <a:t>}]}</a:t>
            </a:r>
            <a:endParaRPr lang="en-US" dirty="0"/>
          </a:p>
        </p:txBody>
      </p:sp>
    </p:spTree>
    <p:extLst>
      <p:ext uri="{BB962C8B-B14F-4D97-AF65-F5344CB8AC3E}">
        <p14:creationId xmlns:p14="http://schemas.microsoft.com/office/powerpoint/2010/main" val="2019962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1FE4E-BF91-70FE-6205-1ECD4BD2F5A0}"/>
              </a:ext>
            </a:extLst>
          </p:cNvPr>
          <p:cNvSpPr>
            <a:spLocks noGrp="1"/>
          </p:cNvSpPr>
          <p:nvPr>
            <p:ph type="title"/>
          </p:nvPr>
        </p:nvSpPr>
        <p:spPr/>
        <p:txBody>
          <a:bodyPr/>
          <a:lstStyle/>
          <a:p>
            <a:r>
              <a:rPr lang="en-US" dirty="0">
                <a:solidFill>
                  <a:schemeClr val="tx1"/>
                </a:solidFill>
              </a:rPr>
              <a:t>RAG: Retrieval Augmented Generation</a:t>
            </a:r>
          </a:p>
        </p:txBody>
      </p:sp>
      <p:sp>
        <p:nvSpPr>
          <p:cNvPr id="3" name="TextBox 2">
            <a:extLst>
              <a:ext uri="{FF2B5EF4-FFF2-40B4-BE49-F238E27FC236}">
                <a16:creationId xmlns:a16="http://schemas.microsoft.com/office/drawing/2014/main" id="{50C3B0E5-669B-E569-3D4C-DA9A88A1B2B9}"/>
              </a:ext>
            </a:extLst>
          </p:cNvPr>
          <p:cNvSpPr txBox="1"/>
          <p:nvPr/>
        </p:nvSpPr>
        <p:spPr>
          <a:xfrm>
            <a:off x="478971" y="1145626"/>
            <a:ext cx="2244877" cy="2031325"/>
          </a:xfrm>
          <a:prstGeom prst="rect">
            <a:avLst/>
          </a:prstGeom>
          <a:noFill/>
        </p:spPr>
        <p:txBody>
          <a:bodyPr wrap="square" rtlCol="0">
            <a:spAutoFit/>
          </a:bodyPr>
          <a:lstStyle/>
          <a:p>
            <a:r>
              <a:rPr lang="en-US" dirty="0"/>
              <a:t>Enhance the capabilities of an LLM by augmenting its response using connected data sources.</a:t>
            </a:r>
          </a:p>
          <a:p>
            <a:endParaRPr lang="en-US" dirty="0"/>
          </a:p>
          <a:p>
            <a:r>
              <a:rPr lang="en-US" dirty="0"/>
              <a:t>This enables LLMs to generate more accurate and contextually-relevant responses.</a:t>
            </a:r>
          </a:p>
        </p:txBody>
      </p:sp>
      <p:sp>
        <p:nvSpPr>
          <p:cNvPr id="4" name="Rectangle 3">
            <a:extLst>
              <a:ext uri="{FF2B5EF4-FFF2-40B4-BE49-F238E27FC236}">
                <a16:creationId xmlns:a16="http://schemas.microsoft.com/office/drawing/2014/main" id="{7D413FAB-DC95-D618-CFA4-97A8C8DEB5B3}"/>
              </a:ext>
            </a:extLst>
          </p:cNvPr>
          <p:cNvSpPr/>
          <p:nvPr/>
        </p:nvSpPr>
        <p:spPr>
          <a:xfrm>
            <a:off x="3730170" y="1145626"/>
            <a:ext cx="4296229" cy="1176660"/>
          </a:xfrm>
          <a:prstGeom prst="rect">
            <a:avLst/>
          </a:prstGeom>
          <a:noFill/>
          <a:ln>
            <a:solidFill>
              <a:schemeClr val="accent5"/>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Graphic 5" descr="Document with solid fill">
            <a:extLst>
              <a:ext uri="{FF2B5EF4-FFF2-40B4-BE49-F238E27FC236}">
                <a16:creationId xmlns:a16="http://schemas.microsoft.com/office/drawing/2014/main" id="{3F1A1F6A-C1B8-6D93-8056-58FFBEDD52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86766" y="1391056"/>
            <a:ext cx="685800" cy="685800"/>
          </a:xfrm>
          <a:prstGeom prst="rect">
            <a:avLst/>
          </a:prstGeom>
        </p:spPr>
      </p:pic>
      <p:pic>
        <p:nvPicPr>
          <p:cNvPr id="8" name="Graphic 7" descr="Database with solid fill">
            <a:extLst>
              <a:ext uri="{FF2B5EF4-FFF2-40B4-BE49-F238E27FC236}">
                <a16:creationId xmlns:a16="http://schemas.microsoft.com/office/drawing/2014/main" id="{A6648B10-4917-4D37-9100-494DE81307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84002" y="1391056"/>
            <a:ext cx="685800" cy="685800"/>
          </a:xfrm>
          <a:prstGeom prst="rect">
            <a:avLst/>
          </a:prstGeom>
        </p:spPr>
      </p:pic>
      <p:pic>
        <p:nvPicPr>
          <p:cNvPr id="10" name="Graphic 9" descr="Gears with solid fill">
            <a:extLst>
              <a:ext uri="{FF2B5EF4-FFF2-40B4-BE49-F238E27FC236}">
                <a16:creationId xmlns:a16="http://schemas.microsoft.com/office/drawing/2014/main" id="{EA76557F-065B-4264-DF42-B8F68198E1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34780" y="1391056"/>
            <a:ext cx="685800" cy="685800"/>
          </a:xfrm>
          <a:prstGeom prst="rect">
            <a:avLst/>
          </a:prstGeom>
        </p:spPr>
      </p:pic>
      <p:pic>
        <p:nvPicPr>
          <p:cNvPr id="13" name="Graphic 12" descr="Chat bubble with solid fill">
            <a:extLst>
              <a:ext uri="{FF2B5EF4-FFF2-40B4-BE49-F238E27FC236}">
                <a16:creationId xmlns:a16="http://schemas.microsoft.com/office/drawing/2014/main" id="{EFA34876-3983-E23B-4CA0-0286885A2C2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34780" y="4010798"/>
            <a:ext cx="685800" cy="685800"/>
          </a:xfrm>
          <a:prstGeom prst="rect">
            <a:avLst/>
          </a:prstGeom>
        </p:spPr>
      </p:pic>
      <p:pic>
        <p:nvPicPr>
          <p:cNvPr id="15" name="Graphic 14" descr="Female Profile with solid fill">
            <a:extLst>
              <a:ext uri="{FF2B5EF4-FFF2-40B4-BE49-F238E27FC236}">
                <a16:creationId xmlns:a16="http://schemas.microsoft.com/office/drawing/2014/main" id="{F2E1FFB0-A601-B811-C23B-19E3D69FB79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84002" y="3991748"/>
            <a:ext cx="685800" cy="685800"/>
          </a:xfrm>
          <a:prstGeom prst="rect">
            <a:avLst/>
          </a:prstGeom>
        </p:spPr>
      </p:pic>
      <p:pic>
        <p:nvPicPr>
          <p:cNvPr id="17" name="Graphic 16" descr="Internet with solid fill">
            <a:extLst>
              <a:ext uri="{FF2B5EF4-FFF2-40B4-BE49-F238E27FC236}">
                <a16:creationId xmlns:a16="http://schemas.microsoft.com/office/drawing/2014/main" id="{BAA67241-46E0-B195-58C7-85E1C808A0A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84002" y="2564797"/>
            <a:ext cx="685800" cy="685800"/>
          </a:xfrm>
          <a:prstGeom prst="rect">
            <a:avLst/>
          </a:prstGeom>
        </p:spPr>
      </p:pic>
      <p:pic>
        <p:nvPicPr>
          <p:cNvPr id="18" name="Graphic 17" descr="Document with solid fill">
            <a:extLst>
              <a:ext uri="{FF2B5EF4-FFF2-40B4-BE49-F238E27FC236}">
                <a16:creationId xmlns:a16="http://schemas.microsoft.com/office/drawing/2014/main" id="{C2FBB3BE-940F-4F20-4609-DEB4CB2460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34780" y="2564797"/>
            <a:ext cx="685800" cy="685800"/>
          </a:xfrm>
          <a:prstGeom prst="rect">
            <a:avLst/>
          </a:prstGeom>
        </p:spPr>
      </p:pic>
      <p:sp>
        <p:nvSpPr>
          <p:cNvPr id="19" name="TextBox 18">
            <a:extLst>
              <a:ext uri="{FF2B5EF4-FFF2-40B4-BE49-F238E27FC236}">
                <a16:creationId xmlns:a16="http://schemas.microsoft.com/office/drawing/2014/main" id="{96936627-7CC3-77D3-C5F4-137E30A1324B}"/>
              </a:ext>
            </a:extLst>
          </p:cNvPr>
          <p:cNvSpPr txBox="1"/>
          <p:nvPr/>
        </p:nvSpPr>
        <p:spPr>
          <a:xfrm>
            <a:off x="4080664" y="2030483"/>
            <a:ext cx="898003" cy="261610"/>
          </a:xfrm>
          <a:prstGeom prst="rect">
            <a:avLst/>
          </a:prstGeom>
          <a:noFill/>
        </p:spPr>
        <p:txBody>
          <a:bodyPr wrap="none" rtlCol="0">
            <a:spAutoFit/>
          </a:bodyPr>
          <a:lstStyle/>
          <a:p>
            <a:pPr algn="ctr"/>
            <a:r>
              <a:rPr lang="en-US" sz="1050" dirty="0"/>
              <a:t>Documents</a:t>
            </a:r>
          </a:p>
        </p:txBody>
      </p:sp>
      <p:sp>
        <p:nvSpPr>
          <p:cNvPr id="20" name="TextBox 19">
            <a:extLst>
              <a:ext uri="{FF2B5EF4-FFF2-40B4-BE49-F238E27FC236}">
                <a16:creationId xmlns:a16="http://schemas.microsoft.com/office/drawing/2014/main" id="{6349B674-5858-3DF1-8D98-799403234E14}"/>
              </a:ext>
            </a:extLst>
          </p:cNvPr>
          <p:cNvSpPr txBox="1"/>
          <p:nvPr/>
        </p:nvSpPr>
        <p:spPr>
          <a:xfrm>
            <a:off x="5566711" y="2029725"/>
            <a:ext cx="635110" cy="253916"/>
          </a:xfrm>
          <a:prstGeom prst="rect">
            <a:avLst/>
          </a:prstGeom>
          <a:noFill/>
        </p:spPr>
        <p:txBody>
          <a:bodyPr wrap="none" rtlCol="0">
            <a:spAutoFit/>
          </a:bodyPr>
          <a:lstStyle/>
          <a:p>
            <a:pPr algn="ctr"/>
            <a:r>
              <a:rPr lang="en-US" sz="1050" dirty="0"/>
              <a:t>Indexer</a:t>
            </a:r>
          </a:p>
        </p:txBody>
      </p:sp>
      <p:sp>
        <p:nvSpPr>
          <p:cNvPr id="21" name="TextBox 20">
            <a:extLst>
              <a:ext uri="{FF2B5EF4-FFF2-40B4-BE49-F238E27FC236}">
                <a16:creationId xmlns:a16="http://schemas.microsoft.com/office/drawing/2014/main" id="{4D6743F8-118E-02D3-7907-121AD5DE1402}"/>
              </a:ext>
            </a:extLst>
          </p:cNvPr>
          <p:cNvSpPr txBox="1"/>
          <p:nvPr/>
        </p:nvSpPr>
        <p:spPr>
          <a:xfrm>
            <a:off x="6633228" y="2029725"/>
            <a:ext cx="1184940" cy="253916"/>
          </a:xfrm>
          <a:prstGeom prst="rect">
            <a:avLst/>
          </a:prstGeom>
          <a:noFill/>
        </p:spPr>
        <p:txBody>
          <a:bodyPr wrap="none" rtlCol="0">
            <a:spAutoFit/>
          </a:bodyPr>
          <a:lstStyle/>
          <a:p>
            <a:pPr algn="ctr"/>
            <a:r>
              <a:rPr lang="en-US" sz="1050" dirty="0"/>
              <a:t>Knowledgebase</a:t>
            </a:r>
          </a:p>
        </p:txBody>
      </p:sp>
      <p:sp>
        <p:nvSpPr>
          <p:cNvPr id="22" name="TextBox 21">
            <a:extLst>
              <a:ext uri="{FF2B5EF4-FFF2-40B4-BE49-F238E27FC236}">
                <a16:creationId xmlns:a16="http://schemas.microsoft.com/office/drawing/2014/main" id="{4D69E4C3-E0BA-2C6D-FC4E-93DFCFC8709E}"/>
              </a:ext>
            </a:extLst>
          </p:cNvPr>
          <p:cNvSpPr txBox="1"/>
          <p:nvPr/>
        </p:nvSpPr>
        <p:spPr>
          <a:xfrm>
            <a:off x="5443908" y="3241823"/>
            <a:ext cx="867545" cy="415498"/>
          </a:xfrm>
          <a:prstGeom prst="rect">
            <a:avLst/>
          </a:prstGeom>
          <a:noFill/>
        </p:spPr>
        <p:txBody>
          <a:bodyPr wrap="none" rtlCol="0">
            <a:spAutoFit/>
          </a:bodyPr>
          <a:lstStyle/>
          <a:p>
            <a:pPr algn="ctr"/>
            <a:r>
              <a:rPr lang="en-US" sz="1050" dirty="0"/>
              <a:t>Retrieved</a:t>
            </a:r>
          </a:p>
          <a:p>
            <a:pPr algn="ctr"/>
            <a:r>
              <a:rPr lang="en-US" sz="1050" dirty="0"/>
              <a:t>Documents</a:t>
            </a:r>
          </a:p>
        </p:txBody>
      </p:sp>
      <p:sp>
        <p:nvSpPr>
          <p:cNvPr id="23" name="TextBox 22">
            <a:extLst>
              <a:ext uri="{FF2B5EF4-FFF2-40B4-BE49-F238E27FC236}">
                <a16:creationId xmlns:a16="http://schemas.microsoft.com/office/drawing/2014/main" id="{506FCF94-3C9C-11CC-7118-EA6B43CEC8EB}"/>
              </a:ext>
            </a:extLst>
          </p:cNvPr>
          <p:cNvSpPr txBox="1"/>
          <p:nvPr/>
        </p:nvSpPr>
        <p:spPr>
          <a:xfrm>
            <a:off x="5443907" y="4590750"/>
            <a:ext cx="867545" cy="415498"/>
          </a:xfrm>
          <a:prstGeom prst="rect">
            <a:avLst/>
          </a:prstGeom>
          <a:noFill/>
        </p:spPr>
        <p:txBody>
          <a:bodyPr wrap="none" rtlCol="0">
            <a:spAutoFit/>
          </a:bodyPr>
          <a:lstStyle/>
          <a:p>
            <a:pPr algn="ctr"/>
            <a:r>
              <a:rPr lang="en-US" sz="1050" dirty="0"/>
              <a:t>Augmented</a:t>
            </a:r>
          </a:p>
          <a:p>
            <a:pPr algn="ctr"/>
            <a:r>
              <a:rPr lang="en-US" sz="1050" dirty="0"/>
              <a:t>Response</a:t>
            </a:r>
          </a:p>
        </p:txBody>
      </p:sp>
      <p:cxnSp>
        <p:nvCxnSpPr>
          <p:cNvPr id="25" name="Straight Arrow Connector 24">
            <a:extLst>
              <a:ext uri="{FF2B5EF4-FFF2-40B4-BE49-F238E27FC236}">
                <a16:creationId xmlns:a16="http://schemas.microsoft.com/office/drawing/2014/main" id="{D98F4410-F0CB-206C-235B-40BD3178269F}"/>
              </a:ext>
            </a:extLst>
          </p:cNvPr>
          <p:cNvCxnSpPr>
            <a:endCxn id="10" idx="1"/>
          </p:cNvCxnSpPr>
          <p:nvPr/>
        </p:nvCxnSpPr>
        <p:spPr>
          <a:xfrm>
            <a:off x="4872566" y="1733956"/>
            <a:ext cx="662214" cy="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5591E10-7086-F798-4B7B-9D49B587DBA4}"/>
              </a:ext>
            </a:extLst>
          </p:cNvPr>
          <p:cNvCxnSpPr>
            <a:cxnSpLocks/>
            <a:endCxn id="8" idx="1"/>
          </p:cNvCxnSpPr>
          <p:nvPr/>
        </p:nvCxnSpPr>
        <p:spPr>
          <a:xfrm>
            <a:off x="6220580" y="1733956"/>
            <a:ext cx="663422" cy="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20AC3F5-35EC-C175-818D-32DE5F7AC6B4}"/>
              </a:ext>
            </a:extLst>
          </p:cNvPr>
          <p:cNvCxnSpPr>
            <a:cxnSpLocks/>
            <a:stCxn id="21" idx="2"/>
          </p:cNvCxnSpPr>
          <p:nvPr/>
        </p:nvCxnSpPr>
        <p:spPr>
          <a:xfrm flipH="1">
            <a:off x="7225697" y="2283641"/>
            <a:ext cx="1" cy="405499"/>
          </a:xfrm>
          <a:prstGeom prst="straightConnector1">
            <a:avLst/>
          </a:prstGeom>
          <a:ln w="57150">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D509339-964A-AF3E-F07F-981AAAC79332}"/>
              </a:ext>
            </a:extLst>
          </p:cNvPr>
          <p:cNvSpPr txBox="1"/>
          <p:nvPr/>
        </p:nvSpPr>
        <p:spPr>
          <a:xfrm>
            <a:off x="6866465" y="3240598"/>
            <a:ext cx="718465" cy="415498"/>
          </a:xfrm>
          <a:prstGeom prst="rect">
            <a:avLst/>
          </a:prstGeom>
          <a:noFill/>
        </p:spPr>
        <p:txBody>
          <a:bodyPr wrap="none" rtlCol="0">
            <a:spAutoFit/>
          </a:bodyPr>
          <a:lstStyle/>
          <a:p>
            <a:pPr algn="ctr"/>
            <a:r>
              <a:rPr lang="en-US" sz="1050" dirty="0"/>
              <a:t>Retrieval</a:t>
            </a:r>
          </a:p>
          <a:p>
            <a:pPr algn="ctr"/>
            <a:r>
              <a:rPr lang="en-US" sz="1050" dirty="0"/>
              <a:t>System</a:t>
            </a:r>
          </a:p>
        </p:txBody>
      </p:sp>
      <p:cxnSp>
        <p:nvCxnSpPr>
          <p:cNvPr id="38" name="Straight Arrow Connector 37">
            <a:extLst>
              <a:ext uri="{FF2B5EF4-FFF2-40B4-BE49-F238E27FC236}">
                <a16:creationId xmlns:a16="http://schemas.microsoft.com/office/drawing/2014/main" id="{5B72A9EB-4888-BA9F-2060-DA7AD3A3DB69}"/>
              </a:ext>
            </a:extLst>
          </p:cNvPr>
          <p:cNvCxnSpPr>
            <a:cxnSpLocks/>
            <a:stCxn id="13" idx="3"/>
          </p:cNvCxnSpPr>
          <p:nvPr/>
        </p:nvCxnSpPr>
        <p:spPr>
          <a:xfrm>
            <a:off x="6220580" y="4353698"/>
            <a:ext cx="712410"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BADD650-545A-0A8E-A4A9-4C95BF42BC1D}"/>
              </a:ext>
            </a:extLst>
          </p:cNvPr>
          <p:cNvSpPr txBox="1"/>
          <p:nvPr/>
        </p:nvSpPr>
        <p:spPr>
          <a:xfrm>
            <a:off x="6951024" y="4590750"/>
            <a:ext cx="551753" cy="415498"/>
          </a:xfrm>
          <a:prstGeom prst="rect">
            <a:avLst/>
          </a:prstGeom>
          <a:noFill/>
        </p:spPr>
        <p:txBody>
          <a:bodyPr wrap="none" rtlCol="0">
            <a:spAutoFit/>
          </a:bodyPr>
          <a:lstStyle/>
          <a:p>
            <a:pPr algn="ctr"/>
            <a:r>
              <a:rPr lang="en-US" sz="1050" dirty="0"/>
              <a:t>User</a:t>
            </a:r>
          </a:p>
          <a:p>
            <a:pPr algn="ctr"/>
            <a:r>
              <a:rPr lang="en-US" sz="1050" dirty="0"/>
              <a:t>Query</a:t>
            </a:r>
          </a:p>
        </p:txBody>
      </p:sp>
      <p:cxnSp>
        <p:nvCxnSpPr>
          <p:cNvPr id="44" name="Straight Arrow Connector 43">
            <a:extLst>
              <a:ext uri="{FF2B5EF4-FFF2-40B4-BE49-F238E27FC236}">
                <a16:creationId xmlns:a16="http://schemas.microsoft.com/office/drawing/2014/main" id="{5C686359-48FE-D948-EDBB-D6B78081A753}"/>
              </a:ext>
            </a:extLst>
          </p:cNvPr>
          <p:cNvCxnSpPr>
            <a:cxnSpLocks/>
            <a:stCxn id="15" idx="0"/>
            <a:endCxn id="37" idx="2"/>
          </p:cNvCxnSpPr>
          <p:nvPr/>
        </p:nvCxnSpPr>
        <p:spPr>
          <a:xfrm flipH="1" flipV="1">
            <a:off x="7225698" y="3656096"/>
            <a:ext cx="1204" cy="335652"/>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AA88BDB-18AD-CB1D-B325-F0805046D547}"/>
              </a:ext>
            </a:extLst>
          </p:cNvPr>
          <p:cNvCxnSpPr>
            <a:cxnSpLocks/>
            <a:stCxn id="17" idx="1"/>
          </p:cNvCxnSpPr>
          <p:nvPr/>
        </p:nvCxnSpPr>
        <p:spPr>
          <a:xfrm flipH="1" flipV="1">
            <a:off x="6151033" y="2904946"/>
            <a:ext cx="732969" cy="2751"/>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5" name="Graphic 54" descr="Gears with solid fill">
            <a:extLst>
              <a:ext uri="{FF2B5EF4-FFF2-40B4-BE49-F238E27FC236}">
                <a16:creationId xmlns:a16="http://schemas.microsoft.com/office/drawing/2014/main" id="{EE6C35D5-0403-A2C2-87AB-BFBE7FF394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06080" y="3305948"/>
            <a:ext cx="685800" cy="685800"/>
          </a:xfrm>
          <a:prstGeom prst="rect">
            <a:avLst/>
          </a:prstGeom>
        </p:spPr>
      </p:pic>
      <p:sp>
        <p:nvSpPr>
          <p:cNvPr id="56" name="TextBox 55">
            <a:extLst>
              <a:ext uri="{FF2B5EF4-FFF2-40B4-BE49-F238E27FC236}">
                <a16:creationId xmlns:a16="http://schemas.microsoft.com/office/drawing/2014/main" id="{75F22CFF-6EB8-2A22-5214-82B0BC28FF16}"/>
              </a:ext>
            </a:extLst>
          </p:cNvPr>
          <p:cNvSpPr txBox="1"/>
          <p:nvPr/>
        </p:nvSpPr>
        <p:spPr>
          <a:xfrm>
            <a:off x="4459466" y="3944617"/>
            <a:ext cx="792205" cy="253916"/>
          </a:xfrm>
          <a:prstGeom prst="rect">
            <a:avLst/>
          </a:prstGeom>
          <a:noFill/>
        </p:spPr>
        <p:txBody>
          <a:bodyPr wrap="none" rtlCol="0">
            <a:spAutoFit/>
          </a:bodyPr>
          <a:lstStyle/>
          <a:p>
            <a:pPr algn="ctr"/>
            <a:r>
              <a:rPr lang="en-US" sz="1050" dirty="0"/>
              <a:t>Generator</a:t>
            </a:r>
          </a:p>
        </p:txBody>
      </p:sp>
      <p:cxnSp>
        <p:nvCxnSpPr>
          <p:cNvPr id="58" name="Connector: Elbow 57">
            <a:extLst>
              <a:ext uri="{FF2B5EF4-FFF2-40B4-BE49-F238E27FC236}">
                <a16:creationId xmlns:a16="http://schemas.microsoft.com/office/drawing/2014/main" id="{19753A77-6824-46DB-ED7F-135C2FD62722}"/>
              </a:ext>
            </a:extLst>
          </p:cNvPr>
          <p:cNvCxnSpPr>
            <a:endCxn id="55" idx="0"/>
          </p:cNvCxnSpPr>
          <p:nvPr/>
        </p:nvCxnSpPr>
        <p:spPr>
          <a:xfrm rot="10800000" flipV="1">
            <a:off x="4848980" y="2904946"/>
            <a:ext cx="685800" cy="401002"/>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5627256D-4475-4E4F-2F12-CB0823C2237D}"/>
              </a:ext>
            </a:extLst>
          </p:cNvPr>
          <p:cNvCxnSpPr>
            <a:cxnSpLocks/>
            <a:stCxn id="56" idx="2"/>
            <a:endCxn id="13" idx="1"/>
          </p:cNvCxnSpPr>
          <p:nvPr/>
        </p:nvCxnSpPr>
        <p:spPr>
          <a:xfrm rot="16200000" flipH="1">
            <a:off x="5117592" y="3936509"/>
            <a:ext cx="155165" cy="679211"/>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04429CC1-CD48-D680-ACF7-F32F8DF6033D}"/>
              </a:ext>
            </a:extLst>
          </p:cNvPr>
          <p:cNvSpPr txBox="1"/>
          <p:nvPr/>
        </p:nvSpPr>
        <p:spPr>
          <a:xfrm>
            <a:off x="3730170" y="1145625"/>
            <a:ext cx="1183337" cy="253916"/>
          </a:xfrm>
          <a:prstGeom prst="rect">
            <a:avLst/>
          </a:prstGeom>
          <a:noFill/>
        </p:spPr>
        <p:txBody>
          <a:bodyPr wrap="none" rtlCol="0">
            <a:spAutoFit/>
          </a:bodyPr>
          <a:lstStyle/>
          <a:p>
            <a:pPr algn="ctr"/>
            <a:r>
              <a:rPr lang="en-US" sz="1050" dirty="0">
                <a:solidFill>
                  <a:schemeClr val="accent5">
                    <a:lumMod val="75000"/>
                  </a:schemeClr>
                </a:solidFill>
              </a:rPr>
              <a:t>Preprocessing…</a:t>
            </a:r>
          </a:p>
        </p:txBody>
      </p:sp>
      <p:pic>
        <p:nvPicPr>
          <p:cNvPr id="65" name="Graphic 64">
            <a:extLst>
              <a:ext uri="{FF2B5EF4-FFF2-40B4-BE49-F238E27FC236}">
                <a16:creationId xmlns:a16="http://schemas.microsoft.com/office/drawing/2014/main" id="{2FDB699B-4FB2-E01B-0743-99605F9D890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1097" y="3626826"/>
            <a:ext cx="685800" cy="685800"/>
          </a:xfrm>
          <a:prstGeom prst="rect">
            <a:avLst/>
          </a:prstGeom>
        </p:spPr>
      </p:pic>
      <p:pic>
        <p:nvPicPr>
          <p:cNvPr id="67" name="Graphic 66">
            <a:extLst>
              <a:ext uri="{FF2B5EF4-FFF2-40B4-BE49-F238E27FC236}">
                <a16:creationId xmlns:a16="http://schemas.microsoft.com/office/drawing/2014/main" id="{C39698E2-2EF7-B70F-377D-69131F22D61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07420" y="3590314"/>
            <a:ext cx="685800" cy="685800"/>
          </a:xfrm>
          <a:prstGeom prst="rect">
            <a:avLst/>
          </a:prstGeom>
        </p:spPr>
      </p:pic>
      <p:pic>
        <p:nvPicPr>
          <p:cNvPr id="68" name="Graphic 67">
            <a:extLst>
              <a:ext uri="{FF2B5EF4-FFF2-40B4-BE49-F238E27FC236}">
                <a16:creationId xmlns:a16="http://schemas.microsoft.com/office/drawing/2014/main" id="{8C13D7EE-A923-CC84-EDE6-072EF4147A4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513743" y="3590314"/>
            <a:ext cx="636913" cy="685800"/>
          </a:xfrm>
          <a:prstGeom prst="rect">
            <a:avLst/>
          </a:prstGeom>
        </p:spPr>
      </p:pic>
      <p:sp>
        <p:nvSpPr>
          <p:cNvPr id="69" name="TextBox 68">
            <a:extLst>
              <a:ext uri="{FF2B5EF4-FFF2-40B4-BE49-F238E27FC236}">
                <a16:creationId xmlns:a16="http://schemas.microsoft.com/office/drawing/2014/main" id="{D8AA1FB3-6E66-A1B0-7231-1F895B2DA3D9}"/>
              </a:ext>
            </a:extLst>
          </p:cNvPr>
          <p:cNvSpPr txBox="1"/>
          <p:nvPr/>
        </p:nvSpPr>
        <p:spPr>
          <a:xfrm>
            <a:off x="237103" y="4276301"/>
            <a:ext cx="1213794" cy="415498"/>
          </a:xfrm>
          <a:prstGeom prst="rect">
            <a:avLst/>
          </a:prstGeom>
          <a:noFill/>
        </p:spPr>
        <p:txBody>
          <a:bodyPr wrap="none" rtlCol="0">
            <a:spAutoFit/>
          </a:bodyPr>
          <a:lstStyle/>
          <a:p>
            <a:pPr algn="ctr"/>
            <a:r>
              <a:rPr lang="en-US" sz="1050" dirty="0" err="1"/>
              <a:t>CosmosDB</a:t>
            </a:r>
            <a:endParaRPr lang="en-US" sz="1050" dirty="0"/>
          </a:p>
          <a:p>
            <a:pPr algn="ctr"/>
            <a:r>
              <a:rPr lang="en-US" sz="1050" dirty="0"/>
              <a:t>(likely MongoDB)</a:t>
            </a:r>
          </a:p>
        </p:txBody>
      </p:sp>
      <p:sp>
        <p:nvSpPr>
          <p:cNvPr id="70" name="TextBox 69">
            <a:extLst>
              <a:ext uri="{FF2B5EF4-FFF2-40B4-BE49-F238E27FC236}">
                <a16:creationId xmlns:a16="http://schemas.microsoft.com/office/drawing/2014/main" id="{FEB9C071-2151-2F81-1AD4-C78BBE77A684}"/>
              </a:ext>
            </a:extLst>
          </p:cNvPr>
          <p:cNvSpPr txBox="1"/>
          <p:nvPr/>
        </p:nvSpPr>
        <p:spPr>
          <a:xfrm>
            <a:off x="1499902" y="4276301"/>
            <a:ext cx="700833" cy="415498"/>
          </a:xfrm>
          <a:prstGeom prst="rect">
            <a:avLst/>
          </a:prstGeom>
          <a:noFill/>
        </p:spPr>
        <p:txBody>
          <a:bodyPr wrap="none" rtlCol="0">
            <a:spAutoFit/>
          </a:bodyPr>
          <a:lstStyle/>
          <a:p>
            <a:pPr algn="ctr"/>
            <a:r>
              <a:rPr lang="en-US" sz="1050" dirty="0"/>
              <a:t>Azure AI</a:t>
            </a:r>
          </a:p>
          <a:p>
            <a:pPr algn="ctr"/>
            <a:r>
              <a:rPr lang="en-US" sz="1050" dirty="0"/>
              <a:t>Search</a:t>
            </a:r>
          </a:p>
        </p:txBody>
      </p:sp>
      <p:sp>
        <p:nvSpPr>
          <p:cNvPr id="71" name="TextBox 70">
            <a:extLst>
              <a:ext uri="{FF2B5EF4-FFF2-40B4-BE49-F238E27FC236}">
                <a16:creationId xmlns:a16="http://schemas.microsoft.com/office/drawing/2014/main" id="{39A6C0CB-DACB-01B8-A660-583799276A08}"/>
              </a:ext>
            </a:extLst>
          </p:cNvPr>
          <p:cNvSpPr txBox="1"/>
          <p:nvPr/>
        </p:nvSpPr>
        <p:spPr>
          <a:xfrm>
            <a:off x="2445871" y="4273979"/>
            <a:ext cx="761747" cy="415498"/>
          </a:xfrm>
          <a:prstGeom prst="rect">
            <a:avLst/>
          </a:prstGeom>
          <a:noFill/>
        </p:spPr>
        <p:txBody>
          <a:bodyPr wrap="none" rtlCol="0">
            <a:spAutoFit/>
          </a:bodyPr>
          <a:lstStyle/>
          <a:p>
            <a:pPr algn="ctr"/>
            <a:r>
              <a:rPr lang="en-US" sz="1050" dirty="0"/>
              <a:t>Azure ML</a:t>
            </a:r>
          </a:p>
          <a:p>
            <a:pPr algn="ctr"/>
            <a:r>
              <a:rPr lang="en-US" sz="1050" dirty="0"/>
              <a:t>Studio</a:t>
            </a:r>
          </a:p>
        </p:txBody>
      </p:sp>
    </p:spTree>
    <p:extLst>
      <p:ext uri="{BB962C8B-B14F-4D97-AF65-F5344CB8AC3E}">
        <p14:creationId xmlns:p14="http://schemas.microsoft.com/office/powerpoint/2010/main" val="3202830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B5F5F-7B49-09D3-198B-673CF84926EC}"/>
              </a:ext>
            </a:extLst>
          </p:cNvPr>
          <p:cNvSpPr>
            <a:spLocks noGrp="1"/>
          </p:cNvSpPr>
          <p:nvPr>
            <p:ph type="title"/>
          </p:nvPr>
        </p:nvSpPr>
        <p:spPr>
          <a:xfrm>
            <a:off x="354287" y="180900"/>
            <a:ext cx="2808000" cy="755700"/>
          </a:xfrm>
        </p:spPr>
        <p:txBody>
          <a:bodyPr/>
          <a:lstStyle/>
          <a:p>
            <a:r>
              <a:rPr lang="en-US" dirty="0">
                <a:solidFill>
                  <a:schemeClr val="tx1"/>
                </a:solidFill>
              </a:rPr>
              <a:t>Prompt Flows</a:t>
            </a:r>
          </a:p>
        </p:txBody>
      </p:sp>
      <p:sp>
        <p:nvSpPr>
          <p:cNvPr id="3" name="Text Placeholder 2">
            <a:extLst>
              <a:ext uri="{FF2B5EF4-FFF2-40B4-BE49-F238E27FC236}">
                <a16:creationId xmlns:a16="http://schemas.microsoft.com/office/drawing/2014/main" id="{87019AB9-C6B9-2D67-47BC-5496235E666B}"/>
              </a:ext>
            </a:extLst>
          </p:cNvPr>
          <p:cNvSpPr>
            <a:spLocks noGrp="1"/>
          </p:cNvSpPr>
          <p:nvPr>
            <p:ph type="body" idx="1"/>
          </p:nvPr>
        </p:nvSpPr>
        <p:spPr>
          <a:xfrm>
            <a:off x="319500" y="1040190"/>
            <a:ext cx="2808000" cy="2628839"/>
          </a:xfrm>
        </p:spPr>
        <p:txBody>
          <a:bodyPr/>
          <a:lstStyle/>
          <a:p>
            <a:r>
              <a:rPr lang="en-US" dirty="0"/>
              <a:t>Allow for you to specify custom logic on how your user’s query gets handled in an LLM input.</a:t>
            </a:r>
          </a:p>
          <a:p>
            <a:endParaRPr lang="en-US" dirty="0"/>
          </a:p>
          <a:p>
            <a:r>
              <a:rPr lang="en-US" dirty="0"/>
              <a:t>Execute custom code to better parse/prepare the input</a:t>
            </a:r>
          </a:p>
          <a:p>
            <a:pPr marL="152400" indent="0">
              <a:buNone/>
            </a:pPr>
            <a:endParaRPr lang="en-US" dirty="0"/>
          </a:p>
        </p:txBody>
      </p:sp>
      <p:pic>
        <p:nvPicPr>
          <p:cNvPr id="7" name="Picture 6">
            <a:extLst>
              <a:ext uri="{FF2B5EF4-FFF2-40B4-BE49-F238E27FC236}">
                <a16:creationId xmlns:a16="http://schemas.microsoft.com/office/drawing/2014/main" id="{EE824A1E-32DA-1088-E819-21BB91C470EB}"/>
              </a:ext>
            </a:extLst>
          </p:cNvPr>
          <p:cNvPicPr>
            <a:picLocks noChangeAspect="1"/>
          </p:cNvPicPr>
          <p:nvPr/>
        </p:nvPicPr>
        <p:blipFill>
          <a:blip r:embed="rId2"/>
          <a:stretch>
            <a:fillRect/>
          </a:stretch>
        </p:blipFill>
        <p:spPr>
          <a:xfrm>
            <a:off x="1365253" y="2729760"/>
            <a:ext cx="4702836" cy="2232840"/>
          </a:xfrm>
          <a:prstGeom prst="rect">
            <a:avLst/>
          </a:prstGeom>
          <a:ln>
            <a:solidFill>
              <a:schemeClr val="tx1"/>
            </a:solidFill>
          </a:ln>
        </p:spPr>
      </p:pic>
      <p:pic>
        <p:nvPicPr>
          <p:cNvPr id="5" name="Picture 4">
            <a:extLst>
              <a:ext uri="{FF2B5EF4-FFF2-40B4-BE49-F238E27FC236}">
                <a16:creationId xmlns:a16="http://schemas.microsoft.com/office/drawing/2014/main" id="{D6DEC95F-F79F-70E4-4490-DBF2F6F28980}"/>
              </a:ext>
            </a:extLst>
          </p:cNvPr>
          <p:cNvPicPr>
            <a:picLocks noChangeAspect="1"/>
          </p:cNvPicPr>
          <p:nvPr/>
        </p:nvPicPr>
        <p:blipFill>
          <a:blip r:embed="rId3"/>
          <a:stretch>
            <a:fillRect/>
          </a:stretch>
        </p:blipFill>
        <p:spPr>
          <a:xfrm>
            <a:off x="6524671" y="0"/>
            <a:ext cx="2619329" cy="5143500"/>
          </a:xfrm>
          <a:prstGeom prst="rect">
            <a:avLst/>
          </a:prstGeom>
          <a:ln>
            <a:solidFill>
              <a:schemeClr val="tx1"/>
            </a:solidFill>
          </a:ln>
        </p:spPr>
      </p:pic>
      <p:sp>
        <p:nvSpPr>
          <p:cNvPr id="10" name="Text Placeholder 2">
            <a:extLst>
              <a:ext uri="{FF2B5EF4-FFF2-40B4-BE49-F238E27FC236}">
                <a16:creationId xmlns:a16="http://schemas.microsoft.com/office/drawing/2014/main" id="{9EA8F792-02B6-CA0E-7C06-C6DC8356CABC}"/>
              </a:ext>
            </a:extLst>
          </p:cNvPr>
          <p:cNvSpPr txBox="1">
            <a:spLocks/>
          </p:cNvSpPr>
          <p:nvPr/>
        </p:nvSpPr>
        <p:spPr>
          <a:xfrm>
            <a:off x="3127500" y="1040190"/>
            <a:ext cx="2808000" cy="262884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04800" algn="l" rtl="0" eaLnBrk="1" hangingPunct="1">
              <a:lnSpc>
                <a:spcPct val="115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r>
              <a:rPr lang="en-US" dirty="0"/>
              <a:t>Can call specific data sources to augment the response</a:t>
            </a:r>
          </a:p>
          <a:p>
            <a:endParaRPr lang="en-US" dirty="0"/>
          </a:p>
          <a:p>
            <a:r>
              <a:rPr lang="en-US" dirty="0"/>
              <a:t>Refine the response to meet your specific output requirements</a:t>
            </a:r>
          </a:p>
        </p:txBody>
      </p:sp>
      <p:sp>
        <p:nvSpPr>
          <p:cNvPr id="11" name="Rectangle 10">
            <a:extLst>
              <a:ext uri="{FF2B5EF4-FFF2-40B4-BE49-F238E27FC236}">
                <a16:creationId xmlns:a16="http://schemas.microsoft.com/office/drawing/2014/main" id="{1DD77834-4AFC-FEB9-C4CB-486E9E6B0C7A}"/>
              </a:ext>
            </a:extLst>
          </p:cNvPr>
          <p:cNvSpPr/>
          <p:nvPr/>
        </p:nvSpPr>
        <p:spPr>
          <a:xfrm>
            <a:off x="4984814" y="2530324"/>
            <a:ext cx="1901371" cy="41679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“Chat with Wikipedia” Example</a:t>
            </a:r>
          </a:p>
        </p:txBody>
      </p:sp>
    </p:spTree>
    <p:extLst>
      <p:ext uri="{BB962C8B-B14F-4D97-AF65-F5344CB8AC3E}">
        <p14:creationId xmlns:p14="http://schemas.microsoft.com/office/powerpoint/2010/main" val="2050844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76652-18F4-5A6C-403E-A42B5208D5FB}"/>
              </a:ext>
            </a:extLst>
          </p:cNvPr>
          <p:cNvSpPr>
            <a:spLocks noGrp="1"/>
          </p:cNvSpPr>
          <p:nvPr>
            <p:ph type="title"/>
          </p:nvPr>
        </p:nvSpPr>
        <p:spPr>
          <a:xfrm>
            <a:off x="319500" y="180900"/>
            <a:ext cx="2808000" cy="755700"/>
          </a:xfrm>
        </p:spPr>
        <p:txBody>
          <a:bodyPr/>
          <a:lstStyle/>
          <a:p>
            <a:r>
              <a:rPr lang="en-US" dirty="0"/>
              <a:t>Agents</a:t>
            </a:r>
          </a:p>
        </p:txBody>
      </p:sp>
      <p:sp>
        <p:nvSpPr>
          <p:cNvPr id="3" name="Text Placeholder 2">
            <a:extLst>
              <a:ext uri="{FF2B5EF4-FFF2-40B4-BE49-F238E27FC236}">
                <a16:creationId xmlns:a16="http://schemas.microsoft.com/office/drawing/2014/main" id="{73249C58-367C-08E8-36A2-D32244408279}"/>
              </a:ext>
            </a:extLst>
          </p:cNvPr>
          <p:cNvSpPr>
            <a:spLocks noGrp="1"/>
          </p:cNvSpPr>
          <p:nvPr>
            <p:ph type="body" idx="1"/>
          </p:nvPr>
        </p:nvSpPr>
        <p:spPr>
          <a:xfrm>
            <a:off x="319500" y="1007918"/>
            <a:ext cx="2808000" cy="3645086"/>
          </a:xfrm>
        </p:spPr>
        <p:txBody>
          <a:bodyPr/>
          <a:lstStyle/>
          <a:p>
            <a:r>
              <a:rPr lang="en-US" dirty="0"/>
              <a:t>A newer way of handling the connection between an AI model, data resources, and other tools to perform tasks.</a:t>
            </a:r>
          </a:p>
        </p:txBody>
      </p:sp>
      <p:pic>
        <p:nvPicPr>
          <p:cNvPr id="5" name="Picture 4">
            <a:extLst>
              <a:ext uri="{FF2B5EF4-FFF2-40B4-BE49-F238E27FC236}">
                <a16:creationId xmlns:a16="http://schemas.microsoft.com/office/drawing/2014/main" id="{B42A2158-5620-17B3-67D5-95858F9A7F46}"/>
              </a:ext>
            </a:extLst>
          </p:cNvPr>
          <p:cNvPicPr>
            <a:picLocks noChangeAspect="1"/>
          </p:cNvPicPr>
          <p:nvPr/>
        </p:nvPicPr>
        <p:blipFill>
          <a:blip r:embed="rId2"/>
          <a:stretch>
            <a:fillRect/>
          </a:stretch>
        </p:blipFill>
        <p:spPr>
          <a:xfrm>
            <a:off x="397432" y="1993680"/>
            <a:ext cx="2896486" cy="3113451"/>
          </a:xfrm>
          <a:prstGeom prst="rect">
            <a:avLst/>
          </a:prstGeom>
          <a:ln>
            <a:solidFill>
              <a:schemeClr val="bg2"/>
            </a:solidFill>
          </a:ln>
        </p:spPr>
      </p:pic>
      <p:pic>
        <p:nvPicPr>
          <p:cNvPr id="7" name="Picture 6">
            <a:extLst>
              <a:ext uri="{FF2B5EF4-FFF2-40B4-BE49-F238E27FC236}">
                <a16:creationId xmlns:a16="http://schemas.microsoft.com/office/drawing/2014/main" id="{0AE0CBA9-BE8C-93F5-4D9A-9900D6E7B1CB}"/>
              </a:ext>
            </a:extLst>
          </p:cNvPr>
          <p:cNvPicPr>
            <a:picLocks noChangeAspect="1"/>
          </p:cNvPicPr>
          <p:nvPr/>
        </p:nvPicPr>
        <p:blipFill>
          <a:blip r:embed="rId3"/>
          <a:stretch>
            <a:fillRect/>
          </a:stretch>
        </p:blipFill>
        <p:spPr>
          <a:xfrm>
            <a:off x="3509854" y="91788"/>
            <a:ext cx="5226627" cy="2114710"/>
          </a:xfrm>
          <a:prstGeom prst="rect">
            <a:avLst/>
          </a:prstGeom>
        </p:spPr>
      </p:pic>
      <p:pic>
        <p:nvPicPr>
          <p:cNvPr id="9" name="Picture 8">
            <a:extLst>
              <a:ext uri="{FF2B5EF4-FFF2-40B4-BE49-F238E27FC236}">
                <a16:creationId xmlns:a16="http://schemas.microsoft.com/office/drawing/2014/main" id="{6F0E6FA1-E0FC-BDC4-0136-E65229A5B4DC}"/>
              </a:ext>
            </a:extLst>
          </p:cNvPr>
          <p:cNvPicPr>
            <a:picLocks noChangeAspect="1"/>
          </p:cNvPicPr>
          <p:nvPr/>
        </p:nvPicPr>
        <p:blipFill>
          <a:blip r:embed="rId4"/>
          <a:stretch>
            <a:fillRect/>
          </a:stretch>
        </p:blipFill>
        <p:spPr>
          <a:xfrm>
            <a:off x="3509854" y="2639665"/>
            <a:ext cx="5314646" cy="1928521"/>
          </a:xfrm>
          <a:prstGeom prst="rect">
            <a:avLst/>
          </a:prstGeom>
        </p:spPr>
      </p:pic>
    </p:spTree>
    <p:extLst>
      <p:ext uri="{BB962C8B-B14F-4D97-AF65-F5344CB8AC3E}">
        <p14:creationId xmlns:p14="http://schemas.microsoft.com/office/powerpoint/2010/main" val="2573154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p:txBody>
          <a:bodyPr/>
          <a:lstStyle/>
          <a:p>
            <a:r>
              <a:rPr lang="en-US" dirty="0" err="1">
                <a:solidFill>
                  <a:schemeClr val="tx1"/>
                </a:solidFill>
              </a:rPr>
              <a:t>MLOps</a:t>
            </a:r>
            <a:r>
              <a:rPr lang="en-US" dirty="0">
                <a:solidFill>
                  <a:schemeClr val="tx1"/>
                </a:solidFill>
              </a:rPr>
              <a:t> and</a:t>
            </a:r>
            <a:br>
              <a:rPr lang="en-US" dirty="0">
                <a:solidFill>
                  <a:schemeClr val="tx1"/>
                </a:solidFill>
              </a:rPr>
            </a:br>
            <a:r>
              <a:rPr lang="en-US" dirty="0">
                <a:solidFill>
                  <a:schemeClr val="tx1"/>
                </a:solidFill>
              </a:rPr>
              <a:t>Model Deployment</a:t>
            </a:r>
            <a:endParaRPr lang="en-US" dirty="0">
              <a:solidFill>
                <a:schemeClr val="accent3"/>
              </a:solidFill>
            </a:endParaRPr>
          </a:p>
        </p:txBody>
      </p:sp>
    </p:spTree>
    <p:extLst>
      <p:ext uri="{BB962C8B-B14F-4D97-AF65-F5344CB8AC3E}">
        <p14:creationId xmlns:p14="http://schemas.microsoft.com/office/powerpoint/2010/main" val="3460691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 to Machine Learning</a:t>
            </a:r>
            <a:endParaRPr dirty="0"/>
          </a:p>
        </p:txBody>
      </p:sp>
      <p:pic>
        <p:nvPicPr>
          <p:cNvPr id="3" name="Graphic 2">
            <a:extLst>
              <a:ext uri="{FF2B5EF4-FFF2-40B4-BE49-F238E27FC236}">
                <a16:creationId xmlns:a16="http://schemas.microsoft.com/office/drawing/2014/main" id="{78C8C304-C32B-473B-9148-F975AB8B26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9875" y="1867003"/>
            <a:ext cx="1047750" cy="1133475"/>
          </a:xfrm>
          <a:prstGeom prst="rect">
            <a:avLst/>
          </a:prstGeom>
        </p:spPr>
      </p:pic>
      <p:pic>
        <p:nvPicPr>
          <p:cNvPr id="5" name="Graphic 4">
            <a:extLst>
              <a:ext uri="{FF2B5EF4-FFF2-40B4-BE49-F238E27FC236}">
                <a16:creationId xmlns:a16="http://schemas.microsoft.com/office/drawing/2014/main" id="{59B15D61-728B-4CD1-B6B9-F6FF91B69C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9550" y="1857478"/>
            <a:ext cx="1104900" cy="1143000"/>
          </a:xfrm>
          <a:prstGeom prst="rect">
            <a:avLst/>
          </a:prstGeom>
        </p:spPr>
      </p:pic>
      <p:pic>
        <p:nvPicPr>
          <p:cNvPr id="8" name="Graphic 7">
            <a:extLst>
              <a:ext uri="{FF2B5EF4-FFF2-40B4-BE49-F238E27FC236}">
                <a16:creationId xmlns:a16="http://schemas.microsoft.com/office/drawing/2014/main" id="{FE6071CA-2A64-493D-991D-9F2BC26A20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56375" y="1852716"/>
            <a:ext cx="1143000" cy="1143000"/>
          </a:xfrm>
          <a:prstGeom prst="rect">
            <a:avLst/>
          </a:prstGeom>
        </p:spPr>
      </p:pic>
      <p:sp>
        <p:nvSpPr>
          <p:cNvPr id="9" name="TextBox 8">
            <a:extLst>
              <a:ext uri="{FF2B5EF4-FFF2-40B4-BE49-F238E27FC236}">
                <a16:creationId xmlns:a16="http://schemas.microsoft.com/office/drawing/2014/main" id="{91DF9330-039A-4F13-8D49-1DCD1A798668}"/>
              </a:ext>
            </a:extLst>
          </p:cNvPr>
          <p:cNvSpPr txBox="1"/>
          <p:nvPr/>
        </p:nvSpPr>
        <p:spPr>
          <a:xfrm>
            <a:off x="1539875" y="3094141"/>
            <a:ext cx="1047750" cy="261610"/>
          </a:xfrm>
          <a:prstGeom prst="rect">
            <a:avLst/>
          </a:prstGeom>
          <a:noFill/>
        </p:spPr>
        <p:txBody>
          <a:bodyPr wrap="square" rtlCol="0">
            <a:spAutoFit/>
          </a:bodyPr>
          <a:lstStyle/>
          <a:p>
            <a:pPr algn="ctr"/>
            <a:r>
              <a:rPr lang="en-US" sz="1100" b="1" dirty="0"/>
              <a:t>Prepare Data</a:t>
            </a:r>
          </a:p>
        </p:txBody>
      </p:sp>
      <p:sp>
        <p:nvSpPr>
          <p:cNvPr id="11" name="TextBox 10">
            <a:extLst>
              <a:ext uri="{FF2B5EF4-FFF2-40B4-BE49-F238E27FC236}">
                <a16:creationId xmlns:a16="http://schemas.microsoft.com/office/drawing/2014/main" id="{AE5883D3-CF3B-4C5A-B81B-9250E92B2F3D}"/>
              </a:ext>
            </a:extLst>
          </p:cNvPr>
          <p:cNvSpPr txBox="1"/>
          <p:nvPr/>
        </p:nvSpPr>
        <p:spPr>
          <a:xfrm>
            <a:off x="4067175" y="3094141"/>
            <a:ext cx="1104900" cy="261610"/>
          </a:xfrm>
          <a:prstGeom prst="rect">
            <a:avLst/>
          </a:prstGeom>
          <a:noFill/>
        </p:spPr>
        <p:txBody>
          <a:bodyPr wrap="square" rtlCol="0">
            <a:spAutoFit/>
          </a:bodyPr>
          <a:lstStyle/>
          <a:p>
            <a:pPr algn="ctr"/>
            <a:r>
              <a:rPr lang="en-US" sz="1100" b="1" dirty="0"/>
              <a:t>Build &amp; Train</a:t>
            </a:r>
          </a:p>
        </p:txBody>
      </p:sp>
      <p:sp>
        <p:nvSpPr>
          <p:cNvPr id="12" name="TextBox 11">
            <a:extLst>
              <a:ext uri="{FF2B5EF4-FFF2-40B4-BE49-F238E27FC236}">
                <a16:creationId xmlns:a16="http://schemas.microsoft.com/office/drawing/2014/main" id="{40662C72-0E90-44C7-9621-AD55CA9014E1}"/>
              </a:ext>
            </a:extLst>
          </p:cNvPr>
          <p:cNvSpPr txBox="1"/>
          <p:nvPr/>
        </p:nvSpPr>
        <p:spPr>
          <a:xfrm>
            <a:off x="6575425" y="3063651"/>
            <a:ext cx="1104900" cy="261610"/>
          </a:xfrm>
          <a:prstGeom prst="rect">
            <a:avLst/>
          </a:prstGeom>
          <a:noFill/>
        </p:spPr>
        <p:txBody>
          <a:bodyPr wrap="square" rtlCol="0">
            <a:spAutoFit/>
          </a:bodyPr>
          <a:lstStyle/>
          <a:p>
            <a:pPr algn="ctr"/>
            <a:r>
              <a:rPr lang="en-US" sz="1100" b="1" dirty="0"/>
              <a:t>Deploy</a:t>
            </a:r>
          </a:p>
        </p:txBody>
      </p:sp>
      <p:sp>
        <p:nvSpPr>
          <p:cNvPr id="10" name="TextBox 9">
            <a:extLst>
              <a:ext uri="{FF2B5EF4-FFF2-40B4-BE49-F238E27FC236}">
                <a16:creationId xmlns:a16="http://schemas.microsoft.com/office/drawing/2014/main" id="{D3A76173-9DBF-4A7A-8E89-A8C62D35FC07}"/>
              </a:ext>
            </a:extLst>
          </p:cNvPr>
          <p:cNvSpPr txBox="1"/>
          <p:nvPr/>
        </p:nvSpPr>
        <p:spPr>
          <a:xfrm>
            <a:off x="1539875" y="3355751"/>
            <a:ext cx="1047750" cy="507831"/>
          </a:xfrm>
          <a:prstGeom prst="rect">
            <a:avLst/>
          </a:prstGeom>
          <a:noFill/>
        </p:spPr>
        <p:txBody>
          <a:bodyPr wrap="square" rtlCol="0">
            <a:spAutoFit/>
          </a:bodyPr>
          <a:lstStyle/>
          <a:p>
            <a:pPr algn="ctr"/>
            <a:r>
              <a:rPr lang="en-US" sz="900" dirty="0"/>
              <a:t>Connect to various sources to ingest data</a:t>
            </a:r>
          </a:p>
        </p:txBody>
      </p:sp>
      <p:sp>
        <p:nvSpPr>
          <p:cNvPr id="14" name="TextBox 13">
            <a:extLst>
              <a:ext uri="{FF2B5EF4-FFF2-40B4-BE49-F238E27FC236}">
                <a16:creationId xmlns:a16="http://schemas.microsoft.com/office/drawing/2014/main" id="{C05B552E-81DC-4FEC-A143-5C0747DC664E}"/>
              </a:ext>
            </a:extLst>
          </p:cNvPr>
          <p:cNvSpPr txBox="1"/>
          <p:nvPr/>
        </p:nvSpPr>
        <p:spPr>
          <a:xfrm>
            <a:off x="4095750" y="3355751"/>
            <a:ext cx="1047750" cy="507831"/>
          </a:xfrm>
          <a:prstGeom prst="rect">
            <a:avLst/>
          </a:prstGeom>
          <a:noFill/>
        </p:spPr>
        <p:txBody>
          <a:bodyPr wrap="square" rtlCol="0">
            <a:spAutoFit/>
          </a:bodyPr>
          <a:lstStyle/>
          <a:p>
            <a:pPr algn="ctr"/>
            <a:r>
              <a:rPr lang="en-US" sz="900" dirty="0"/>
              <a:t>Train with the data to establish a model</a:t>
            </a:r>
          </a:p>
        </p:txBody>
      </p:sp>
      <p:sp>
        <p:nvSpPr>
          <p:cNvPr id="15" name="TextBox 14">
            <a:extLst>
              <a:ext uri="{FF2B5EF4-FFF2-40B4-BE49-F238E27FC236}">
                <a16:creationId xmlns:a16="http://schemas.microsoft.com/office/drawing/2014/main" id="{80729A86-9638-44D5-8C10-6F278DF707AD}"/>
              </a:ext>
            </a:extLst>
          </p:cNvPr>
          <p:cNvSpPr txBox="1"/>
          <p:nvPr/>
        </p:nvSpPr>
        <p:spPr>
          <a:xfrm>
            <a:off x="6604000" y="3355751"/>
            <a:ext cx="1047750" cy="507831"/>
          </a:xfrm>
          <a:prstGeom prst="rect">
            <a:avLst/>
          </a:prstGeom>
          <a:noFill/>
        </p:spPr>
        <p:txBody>
          <a:bodyPr wrap="square" rtlCol="0">
            <a:spAutoFit/>
          </a:bodyPr>
          <a:lstStyle/>
          <a:p>
            <a:pPr algn="ctr"/>
            <a:r>
              <a:rPr lang="en-US" sz="900" dirty="0"/>
              <a:t>Deploy the model and track performance</a:t>
            </a:r>
          </a:p>
        </p:txBody>
      </p:sp>
      <p:pic>
        <p:nvPicPr>
          <p:cNvPr id="16" name="Graphic 15" descr="Play">
            <a:extLst>
              <a:ext uri="{FF2B5EF4-FFF2-40B4-BE49-F238E27FC236}">
                <a16:creationId xmlns:a16="http://schemas.microsoft.com/office/drawing/2014/main" id="{49536FD1-4803-4922-96C8-044C3502FE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71308" y="2091937"/>
            <a:ext cx="664558" cy="664558"/>
          </a:xfrm>
          <a:prstGeom prst="rect">
            <a:avLst/>
          </a:prstGeom>
        </p:spPr>
      </p:pic>
      <p:pic>
        <p:nvPicPr>
          <p:cNvPr id="18" name="Graphic 17" descr="Play">
            <a:extLst>
              <a:ext uri="{FF2B5EF4-FFF2-40B4-BE49-F238E27FC236}">
                <a16:creationId xmlns:a16="http://schemas.microsoft.com/office/drawing/2014/main" id="{D4A64896-F3E4-4705-A9C5-AD8C4F02BC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08133" y="2091937"/>
            <a:ext cx="664558" cy="66455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5906C-6919-474F-917E-AC8DA92CFC7D}"/>
              </a:ext>
            </a:extLst>
          </p:cNvPr>
          <p:cNvSpPr>
            <a:spLocks noGrp="1"/>
          </p:cNvSpPr>
          <p:nvPr>
            <p:ph type="title"/>
          </p:nvPr>
        </p:nvSpPr>
        <p:spPr>
          <a:xfrm>
            <a:off x="187277" y="469900"/>
            <a:ext cx="5047109" cy="4077741"/>
          </a:xfrm>
        </p:spPr>
        <p:txBody>
          <a:bodyPr/>
          <a:lstStyle/>
          <a:p>
            <a:pPr>
              <a:lnSpc>
                <a:spcPct val="100000"/>
              </a:lnSpc>
            </a:pPr>
            <a:r>
              <a:rPr lang="en-US" sz="4050" dirty="0">
                <a:solidFill>
                  <a:schemeClr val="tx1"/>
                </a:solidFill>
              </a:rPr>
              <a:t>“Now that my we have an ML model that they’re happy with, how do we go about using it in production?”</a:t>
            </a:r>
          </a:p>
        </p:txBody>
      </p:sp>
      <p:pic>
        <p:nvPicPr>
          <p:cNvPr id="5" name="Picture 4">
            <a:extLst>
              <a:ext uri="{FF2B5EF4-FFF2-40B4-BE49-F238E27FC236}">
                <a16:creationId xmlns:a16="http://schemas.microsoft.com/office/drawing/2014/main" id="{77B7AF98-2D2B-4B73-9D24-EFFF45994104}"/>
              </a:ext>
            </a:extLst>
          </p:cNvPr>
          <p:cNvPicPr>
            <a:picLocks noChangeAspect="1"/>
          </p:cNvPicPr>
          <p:nvPr/>
        </p:nvPicPr>
        <p:blipFill>
          <a:blip r:embed="rId2"/>
          <a:stretch>
            <a:fillRect/>
          </a:stretch>
        </p:blipFill>
        <p:spPr>
          <a:xfrm>
            <a:off x="5234386" y="1210931"/>
            <a:ext cx="3722337" cy="2721639"/>
          </a:xfrm>
          <a:prstGeom prst="rect">
            <a:avLst/>
          </a:prstGeom>
        </p:spPr>
      </p:pic>
    </p:spTree>
    <p:extLst>
      <p:ext uri="{BB962C8B-B14F-4D97-AF65-F5344CB8AC3E}">
        <p14:creationId xmlns:p14="http://schemas.microsoft.com/office/powerpoint/2010/main" val="853112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75138-6404-B5B6-FFAC-2341C1E60A4C}"/>
              </a:ext>
            </a:extLst>
          </p:cNvPr>
          <p:cNvSpPr>
            <a:spLocks noGrp="1"/>
          </p:cNvSpPr>
          <p:nvPr>
            <p:ph type="title"/>
          </p:nvPr>
        </p:nvSpPr>
        <p:spPr/>
        <p:txBody>
          <a:bodyPr/>
          <a:lstStyle/>
          <a:p>
            <a:r>
              <a:rPr lang="en-US" dirty="0"/>
              <a:t>Deployment Options</a:t>
            </a:r>
          </a:p>
        </p:txBody>
      </p:sp>
      <p:sp>
        <p:nvSpPr>
          <p:cNvPr id="4" name="Text Placeholder 3">
            <a:extLst>
              <a:ext uri="{FF2B5EF4-FFF2-40B4-BE49-F238E27FC236}">
                <a16:creationId xmlns:a16="http://schemas.microsoft.com/office/drawing/2014/main" id="{2D60D413-8822-EC26-A81B-02F1938CFCB2}"/>
              </a:ext>
            </a:extLst>
          </p:cNvPr>
          <p:cNvSpPr>
            <a:spLocks noGrp="1"/>
          </p:cNvSpPr>
          <p:nvPr>
            <p:ph type="body" idx="1"/>
          </p:nvPr>
        </p:nvSpPr>
        <p:spPr>
          <a:xfrm>
            <a:off x="864550" y="1528131"/>
            <a:ext cx="3071400" cy="3002400"/>
          </a:xfrm>
        </p:spPr>
        <p:txBody>
          <a:bodyPr/>
          <a:lstStyle/>
          <a:p>
            <a:pPr marL="139700" indent="0">
              <a:buNone/>
            </a:pPr>
            <a:r>
              <a:rPr lang="en-US" b="1" dirty="0"/>
              <a:t>Batch</a:t>
            </a:r>
          </a:p>
          <a:p>
            <a:r>
              <a:rPr lang="en-US" dirty="0"/>
              <a:t>For when you have a larger set of data that can be scored all at once.</a:t>
            </a:r>
          </a:p>
          <a:p>
            <a:pPr marL="139700" indent="0">
              <a:buNone/>
            </a:pPr>
            <a:endParaRPr lang="en-US" dirty="0"/>
          </a:p>
          <a:p>
            <a:r>
              <a:rPr lang="en-US" dirty="0"/>
              <a:t>Scheduled at a specific time or triggered based on the presence of new data.</a:t>
            </a:r>
          </a:p>
          <a:p>
            <a:pPr marL="139700" indent="0">
              <a:buNone/>
            </a:pPr>
            <a:endParaRPr lang="en-US" dirty="0"/>
          </a:p>
          <a:p>
            <a:r>
              <a:rPr lang="en-US" i="1" dirty="0"/>
              <a:t>“Every morning at 8am, score all of the data from the day before in bulk.”</a:t>
            </a:r>
          </a:p>
          <a:p>
            <a:endParaRPr lang="en-US" dirty="0"/>
          </a:p>
        </p:txBody>
      </p:sp>
      <p:sp>
        <p:nvSpPr>
          <p:cNvPr id="5" name="Text Placeholder 4">
            <a:extLst>
              <a:ext uri="{FF2B5EF4-FFF2-40B4-BE49-F238E27FC236}">
                <a16:creationId xmlns:a16="http://schemas.microsoft.com/office/drawing/2014/main" id="{7570AABE-12D8-0148-5140-C12B275B1A4E}"/>
              </a:ext>
            </a:extLst>
          </p:cNvPr>
          <p:cNvSpPr>
            <a:spLocks noGrp="1"/>
          </p:cNvSpPr>
          <p:nvPr>
            <p:ph type="body" idx="2"/>
          </p:nvPr>
        </p:nvSpPr>
        <p:spPr>
          <a:xfrm>
            <a:off x="5208052" y="1528131"/>
            <a:ext cx="3071400" cy="3002400"/>
          </a:xfrm>
        </p:spPr>
        <p:txBody>
          <a:bodyPr/>
          <a:lstStyle/>
          <a:p>
            <a:pPr marL="139700" indent="0">
              <a:buNone/>
            </a:pPr>
            <a:r>
              <a:rPr lang="en-US" b="1" dirty="0"/>
              <a:t>Realtime</a:t>
            </a:r>
          </a:p>
          <a:p>
            <a:r>
              <a:rPr lang="en-US" dirty="0"/>
              <a:t>For when you have data to score that comes in sporadically.</a:t>
            </a:r>
          </a:p>
          <a:p>
            <a:endParaRPr lang="en-US" dirty="0"/>
          </a:p>
          <a:p>
            <a:r>
              <a:rPr lang="en-US" dirty="0"/>
              <a:t>Usually deployed as an API endpoint that can be called.</a:t>
            </a:r>
          </a:p>
          <a:p>
            <a:endParaRPr lang="en-US" dirty="0"/>
          </a:p>
          <a:p>
            <a:r>
              <a:rPr lang="en-US" i="1" dirty="0"/>
              <a:t>“As new data comes in, score each record one at a time.”</a:t>
            </a:r>
          </a:p>
        </p:txBody>
      </p:sp>
    </p:spTree>
    <p:extLst>
      <p:ext uri="{BB962C8B-B14F-4D97-AF65-F5344CB8AC3E}">
        <p14:creationId xmlns:p14="http://schemas.microsoft.com/office/powerpoint/2010/main" val="11301472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5D6A3-1E9F-115B-B667-256F273077A8}"/>
              </a:ext>
            </a:extLst>
          </p:cNvPr>
          <p:cNvSpPr>
            <a:spLocks noGrp="1"/>
          </p:cNvSpPr>
          <p:nvPr>
            <p:ph type="title"/>
          </p:nvPr>
        </p:nvSpPr>
        <p:spPr>
          <a:xfrm>
            <a:off x="319500" y="233230"/>
            <a:ext cx="2808000" cy="755700"/>
          </a:xfrm>
        </p:spPr>
        <p:txBody>
          <a:bodyPr/>
          <a:lstStyle/>
          <a:p>
            <a:r>
              <a:rPr lang="en-US" dirty="0"/>
              <a:t>Batch Scoring</a:t>
            </a:r>
          </a:p>
        </p:txBody>
      </p:sp>
      <p:pic>
        <p:nvPicPr>
          <p:cNvPr id="4" name="Picture 3">
            <a:extLst>
              <a:ext uri="{FF2B5EF4-FFF2-40B4-BE49-F238E27FC236}">
                <a16:creationId xmlns:a16="http://schemas.microsoft.com/office/drawing/2014/main" id="{9AF3AD66-C968-528E-5AD0-E5937C4D9AA4}"/>
              </a:ext>
            </a:extLst>
          </p:cNvPr>
          <p:cNvPicPr>
            <a:picLocks noChangeAspect="1"/>
          </p:cNvPicPr>
          <p:nvPr/>
        </p:nvPicPr>
        <p:blipFill>
          <a:blip r:embed="rId2"/>
          <a:srcRect t="275" b="275"/>
          <a:stretch/>
        </p:blipFill>
        <p:spPr>
          <a:xfrm>
            <a:off x="7938247" y="1168434"/>
            <a:ext cx="886253" cy="958103"/>
          </a:xfrm>
          <a:prstGeom prst="rect">
            <a:avLst/>
          </a:prstGeom>
        </p:spPr>
      </p:pic>
      <p:cxnSp>
        <p:nvCxnSpPr>
          <p:cNvPr id="5" name="Straight Arrow Connector 4">
            <a:extLst>
              <a:ext uri="{FF2B5EF4-FFF2-40B4-BE49-F238E27FC236}">
                <a16:creationId xmlns:a16="http://schemas.microsoft.com/office/drawing/2014/main" id="{4266ABBA-C769-989C-FDEF-896739A98A98}"/>
              </a:ext>
            </a:extLst>
          </p:cNvPr>
          <p:cNvCxnSpPr>
            <a:stCxn id="14" idx="3"/>
            <a:endCxn id="8" idx="1"/>
          </p:cNvCxnSpPr>
          <p:nvPr/>
        </p:nvCxnSpPr>
        <p:spPr>
          <a:xfrm>
            <a:off x="5692846" y="1649430"/>
            <a:ext cx="629782" cy="649"/>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DDED6B2D-A57A-1398-FBD9-E070CE3B2C85}"/>
              </a:ext>
            </a:extLst>
          </p:cNvPr>
          <p:cNvCxnSpPr>
            <a:cxnSpLocks/>
            <a:stCxn id="8" idx="3"/>
            <a:endCxn id="4" idx="1"/>
          </p:cNvCxnSpPr>
          <p:nvPr/>
        </p:nvCxnSpPr>
        <p:spPr>
          <a:xfrm flipV="1">
            <a:off x="7280731" y="1647485"/>
            <a:ext cx="657516" cy="2594"/>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C25CD57F-0A3E-7B9E-0617-8C97A282AE0B}"/>
              </a:ext>
            </a:extLst>
          </p:cNvPr>
          <p:cNvCxnSpPr>
            <a:cxnSpLocks/>
            <a:stCxn id="4" idx="2"/>
            <a:endCxn id="14" idx="2"/>
          </p:cNvCxnSpPr>
          <p:nvPr/>
        </p:nvCxnSpPr>
        <p:spPr>
          <a:xfrm rot="5400000">
            <a:off x="6769781" y="517537"/>
            <a:ext cx="2594" cy="3220592"/>
          </a:xfrm>
          <a:prstGeom prst="bentConnector3">
            <a:avLst>
              <a:gd name="adj1" fmla="val 18882938"/>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6F00A781-6FED-276E-8CDD-FA11B1D6493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322628" y="1171027"/>
            <a:ext cx="958103" cy="958103"/>
          </a:xfrm>
          <a:prstGeom prst="rect">
            <a:avLst/>
          </a:prstGeom>
        </p:spPr>
      </p:pic>
      <p:sp>
        <p:nvSpPr>
          <p:cNvPr id="9" name="TextBox 8">
            <a:extLst>
              <a:ext uri="{FF2B5EF4-FFF2-40B4-BE49-F238E27FC236}">
                <a16:creationId xmlns:a16="http://schemas.microsoft.com/office/drawing/2014/main" id="{4E3759E3-7167-9A5D-C2FA-B0538717CC01}"/>
              </a:ext>
            </a:extLst>
          </p:cNvPr>
          <p:cNvSpPr txBox="1"/>
          <p:nvPr/>
        </p:nvSpPr>
        <p:spPr>
          <a:xfrm>
            <a:off x="5333971" y="694570"/>
            <a:ext cx="2935419" cy="415498"/>
          </a:xfrm>
          <a:prstGeom prst="rect">
            <a:avLst/>
          </a:prstGeom>
          <a:noFill/>
        </p:spPr>
        <p:txBody>
          <a:bodyPr wrap="none" rtlCol="0">
            <a:spAutoFit/>
          </a:bodyPr>
          <a:lstStyle/>
          <a:p>
            <a:pPr algn="ctr"/>
            <a:r>
              <a:rPr lang="en-US" sz="1050" b="1" dirty="0">
                <a:solidFill>
                  <a:schemeClr val="tx1"/>
                </a:solidFill>
              </a:rPr>
              <a:t>Databricks Option 1:</a:t>
            </a:r>
          </a:p>
          <a:p>
            <a:pPr algn="ctr"/>
            <a:r>
              <a:rPr lang="en-US" sz="1050" dirty="0">
                <a:solidFill>
                  <a:schemeClr val="tx1"/>
                </a:solidFill>
              </a:rPr>
              <a:t>Databricks + Data Factory as the Orchestrator</a:t>
            </a:r>
          </a:p>
        </p:txBody>
      </p:sp>
      <p:pic>
        <p:nvPicPr>
          <p:cNvPr id="10" name="Graphic 9">
            <a:extLst>
              <a:ext uri="{FF2B5EF4-FFF2-40B4-BE49-F238E27FC236}">
                <a16:creationId xmlns:a16="http://schemas.microsoft.com/office/drawing/2014/main" id="{D5414298-8EB9-ABEF-72E1-6133B5CFB7D7}"/>
              </a:ext>
            </a:extLst>
          </p:cNvPr>
          <p:cNvPicPr>
            <a:picLocks noChangeAspect="1"/>
          </p:cNvPicPr>
          <p:nvPr/>
        </p:nvPicPr>
        <p:blipFill>
          <a:blip r:embed="rId5">
            <a:extLst>
              <a:ext uri="{96DAC541-7B7A-43D3-8B79-37D633B846F1}">
                <asvg:svgBlip xmlns:asvg="http://schemas.microsoft.com/office/drawing/2016/SVG/main" r:embed="rId6"/>
              </a:ext>
            </a:extLst>
          </a:blip>
          <a:srcRect t="4921" b="4921"/>
          <a:stretch/>
        </p:blipFill>
        <p:spPr>
          <a:xfrm>
            <a:off x="5020333" y="3350466"/>
            <a:ext cx="1064128" cy="959400"/>
          </a:xfrm>
          <a:prstGeom prst="rect">
            <a:avLst/>
          </a:prstGeom>
        </p:spPr>
      </p:pic>
      <p:pic>
        <p:nvPicPr>
          <p:cNvPr id="11" name="Picture 10">
            <a:extLst>
              <a:ext uri="{FF2B5EF4-FFF2-40B4-BE49-F238E27FC236}">
                <a16:creationId xmlns:a16="http://schemas.microsoft.com/office/drawing/2014/main" id="{76165AA6-D7E0-02A2-141E-194D95500399}"/>
              </a:ext>
            </a:extLst>
          </p:cNvPr>
          <p:cNvPicPr>
            <a:picLocks noChangeAspect="1"/>
          </p:cNvPicPr>
          <p:nvPr/>
        </p:nvPicPr>
        <p:blipFill>
          <a:blip r:embed="rId2"/>
          <a:srcRect t="275" b="275"/>
          <a:stretch/>
        </p:blipFill>
        <p:spPr>
          <a:xfrm>
            <a:off x="7302977" y="3351763"/>
            <a:ext cx="886253" cy="958103"/>
          </a:xfrm>
          <a:prstGeom prst="rect">
            <a:avLst/>
          </a:prstGeom>
        </p:spPr>
      </p:pic>
      <p:cxnSp>
        <p:nvCxnSpPr>
          <p:cNvPr id="12" name="Straight Arrow Connector 11">
            <a:extLst>
              <a:ext uri="{FF2B5EF4-FFF2-40B4-BE49-F238E27FC236}">
                <a16:creationId xmlns:a16="http://schemas.microsoft.com/office/drawing/2014/main" id="{B19FA971-8F19-23BC-542C-51F402A4D1D3}"/>
              </a:ext>
            </a:extLst>
          </p:cNvPr>
          <p:cNvCxnSpPr>
            <a:cxnSpLocks/>
            <a:stCxn id="10" idx="3"/>
            <a:endCxn id="11" idx="1"/>
          </p:cNvCxnSpPr>
          <p:nvPr/>
        </p:nvCxnSpPr>
        <p:spPr>
          <a:xfrm>
            <a:off x="6084461" y="3830166"/>
            <a:ext cx="1218515" cy="649"/>
          </a:xfrm>
          <a:prstGeom prst="straightConnector1">
            <a:avLst/>
          </a:prstGeom>
          <a:ln w="76200"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20BE137-B9F2-7A19-99DC-50419518F756}"/>
              </a:ext>
            </a:extLst>
          </p:cNvPr>
          <p:cNvSpPr txBox="1"/>
          <p:nvPr/>
        </p:nvSpPr>
        <p:spPr>
          <a:xfrm>
            <a:off x="5981022" y="2874297"/>
            <a:ext cx="1425391" cy="415498"/>
          </a:xfrm>
          <a:prstGeom prst="rect">
            <a:avLst/>
          </a:prstGeom>
          <a:noFill/>
        </p:spPr>
        <p:txBody>
          <a:bodyPr wrap="none" rtlCol="0">
            <a:spAutoFit/>
          </a:bodyPr>
          <a:lstStyle/>
          <a:p>
            <a:pPr algn="ctr"/>
            <a:r>
              <a:rPr lang="en-US" sz="1050" b="1" dirty="0">
                <a:solidFill>
                  <a:schemeClr val="tx1"/>
                </a:solidFill>
              </a:rPr>
              <a:t>Databrick Option 2:</a:t>
            </a:r>
          </a:p>
          <a:p>
            <a:pPr algn="ctr"/>
            <a:r>
              <a:rPr lang="en-US" sz="1050" dirty="0">
                <a:solidFill>
                  <a:schemeClr val="tx1"/>
                </a:solidFill>
              </a:rPr>
              <a:t>Databricks Jobs</a:t>
            </a:r>
          </a:p>
        </p:txBody>
      </p:sp>
      <p:pic>
        <p:nvPicPr>
          <p:cNvPr id="14" name="Graphic 13">
            <a:extLst>
              <a:ext uri="{FF2B5EF4-FFF2-40B4-BE49-F238E27FC236}">
                <a16:creationId xmlns:a16="http://schemas.microsoft.com/office/drawing/2014/main" id="{7915A30E-35EE-C5A3-5B7C-9B3C07C92862}"/>
              </a:ext>
            </a:extLst>
          </p:cNvPr>
          <p:cNvPicPr>
            <a:picLocks noChangeAspect="1"/>
          </p:cNvPicPr>
          <p:nvPr/>
        </p:nvPicPr>
        <p:blipFill>
          <a:blip r:embed="rId5">
            <a:extLst>
              <a:ext uri="{96DAC541-7B7A-43D3-8B79-37D633B846F1}">
                <asvg:svgBlip xmlns:asvg="http://schemas.microsoft.com/office/drawing/2016/SVG/main" r:embed="rId6"/>
              </a:ext>
            </a:extLst>
          </a:blip>
          <a:srcRect t="4921" b="4921"/>
          <a:stretch/>
        </p:blipFill>
        <p:spPr>
          <a:xfrm>
            <a:off x="4628718" y="1169730"/>
            <a:ext cx="1064128" cy="959400"/>
          </a:xfrm>
          <a:prstGeom prst="rect">
            <a:avLst/>
          </a:prstGeom>
        </p:spPr>
      </p:pic>
      <p:pic>
        <p:nvPicPr>
          <p:cNvPr id="18" name="Picture 17">
            <a:extLst>
              <a:ext uri="{FF2B5EF4-FFF2-40B4-BE49-F238E27FC236}">
                <a16:creationId xmlns:a16="http://schemas.microsoft.com/office/drawing/2014/main" id="{5800CDDB-9525-FF7C-1C51-781F9AED4A76}"/>
              </a:ext>
            </a:extLst>
          </p:cNvPr>
          <p:cNvPicPr>
            <a:picLocks noChangeAspect="1"/>
          </p:cNvPicPr>
          <p:nvPr/>
        </p:nvPicPr>
        <p:blipFill>
          <a:blip r:embed="rId7"/>
          <a:stretch>
            <a:fillRect/>
          </a:stretch>
        </p:blipFill>
        <p:spPr>
          <a:xfrm>
            <a:off x="1911304" y="988930"/>
            <a:ext cx="2295636" cy="3929138"/>
          </a:xfrm>
          <a:prstGeom prst="rect">
            <a:avLst/>
          </a:prstGeom>
          <a:ln>
            <a:solidFill>
              <a:schemeClr val="accent5"/>
            </a:solidFill>
          </a:ln>
        </p:spPr>
      </p:pic>
      <p:pic>
        <p:nvPicPr>
          <p:cNvPr id="19" name="Graphic 18">
            <a:extLst>
              <a:ext uri="{FF2B5EF4-FFF2-40B4-BE49-F238E27FC236}">
                <a16:creationId xmlns:a16="http://schemas.microsoft.com/office/drawing/2014/main" id="{737E6215-16A2-21A9-F5B9-C9A5C8A0315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5045" y="1968327"/>
            <a:ext cx="636913" cy="685800"/>
          </a:xfrm>
          <a:prstGeom prst="rect">
            <a:avLst/>
          </a:prstGeom>
        </p:spPr>
      </p:pic>
      <p:sp>
        <p:nvSpPr>
          <p:cNvPr id="21" name="TextBox 20">
            <a:extLst>
              <a:ext uri="{FF2B5EF4-FFF2-40B4-BE49-F238E27FC236}">
                <a16:creationId xmlns:a16="http://schemas.microsoft.com/office/drawing/2014/main" id="{23BD0E3B-420B-62A9-1FE8-CD8B13329ADB}"/>
              </a:ext>
            </a:extLst>
          </p:cNvPr>
          <p:cNvSpPr txBox="1"/>
          <p:nvPr/>
        </p:nvSpPr>
        <p:spPr>
          <a:xfrm>
            <a:off x="275976" y="1361538"/>
            <a:ext cx="1587293" cy="577081"/>
          </a:xfrm>
          <a:prstGeom prst="rect">
            <a:avLst/>
          </a:prstGeom>
          <a:noFill/>
        </p:spPr>
        <p:txBody>
          <a:bodyPr wrap="none" rtlCol="0">
            <a:spAutoFit/>
          </a:bodyPr>
          <a:lstStyle/>
          <a:p>
            <a:pPr algn="ctr"/>
            <a:r>
              <a:rPr lang="en-US" sz="1050" b="1" dirty="0">
                <a:solidFill>
                  <a:schemeClr val="tx1"/>
                </a:solidFill>
              </a:rPr>
              <a:t>Azure ML Option:</a:t>
            </a:r>
          </a:p>
          <a:p>
            <a:pPr algn="ctr"/>
            <a:r>
              <a:rPr lang="en-US" sz="1050" dirty="0">
                <a:solidFill>
                  <a:schemeClr val="tx1"/>
                </a:solidFill>
              </a:rPr>
              <a:t>As a Batch Endpoint</a:t>
            </a:r>
          </a:p>
          <a:p>
            <a:pPr algn="ctr"/>
            <a:r>
              <a:rPr lang="en-US" sz="1050" dirty="0">
                <a:solidFill>
                  <a:schemeClr val="tx1"/>
                </a:solidFill>
              </a:rPr>
              <a:t>with a Compute Cluster</a:t>
            </a:r>
          </a:p>
        </p:txBody>
      </p:sp>
    </p:spTree>
    <p:extLst>
      <p:ext uri="{BB962C8B-B14F-4D97-AF65-F5344CB8AC3E}">
        <p14:creationId xmlns:p14="http://schemas.microsoft.com/office/powerpoint/2010/main" val="688976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AD15-7424-40AA-B69C-BBF2251D1D64}"/>
              </a:ext>
            </a:extLst>
          </p:cNvPr>
          <p:cNvSpPr>
            <a:spLocks noGrp="1"/>
          </p:cNvSpPr>
          <p:nvPr>
            <p:ph type="title"/>
          </p:nvPr>
        </p:nvSpPr>
        <p:spPr/>
        <p:txBody>
          <a:bodyPr/>
          <a:lstStyle/>
          <a:p>
            <a:r>
              <a:rPr lang="en-US" dirty="0">
                <a:solidFill>
                  <a:schemeClr val="tx1"/>
                </a:solidFill>
              </a:rPr>
              <a:t>Databricks + Azure Data Factory</a:t>
            </a:r>
          </a:p>
        </p:txBody>
      </p:sp>
      <p:pic>
        <p:nvPicPr>
          <p:cNvPr id="4" name="Picture 3">
            <a:extLst>
              <a:ext uri="{FF2B5EF4-FFF2-40B4-BE49-F238E27FC236}">
                <a16:creationId xmlns:a16="http://schemas.microsoft.com/office/drawing/2014/main" id="{99464AFB-E6B9-4A16-96A5-6BBEE59A9E6B}"/>
              </a:ext>
            </a:extLst>
          </p:cNvPr>
          <p:cNvPicPr>
            <a:picLocks noChangeAspect="1"/>
          </p:cNvPicPr>
          <p:nvPr/>
        </p:nvPicPr>
        <p:blipFill rotWithShape="1">
          <a:blip r:embed="rId2"/>
          <a:srcRect l="50000" t="7001" b="8342"/>
          <a:stretch/>
        </p:blipFill>
        <p:spPr>
          <a:xfrm>
            <a:off x="263951" y="1011023"/>
            <a:ext cx="8625525" cy="4107393"/>
          </a:xfrm>
          <a:prstGeom prst="rect">
            <a:avLst/>
          </a:prstGeom>
        </p:spPr>
      </p:pic>
    </p:spTree>
    <p:extLst>
      <p:ext uri="{BB962C8B-B14F-4D97-AF65-F5344CB8AC3E}">
        <p14:creationId xmlns:p14="http://schemas.microsoft.com/office/powerpoint/2010/main" val="3581152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5D6A3-1E9F-115B-B667-256F273077A8}"/>
              </a:ext>
            </a:extLst>
          </p:cNvPr>
          <p:cNvSpPr>
            <a:spLocks noGrp="1"/>
          </p:cNvSpPr>
          <p:nvPr>
            <p:ph type="title"/>
          </p:nvPr>
        </p:nvSpPr>
        <p:spPr>
          <a:xfrm>
            <a:off x="319500" y="233230"/>
            <a:ext cx="2808000" cy="755700"/>
          </a:xfrm>
        </p:spPr>
        <p:txBody>
          <a:bodyPr/>
          <a:lstStyle/>
          <a:p>
            <a:r>
              <a:rPr lang="en-US" dirty="0"/>
              <a:t>Realtime Scoring</a:t>
            </a:r>
          </a:p>
        </p:txBody>
      </p:sp>
      <p:pic>
        <p:nvPicPr>
          <p:cNvPr id="4" name="Picture 3">
            <a:extLst>
              <a:ext uri="{FF2B5EF4-FFF2-40B4-BE49-F238E27FC236}">
                <a16:creationId xmlns:a16="http://schemas.microsoft.com/office/drawing/2014/main" id="{9AF3AD66-C968-528E-5AD0-E5937C4D9AA4}"/>
              </a:ext>
            </a:extLst>
          </p:cNvPr>
          <p:cNvPicPr>
            <a:picLocks noChangeAspect="1"/>
          </p:cNvPicPr>
          <p:nvPr/>
        </p:nvPicPr>
        <p:blipFill>
          <a:blip r:embed="rId2"/>
          <a:srcRect t="275" b="275"/>
          <a:stretch/>
        </p:blipFill>
        <p:spPr>
          <a:xfrm>
            <a:off x="4153199" y="988930"/>
            <a:ext cx="845827" cy="914400"/>
          </a:xfrm>
          <a:prstGeom prst="rect">
            <a:avLst/>
          </a:prstGeom>
        </p:spPr>
      </p:pic>
      <p:sp>
        <p:nvSpPr>
          <p:cNvPr id="9" name="TextBox 8">
            <a:extLst>
              <a:ext uri="{FF2B5EF4-FFF2-40B4-BE49-F238E27FC236}">
                <a16:creationId xmlns:a16="http://schemas.microsoft.com/office/drawing/2014/main" id="{4E3759E3-7167-9A5D-C2FA-B0538717CC01}"/>
              </a:ext>
            </a:extLst>
          </p:cNvPr>
          <p:cNvSpPr txBox="1"/>
          <p:nvPr/>
        </p:nvSpPr>
        <p:spPr>
          <a:xfrm>
            <a:off x="3881852" y="322539"/>
            <a:ext cx="1388521" cy="577081"/>
          </a:xfrm>
          <a:prstGeom prst="rect">
            <a:avLst/>
          </a:prstGeom>
          <a:noFill/>
        </p:spPr>
        <p:txBody>
          <a:bodyPr wrap="none" rtlCol="0">
            <a:spAutoFit/>
          </a:bodyPr>
          <a:lstStyle/>
          <a:p>
            <a:pPr algn="ctr"/>
            <a:r>
              <a:rPr lang="en-US" sz="1050" b="1" dirty="0">
                <a:solidFill>
                  <a:schemeClr val="tx1"/>
                </a:solidFill>
              </a:rPr>
              <a:t>Databricks Option:</a:t>
            </a:r>
          </a:p>
          <a:p>
            <a:pPr algn="ctr"/>
            <a:r>
              <a:rPr lang="en-US" sz="1050" dirty="0">
                <a:solidFill>
                  <a:schemeClr val="tx1"/>
                </a:solidFill>
              </a:rPr>
              <a:t>Databricks Model</a:t>
            </a:r>
          </a:p>
          <a:p>
            <a:pPr algn="ctr"/>
            <a:r>
              <a:rPr lang="en-US" sz="1050" dirty="0">
                <a:solidFill>
                  <a:schemeClr val="tx1"/>
                </a:solidFill>
              </a:rPr>
              <a:t>Serving</a:t>
            </a:r>
          </a:p>
        </p:txBody>
      </p:sp>
      <p:sp>
        <p:nvSpPr>
          <p:cNvPr id="13" name="TextBox 12">
            <a:extLst>
              <a:ext uri="{FF2B5EF4-FFF2-40B4-BE49-F238E27FC236}">
                <a16:creationId xmlns:a16="http://schemas.microsoft.com/office/drawing/2014/main" id="{C20BE137-B9F2-7A19-99DC-50419518F756}"/>
              </a:ext>
            </a:extLst>
          </p:cNvPr>
          <p:cNvSpPr txBox="1"/>
          <p:nvPr/>
        </p:nvSpPr>
        <p:spPr>
          <a:xfrm>
            <a:off x="6042271" y="2874297"/>
            <a:ext cx="1132040" cy="253916"/>
          </a:xfrm>
          <a:prstGeom prst="rect">
            <a:avLst/>
          </a:prstGeom>
          <a:noFill/>
        </p:spPr>
        <p:txBody>
          <a:bodyPr wrap="none" rtlCol="0">
            <a:spAutoFit/>
          </a:bodyPr>
          <a:lstStyle/>
          <a:p>
            <a:pPr algn="ctr"/>
            <a:r>
              <a:rPr lang="en-US" sz="1050" b="1" dirty="0">
                <a:solidFill>
                  <a:schemeClr val="tx1"/>
                </a:solidFill>
              </a:rPr>
              <a:t>Other Options:</a:t>
            </a:r>
          </a:p>
        </p:txBody>
      </p:sp>
      <p:pic>
        <p:nvPicPr>
          <p:cNvPr id="19" name="Graphic 18">
            <a:extLst>
              <a:ext uri="{FF2B5EF4-FFF2-40B4-BE49-F238E27FC236}">
                <a16:creationId xmlns:a16="http://schemas.microsoft.com/office/drawing/2014/main" id="{737E6215-16A2-21A9-F5B9-C9A5C8A031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79318" y="1481419"/>
            <a:ext cx="849217" cy="914400"/>
          </a:xfrm>
          <a:prstGeom prst="rect">
            <a:avLst/>
          </a:prstGeom>
        </p:spPr>
      </p:pic>
      <p:sp>
        <p:nvSpPr>
          <p:cNvPr id="21" name="TextBox 20">
            <a:extLst>
              <a:ext uri="{FF2B5EF4-FFF2-40B4-BE49-F238E27FC236}">
                <a16:creationId xmlns:a16="http://schemas.microsoft.com/office/drawing/2014/main" id="{23BD0E3B-420B-62A9-1FE8-CD8B13329ADB}"/>
              </a:ext>
            </a:extLst>
          </p:cNvPr>
          <p:cNvSpPr txBox="1"/>
          <p:nvPr/>
        </p:nvSpPr>
        <p:spPr>
          <a:xfrm>
            <a:off x="445336" y="1343835"/>
            <a:ext cx="1662635" cy="577081"/>
          </a:xfrm>
          <a:prstGeom prst="rect">
            <a:avLst/>
          </a:prstGeom>
          <a:noFill/>
        </p:spPr>
        <p:txBody>
          <a:bodyPr wrap="none" rtlCol="0">
            <a:spAutoFit/>
          </a:bodyPr>
          <a:lstStyle/>
          <a:p>
            <a:pPr algn="ctr"/>
            <a:r>
              <a:rPr lang="en-US" sz="1050" b="1" dirty="0">
                <a:solidFill>
                  <a:schemeClr val="tx1"/>
                </a:solidFill>
              </a:rPr>
              <a:t>Azure ML Option 1:</a:t>
            </a:r>
          </a:p>
          <a:p>
            <a:pPr algn="ctr"/>
            <a:r>
              <a:rPr lang="en-US" sz="1050" dirty="0">
                <a:solidFill>
                  <a:schemeClr val="tx1"/>
                </a:solidFill>
              </a:rPr>
              <a:t>As a Real-time Endpoint</a:t>
            </a:r>
          </a:p>
          <a:p>
            <a:pPr algn="ctr"/>
            <a:r>
              <a:rPr lang="en-US" sz="1050" dirty="0">
                <a:solidFill>
                  <a:schemeClr val="tx1"/>
                </a:solidFill>
              </a:rPr>
              <a:t>with a Virtual Machine</a:t>
            </a:r>
          </a:p>
        </p:txBody>
      </p:sp>
      <p:sp>
        <p:nvSpPr>
          <p:cNvPr id="3" name="TextBox 2">
            <a:extLst>
              <a:ext uri="{FF2B5EF4-FFF2-40B4-BE49-F238E27FC236}">
                <a16:creationId xmlns:a16="http://schemas.microsoft.com/office/drawing/2014/main" id="{A80EC589-FD25-6885-2A2F-4D510F823B74}"/>
              </a:ext>
            </a:extLst>
          </p:cNvPr>
          <p:cNvSpPr txBox="1"/>
          <p:nvPr/>
        </p:nvSpPr>
        <p:spPr>
          <a:xfrm>
            <a:off x="4444982" y="4255980"/>
            <a:ext cx="1159292" cy="253916"/>
          </a:xfrm>
          <a:prstGeom prst="rect">
            <a:avLst/>
          </a:prstGeom>
          <a:noFill/>
        </p:spPr>
        <p:txBody>
          <a:bodyPr wrap="none" rtlCol="0">
            <a:spAutoFit/>
          </a:bodyPr>
          <a:lstStyle/>
          <a:p>
            <a:pPr algn="ctr"/>
            <a:r>
              <a:rPr lang="en-US" sz="1050" dirty="0">
                <a:solidFill>
                  <a:schemeClr val="tx1"/>
                </a:solidFill>
              </a:rPr>
              <a:t>Azure Functions</a:t>
            </a:r>
          </a:p>
        </p:txBody>
      </p:sp>
      <p:pic>
        <p:nvPicPr>
          <p:cNvPr id="16" name="Picture 15">
            <a:extLst>
              <a:ext uri="{FF2B5EF4-FFF2-40B4-BE49-F238E27FC236}">
                <a16:creationId xmlns:a16="http://schemas.microsoft.com/office/drawing/2014/main" id="{A0D1B472-9028-3937-EE86-B3FB4365BAC7}"/>
              </a:ext>
            </a:extLst>
          </p:cNvPr>
          <p:cNvPicPr>
            <a:picLocks noChangeAspect="1"/>
          </p:cNvPicPr>
          <p:nvPr/>
        </p:nvPicPr>
        <p:blipFill>
          <a:blip r:embed="rId5"/>
          <a:stretch>
            <a:fillRect/>
          </a:stretch>
        </p:blipFill>
        <p:spPr>
          <a:xfrm>
            <a:off x="421100" y="2783877"/>
            <a:ext cx="3113820" cy="2302513"/>
          </a:xfrm>
          <a:prstGeom prst="rect">
            <a:avLst/>
          </a:prstGeom>
          <a:ln>
            <a:solidFill>
              <a:schemeClr val="accent5"/>
            </a:solidFill>
          </a:ln>
        </p:spPr>
      </p:pic>
      <p:sp>
        <p:nvSpPr>
          <p:cNvPr id="17" name="TextBox 16">
            <a:extLst>
              <a:ext uri="{FF2B5EF4-FFF2-40B4-BE49-F238E27FC236}">
                <a16:creationId xmlns:a16="http://schemas.microsoft.com/office/drawing/2014/main" id="{10AC1B0C-ED71-5412-C3E6-1FE5498A3FF3}"/>
              </a:ext>
            </a:extLst>
          </p:cNvPr>
          <p:cNvSpPr txBox="1"/>
          <p:nvPr/>
        </p:nvSpPr>
        <p:spPr>
          <a:xfrm>
            <a:off x="426901" y="1999020"/>
            <a:ext cx="1699503" cy="577081"/>
          </a:xfrm>
          <a:prstGeom prst="rect">
            <a:avLst/>
          </a:prstGeom>
          <a:noFill/>
        </p:spPr>
        <p:txBody>
          <a:bodyPr wrap="none" rtlCol="0">
            <a:spAutoFit/>
          </a:bodyPr>
          <a:lstStyle/>
          <a:p>
            <a:pPr algn="ctr"/>
            <a:r>
              <a:rPr lang="en-US" sz="1050" b="1" dirty="0">
                <a:solidFill>
                  <a:schemeClr val="tx1"/>
                </a:solidFill>
              </a:rPr>
              <a:t>Azure ML Option 2:</a:t>
            </a:r>
          </a:p>
          <a:p>
            <a:pPr algn="ctr"/>
            <a:r>
              <a:rPr lang="en-US" sz="1050" dirty="0">
                <a:solidFill>
                  <a:schemeClr val="tx1"/>
                </a:solidFill>
              </a:rPr>
              <a:t>As a Serverless Endpoint</a:t>
            </a:r>
          </a:p>
          <a:p>
            <a:pPr algn="ctr"/>
            <a:r>
              <a:rPr lang="en-US" sz="1050" dirty="0">
                <a:solidFill>
                  <a:schemeClr val="tx1"/>
                </a:solidFill>
              </a:rPr>
              <a:t>(pay-as-you-score)</a:t>
            </a:r>
          </a:p>
        </p:txBody>
      </p:sp>
      <p:sp>
        <p:nvSpPr>
          <p:cNvPr id="20" name="TextBox 19">
            <a:extLst>
              <a:ext uri="{FF2B5EF4-FFF2-40B4-BE49-F238E27FC236}">
                <a16:creationId xmlns:a16="http://schemas.microsoft.com/office/drawing/2014/main" id="{317173A5-B8B3-549D-66D2-8C3B70929743}"/>
              </a:ext>
            </a:extLst>
          </p:cNvPr>
          <p:cNvSpPr txBox="1"/>
          <p:nvPr/>
        </p:nvSpPr>
        <p:spPr>
          <a:xfrm>
            <a:off x="6027844" y="4255980"/>
            <a:ext cx="1160895" cy="415498"/>
          </a:xfrm>
          <a:prstGeom prst="rect">
            <a:avLst/>
          </a:prstGeom>
          <a:noFill/>
        </p:spPr>
        <p:txBody>
          <a:bodyPr wrap="none" rtlCol="0">
            <a:spAutoFit/>
          </a:bodyPr>
          <a:lstStyle/>
          <a:p>
            <a:pPr algn="ctr"/>
            <a:r>
              <a:rPr lang="en-US" sz="1050" dirty="0">
                <a:solidFill>
                  <a:schemeClr val="tx1"/>
                </a:solidFill>
              </a:rPr>
              <a:t>Azure Container</a:t>
            </a:r>
          </a:p>
          <a:p>
            <a:pPr algn="ctr"/>
            <a:r>
              <a:rPr lang="en-US" sz="1050" dirty="0">
                <a:solidFill>
                  <a:schemeClr val="tx1"/>
                </a:solidFill>
              </a:rPr>
              <a:t>Instances</a:t>
            </a:r>
          </a:p>
        </p:txBody>
      </p:sp>
      <p:sp>
        <p:nvSpPr>
          <p:cNvPr id="22" name="TextBox 21">
            <a:extLst>
              <a:ext uri="{FF2B5EF4-FFF2-40B4-BE49-F238E27FC236}">
                <a16:creationId xmlns:a16="http://schemas.microsoft.com/office/drawing/2014/main" id="{E4E036AA-242E-79F2-0A84-9C0F2E3CF76F}"/>
              </a:ext>
            </a:extLst>
          </p:cNvPr>
          <p:cNvSpPr txBox="1"/>
          <p:nvPr/>
        </p:nvSpPr>
        <p:spPr>
          <a:xfrm>
            <a:off x="7612310" y="4255980"/>
            <a:ext cx="1265090" cy="415498"/>
          </a:xfrm>
          <a:prstGeom prst="rect">
            <a:avLst/>
          </a:prstGeom>
          <a:noFill/>
        </p:spPr>
        <p:txBody>
          <a:bodyPr wrap="none" rtlCol="0">
            <a:spAutoFit/>
          </a:bodyPr>
          <a:lstStyle/>
          <a:p>
            <a:pPr algn="ctr"/>
            <a:r>
              <a:rPr lang="en-US" sz="1050" dirty="0">
                <a:solidFill>
                  <a:schemeClr val="tx1"/>
                </a:solidFill>
              </a:rPr>
              <a:t>Azure Kubernetes</a:t>
            </a:r>
          </a:p>
          <a:p>
            <a:pPr algn="ctr"/>
            <a:r>
              <a:rPr lang="en-US" sz="1050" dirty="0">
                <a:solidFill>
                  <a:schemeClr val="tx1"/>
                </a:solidFill>
              </a:rPr>
              <a:t>Service</a:t>
            </a:r>
          </a:p>
        </p:txBody>
      </p:sp>
      <p:pic>
        <p:nvPicPr>
          <p:cNvPr id="24" name="Picture 23">
            <a:extLst>
              <a:ext uri="{FF2B5EF4-FFF2-40B4-BE49-F238E27FC236}">
                <a16:creationId xmlns:a16="http://schemas.microsoft.com/office/drawing/2014/main" id="{9BCBFD03-E397-C2A8-EF29-DF7CA56FEFD8}"/>
              </a:ext>
            </a:extLst>
          </p:cNvPr>
          <p:cNvPicPr>
            <a:picLocks noChangeAspect="1"/>
          </p:cNvPicPr>
          <p:nvPr/>
        </p:nvPicPr>
        <p:blipFill>
          <a:blip r:embed="rId6"/>
          <a:stretch>
            <a:fillRect/>
          </a:stretch>
        </p:blipFill>
        <p:spPr>
          <a:xfrm>
            <a:off x="5270373" y="0"/>
            <a:ext cx="3873627" cy="2661557"/>
          </a:xfrm>
          <a:prstGeom prst="rect">
            <a:avLst/>
          </a:prstGeom>
        </p:spPr>
      </p:pic>
      <p:pic>
        <p:nvPicPr>
          <p:cNvPr id="26" name="Graphic 25">
            <a:extLst>
              <a:ext uri="{FF2B5EF4-FFF2-40B4-BE49-F238E27FC236}">
                <a16:creationId xmlns:a16="http://schemas.microsoft.com/office/drawing/2014/main" id="{2E732450-11E3-39A9-69E8-54DD42C4DC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82817" y="3341580"/>
            <a:ext cx="914400" cy="914400"/>
          </a:xfrm>
          <a:prstGeom prst="rect">
            <a:avLst/>
          </a:prstGeom>
        </p:spPr>
      </p:pic>
      <p:pic>
        <p:nvPicPr>
          <p:cNvPr id="28" name="Graphic 27">
            <a:extLst>
              <a:ext uri="{FF2B5EF4-FFF2-40B4-BE49-F238E27FC236}">
                <a16:creationId xmlns:a16="http://schemas.microsoft.com/office/drawing/2014/main" id="{777F13C7-8949-415F-BC8D-578DF5ACF6A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51091" y="3252270"/>
            <a:ext cx="914400" cy="914400"/>
          </a:xfrm>
          <a:prstGeom prst="rect">
            <a:avLst/>
          </a:prstGeom>
        </p:spPr>
      </p:pic>
      <p:pic>
        <p:nvPicPr>
          <p:cNvPr id="30" name="Graphic 29">
            <a:extLst>
              <a:ext uri="{FF2B5EF4-FFF2-40B4-BE49-F238E27FC236}">
                <a16:creationId xmlns:a16="http://schemas.microsoft.com/office/drawing/2014/main" id="{FE2A8E1A-ED13-D78A-4835-6AA247EE8E6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67428" y="3252270"/>
            <a:ext cx="914400" cy="914400"/>
          </a:xfrm>
          <a:prstGeom prst="rect">
            <a:avLst/>
          </a:prstGeom>
        </p:spPr>
      </p:pic>
    </p:spTree>
    <p:extLst>
      <p:ext uri="{BB962C8B-B14F-4D97-AF65-F5344CB8AC3E}">
        <p14:creationId xmlns:p14="http://schemas.microsoft.com/office/powerpoint/2010/main" val="1050377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EFE6E-CA46-F62D-F7E1-91CEE806888E}"/>
              </a:ext>
            </a:extLst>
          </p:cNvPr>
          <p:cNvSpPr>
            <a:spLocks noGrp="1"/>
          </p:cNvSpPr>
          <p:nvPr>
            <p:ph type="title"/>
          </p:nvPr>
        </p:nvSpPr>
        <p:spPr>
          <a:xfrm>
            <a:off x="319500" y="490496"/>
            <a:ext cx="2808000" cy="755700"/>
          </a:xfrm>
        </p:spPr>
        <p:txBody>
          <a:bodyPr/>
          <a:lstStyle/>
          <a:p>
            <a:r>
              <a:rPr lang="en-US" dirty="0"/>
              <a:t>Serverless Endpoints</a:t>
            </a:r>
          </a:p>
        </p:txBody>
      </p:sp>
      <p:sp>
        <p:nvSpPr>
          <p:cNvPr id="3" name="Text Placeholder 2">
            <a:extLst>
              <a:ext uri="{FF2B5EF4-FFF2-40B4-BE49-F238E27FC236}">
                <a16:creationId xmlns:a16="http://schemas.microsoft.com/office/drawing/2014/main" id="{7D0C1ACB-7C90-2C7E-FD62-759FD14EDA94}"/>
              </a:ext>
            </a:extLst>
          </p:cNvPr>
          <p:cNvSpPr>
            <a:spLocks noGrp="1"/>
          </p:cNvSpPr>
          <p:nvPr>
            <p:ph type="body" idx="1"/>
          </p:nvPr>
        </p:nvSpPr>
        <p:spPr>
          <a:xfrm>
            <a:off x="319499" y="1246196"/>
            <a:ext cx="3724397" cy="2806200"/>
          </a:xfrm>
        </p:spPr>
        <p:txBody>
          <a:bodyPr/>
          <a:lstStyle/>
          <a:p>
            <a:r>
              <a:rPr lang="en-US" dirty="0"/>
              <a:t>For certain hosted models, you can deploy a serverless endpoint.</a:t>
            </a:r>
          </a:p>
          <a:p>
            <a:endParaRPr lang="en-US" dirty="0"/>
          </a:p>
          <a:p>
            <a:r>
              <a:rPr lang="en-US" dirty="0"/>
              <a:t>Pay-as-you-go pricing based on token usage.</a:t>
            </a:r>
          </a:p>
        </p:txBody>
      </p:sp>
      <p:pic>
        <p:nvPicPr>
          <p:cNvPr id="4" name="Picture 3">
            <a:extLst>
              <a:ext uri="{FF2B5EF4-FFF2-40B4-BE49-F238E27FC236}">
                <a16:creationId xmlns:a16="http://schemas.microsoft.com/office/drawing/2014/main" id="{01161B15-974C-7A9E-F103-5A9A26FE20D9}"/>
              </a:ext>
            </a:extLst>
          </p:cNvPr>
          <p:cNvPicPr>
            <a:picLocks noChangeAspect="1"/>
          </p:cNvPicPr>
          <p:nvPr/>
        </p:nvPicPr>
        <p:blipFill>
          <a:blip r:embed="rId2"/>
          <a:stretch>
            <a:fillRect/>
          </a:stretch>
        </p:blipFill>
        <p:spPr>
          <a:xfrm>
            <a:off x="5455144" y="0"/>
            <a:ext cx="3232345" cy="3164619"/>
          </a:xfrm>
          <a:prstGeom prst="rect">
            <a:avLst/>
          </a:prstGeom>
          <a:ln>
            <a:solidFill>
              <a:schemeClr val="tx1"/>
            </a:solidFill>
          </a:ln>
        </p:spPr>
      </p:pic>
      <p:pic>
        <p:nvPicPr>
          <p:cNvPr id="5" name="Picture 4">
            <a:extLst>
              <a:ext uri="{FF2B5EF4-FFF2-40B4-BE49-F238E27FC236}">
                <a16:creationId xmlns:a16="http://schemas.microsoft.com/office/drawing/2014/main" id="{90BE05AE-3C10-18C9-65C9-3BC5AB396A4C}"/>
              </a:ext>
            </a:extLst>
          </p:cNvPr>
          <p:cNvPicPr>
            <a:picLocks noChangeAspect="1"/>
          </p:cNvPicPr>
          <p:nvPr/>
        </p:nvPicPr>
        <p:blipFill>
          <a:blip r:embed="rId3"/>
          <a:stretch>
            <a:fillRect/>
          </a:stretch>
        </p:blipFill>
        <p:spPr>
          <a:xfrm>
            <a:off x="6251510" y="2960267"/>
            <a:ext cx="2769551" cy="2042491"/>
          </a:xfrm>
          <a:prstGeom prst="rect">
            <a:avLst/>
          </a:prstGeom>
          <a:ln>
            <a:solidFill>
              <a:schemeClr val="tx1"/>
            </a:solidFill>
          </a:ln>
        </p:spPr>
      </p:pic>
      <p:graphicFrame>
        <p:nvGraphicFramePr>
          <p:cNvPr id="7" name="Table 6">
            <a:extLst>
              <a:ext uri="{FF2B5EF4-FFF2-40B4-BE49-F238E27FC236}">
                <a16:creationId xmlns:a16="http://schemas.microsoft.com/office/drawing/2014/main" id="{4DBBE139-460B-06D6-C8D3-DDCE7B237A13}"/>
              </a:ext>
            </a:extLst>
          </p:cNvPr>
          <p:cNvGraphicFramePr>
            <a:graphicFrameLocks noGrp="1"/>
          </p:cNvGraphicFramePr>
          <p:nvPr>
            <p:extLst>
              <p:ext uri="{D42A27DB-BD31-4B8C-83A1-F6EECF244321}">
                <p14:modId xmlns:p14="http://schemas.microsoft.com/office/powerpoint/2010/main" val="1319998211"/>
              </p:ext>
            </p:extLst>
          </p:nvPr>
        </p:nvGraphicFramePr>
        <p:xfrm>
          <a:off x="248516" y="2508731"/>
          <a:ext cx="4656932" cy="2583122"/>
        </p:xfrm>
        <a:graphic>
          <a:graphicData uri="http://schemas.openxmlformats.org/drawingml/2006/table">
            <a:tbl>
              <a:tblPr firstRow="1">
                <a:tableStyleId>{284E427A-3D55-4303-BF80-6455036E1DE7}</a:tableStyleId>
              </a:tblPr>
              <a:tblGrid>
                <a:gridCol w="1580356">
                  <a:extLst>
                    <a:ext uri="{9D8B030D-6E8A-4147-A177-3AD203B41FA5}">
                      <a16:colId xmlns:a16="http://schemas.microsoft.com/office/drawing/2014/main" val="752629154"/>
                    </a:ext>
                  </a:extLst>
                </a:gridCol>
                <a:gridCol w="736600">
                  <a:extLst>
                    <a:ext uri="{9D8B030D-6E8A-4147-A177-3AD203B41FA5}">
                      <a16:colId xmlns:a16="http://schemas.microsoft.com/office/drawing/2014/main" val="2720215266"/>
                    </a:ext>
                  </a:extLst>
                </a:gridCol>
                <a:gridCol w="1169988">
                  <a:extLst>
                    <a:ext uri="{9D8B030D-6E8A-4147-A177-3AD203B41FA5}">
                      <a16:colId xmlns:a16="http://schemas.microsoft.com/office/drawing/2014/main" val="2866668871"/>
                    </a:ext>
                  </a:extLst>
                </a:gridCol>
                <a:gridCol w="1169988">
                  <a:extLst>
                    <a:ext uri="{9D8B030D-6E8A-4147-A177-3AD203B41FA5}">
                      <a16:colId xmlns:a16="http://schemas.microsoft.com/office/drawing/2014/main" val="1219566558"/>
                    </a:ext>
                  </a:extLst>
                </a:gridCol>
              </a:tblGrid>
              <a:tr h="0">
                <a:tc>
                  <a:txBody>
                    <a:bodyPr/>
                    <a:lstStyle/>
                    <a:p>
                      <a:pPr algn="ctr" fontAlgn="t">
                        <a:buNone/>
                      </a:pPr>
                      <a:r>
                        <a:rPr lang="en-US" sz="1000" b="1" dirty="0">
                          <a:effectLst/>
                        </a:rPr>
                        <a:t>Models</a:t>
                      </a:r>
                    </a:p>
                  </a:txBody>
                  <a:tcPr marL="114300" marR="114300" marT="114300" marB="114300" anchor="ctr"/>
                </a:tc>
                <a:tc>
                  <a:txBody>
                    <a:bodyPr/>
                    <a:lstStyle/>
                    <a:p>
                      <a:pPr algn="ctr" fontAlgn="t">
                        <a:buNone/>
                      </a:pPr>
                      <a:r>
                        <a:rPr lang="en-US" sz="1000" b="1" dirty="0">
                          <a:effectLst/>
                        </a:rPr>
                        <a:t>Context</a:t>
                      </a:r>
                    </a:p>
                  </a:txBody>
                  <a:tcPr marL="114300" marR="114300" marT="114300" marB="114300" anchor="ctr"/>
                </a:tc>
                <a:tc>
                  <a:txBody>
                    <a:bodyPr/>
                    <a:lstStyle/>
                    <a:p>
                      <a:pPr algn="ctr" fontAlgn="t">
                        <a:buNone/>
                      </a:pPr>
                      <a:r>
                        <a:rPr lang="en-US" sz="1000" b="1" dirty="0">
                          <a:effectLst/>
                        </a:rPr>
                        <a:t>Input</a:t>
                      </a:r>
                    </a:p>
                    <a:p>
                      <a:pPr algn="ctr" fontAlgn="t">
                        <a:buNone/>
                      </a:pPr>
                      <a:r>
                        <a:rPr lang="en-US" sz="1000" b="1" dirty="0">
                          <a:effectLst/>
                        </a:rPr>
                        <a:t>(Per 1k tokens)</a:t>
                      </a:r>
                    </a:p>
                  </a:txBody>
                  <a:tcPr marL="114300" marR="114300" marT="114300" marB="114300" anchor="ctr"/>
                </a:tc>
                <a:tc>
                  <a:txBody>
                    <a:bodyPr/>
                    <a:lstStyle/>
                    <a:p>
                      <a:pPr algn="ctr" fontAlgn="t">
                        <a:buNone/>
                      </a:pPr>
                      <a:r>
                        <a:rPr lang="en-US" sz="1000" b="1" dirty="0">
                          <a:effectLst/>
                        </a:rPr>
                        <a:t>Output</a:t>
                      </a:r>
                    </a:p>
                    <a:p>
                      <a:pPr algn="ctr" fontAlgn="t">
                        <a:buNone/>
                      </a:pPr>
                      <a:r>
                        <a:rPr lang="en-US" sz="1000" b="1" dirty="0">
                          <a:effectLst/>
                        </a:rPr>
                        <a:t>(Per 1k tokens)</a:t>
                      </a:r>
                    </a:p>
                  </a:txBody>
                  <a:tcPr marL="114300" marR="114300" marT="114300" marB="114300" anchor="ctr"/>
                </a:tc>
                <a:extLst>
                  <a:ext uri="{0D108BD9-81ED-4DB2-BD59-A6C34878D82A}">
                    <a16:rowId xmlns:a16="http://schemas.microsoft.com/office/drawing/2014/main" val="3691582584"/>
                  </a:ext>
                </a:extLst>
              </a:tr>
              <a:tr h="229383">
                <a:tc>
                  <a:txBody>
                    <a:bodyPr/>
                    <a:lstStyle/>
                    <a:p>
                      <a:pPr algn="l" fontAlgn="t">
                        <a:buNone/>
                      </a:pPr>
                      <a:r>
                        <a:rPr lang="en-US" sz="1000" dirty="0">
                          <a:effectLst/>
                        </a:rPr>
                        <a:t>Phi-4</a:t>
                      </a:r>
                    </a:p>
                  </a:txBody>
                  <a:tcPr marL="59323" marR="59323" marT="59323" marB="59323" anchor="ctr"/>
                </a:tc>
                <a:tc>
                  <a:txBody>
                    <a:bodyPr/>
                    <a:lstStyle/>
                    <a:p>
                      <a:pPr fontAlgn="t">
                        <a:buNone/>
                      </a:pPr>
                      <a:r>
                        <a:rPr lang="en-US" sz="1000">
                          <a:effectLst/>
                        </a:rPr>
                        <a:t>128K</a:t>
                      </a:r>
                    </a:p>
                  </a:txBody>
                  <a:tcPr marL="59323" marR="59323" marT="59323" marB="59323" anchor="ctr"/>
                </a:tc>
                <a:tc>
                  <a:txBody>
                    <a:bodyPr/>
                    <a:lstStyle/>
                    <a:p>
                      <a:pPr fontAlgn="t">
                        <a:buNone/>
                      </a:pPr>
                      <a:r>
                        <a:rPr lang="en-US" sz="1000" b="1">
                          <a:effectLst/>
                        </a:rPr>
                        <a:t>$0.000125</a:t>
                      </a:r>
                      <a:endParaRPr lang="en-US" sz="1000">
                        <a:effectLst/>
                      </a:endParaRPr>
                    </a:p>
                  </a:txBody>
                  <a:tcPr marL="59323" marR="59323" marT="59323" marB="59323" anchor="ctr"/>
                </a:tc>
                <a:tc>
                  <a:txBody>
                    <a:bodyPr/>
                    <a:lstStyle/>
                    <a:p>
                      <a:pPr fontAlgn="t">
                        <a:buNone/>
                      </a:pPr>
                      <a:r>
                        <a:rPr lang="en-US" sz="1000" b="1">
                          <a:effectLst/>
                        </a:rPr>
                        <a:t>$0.0005</a:t>
                      </a:r>
                      <a:endParaRPr lang="en-US" sz="1000">
                        <a:effectLst/>
                      </a:endParaRPr>
                    </a:p>
                  </a:txBody>
                  <a:tcPr marL="59323" marR="59323" marT="59323" marB="59323" anchor="ctr"/>
                </a:tc>
                <a:extLst>
                  <a:ext uri="{0D108BD9-81ED-4DB2-BD59-A6C34878D82A}">
                    <a16:rowId xmlns:a16="http://schemas.microsoft.com/office/drawing/2014/main" val="3835390382"/>
                  </a:ext>
                </a:extLst>
              </a:tr>
              <a:tr h="229383">
                <a:tc>
                  <a:txBody>
                    <a:bodyPr/>
                    <a:lstStyle/>
                    <a:p>
                      <a:pPr algn="l" fontAlgn="t">
                        <a:buNone/>
                      </a:pPr>
                      <a:r>
                        <a:rPr lang="en-US" sz="1000">
                          <a:effectLst/>
                        </a:rPr>
                        <a:t>Phi-4-mini</a:t>
                      </a:r>
                    </a:p>
                  </a:txBody>
                  <a:tcPr marL="59323" marR="59323" marT="59323" marB="59323" anchor="ctr"/>
                </a:tc>
                <a:tc>
                  <a:txBody>
                    <a:bodyPr/>
                    <a:lstStyle/>
                    <a:p>
                      <a:pPr fontAlgn="t">
                        <a:buNone/>
                      </a:pPr>
                      <a:r>
                        <a:rPr lang="en-US" sz="1000">
                          <a:effectLst/>
                        </a:rPr>
                        <a:t>128K</a:t>
                      </a:r>
                    </a:p>
                  </a:txBody>
                  <a:tcPr marL="59323" marR="59323" marT="59323" marB="59323" anchor="ctr"/>
                </a:tc>
                <a:tc>
                  <a:txBody>
                    <a:bodyPr/>
                    <a:lstStyle/>
                    <a:p>
                      <a:pPr fontAlgn="t">
                        <a:buNone/>
                      </a:pPr>
                      <a:r>
                        <a:rPr lang="en-US" sz="1000" b="1">
                          <a:effectLst/>
                        </a:rPr>
                        <a:t>$0.000075</a:t>
                      </a:r>
                      <a:endParaRPr lang="en-US" sz="1000">
                        <a:effectLst/>
                      </a:endParaRPr>
                    </a:p>
                  </a:txBody>
                  <a:tcPr marL="59323" marR="59323" marT="59323" marB="59323" anchor="ctr"/>
                </a:tc>
                <a:tc>
                  <a:txBody>
                    <a:bodyPr/>
                    <a:lstStyle/>
                    <a:p>
                      <a:pPr fontAlgn="t">
                        <a:buNone/>
                      </a:pPr>
                      <a:r>
                        <a:rPr lang="en-US" sz="1000" b="1">
                          <a:effectLst/>
                        </a:rPr>
                        <a:t>$0.0003</a:t>
                      </a:r>
                      <a:endParaRPr lang="en-US" sz="1000">
                        <a:effectLst/>
                      </a:endParaRPr>
                    </a:p>
                  </a:txBody>
                  <a:tcPr marL="59323" marR="59323" marT="59323" marB="59323" anchor="ctr"/>
                </a:tc>
                <a:extLst>
                  <a:ext uri="{0D108BD9-81ED-4DB2-BD59-A6C34878D82A}">
                    <a16:rowId xmlns:a16="http://schemas.microsoft.com/office/drawing/2014/main" val="469837610"/>
                  </a:ext>
                </a:extLst>
              </a:tr>
              <a:tr h="229383">
                <a:tc>
                  <a:txBody>
                    <a:bodyPr/>
                    <a:lstStyle/>
                    <a:p>
                      <a:pPr algn="l" fontAlgn="t">
                        <a:buNone/>
                      </a:pPr>
                      <a:r>
                        <a:rPr lang="en-US" sz="1000" dirty="0">
                          <a:effectLst/>
                        </a:rPr>
                        <a:t>Phi-4-multimodal, text and image</a:t>
                      </a:r>
                    </a:p>
                  </a:txBody>
                  <a:tcPr marL="59323" marR="59323" marT="59323" marB="59323" anchor="ctr"/>
                </a:tc>
                <a:tc>
                  <a:txBody>
                    <a:bodyPr/>
                    <a:lstStyle/>
                    <a:p>
                      <a:pPr fontAlgn="t">
                        <a:buNone/>
                      </a:pPr>
                      <a:r>
                        <a:rPr lang="en-US" sz="1000">
                          <a:effectLst/>
                        </a:rPr>
                        <a:t>128K</a:t>
                      </a:r>
                    </a:p>
                  </a:txBody>
                  <a:tcPr marL="59323" marR="59323" marT="59323" marB="59323" anchor="ctr"/>
                </a:tc>
                <a:tc>
                  <a:txBody>
                    <a:bodyPr/>
                    <a:lstStyle/>
                    <a:p>
                      <a:pPr fontAlgn="t">
                        <a:buNone/>
                      </a:pPr>
                      <a:r>
                        <a:rPr lang="en-US" sz="1000" b="1">
                          <a:effectLst/>
                        </a:rPr>
                        <a:t>$0.00008</a:t>
                      </a:r>
                      <a:endParaRPr lang="en-US" sz="1000">
                        <a:effectLst/>
                      </a:endParaRPr>
                    </a:p>
                  </a:txBody>
                  <a:tcPr marL="59323" marR="59323" marT="59323" marB="59323" anchor="ctr"/>
                </a:tc>
                <a:tc>
                  <a:txBody>
                    <a:bodyPr/>
                    <a:lstStyle/>
                    <a:p>
                      <a:pPr fontAlgn="t">
                        <a:buNone/>
                      </a:pPr>
                      <a:r>
                        <a:rPr lang="en-US" sz="1000" b="1" dirty="0">
                          <a:effectLst/>
                        </a:rPr>
                        <a:t>$0.00032</a:t>
                      </a:r>
                      <a:endParaRPr lang="en-US" sz="1000" dirty="0">
                        <a:effectLst/>
                      </a:endParaRPr>
                    </a:p>
                  </a:txBody>
                  <a:tcPr marL="59323" marR="59323" marT="59323" marB="59323" anchor="ctr"/>
                </a:tc>
                <a:extLst>
                  <a:ext uri="{0D108BD9-81ED-4DB2-BD59-A6C34878D82A}">
                    <a16:rowId xmlns:a16="http://schemas.microsoft.com/office/drawing/2014/main" val="2453513624"/>
                  </a:ext>
                </a:extLst>
              </a:tr>
              <a:tr h="229383">
                <a:tc>
                  <a:txBody>
                    <a:bodyPr/>
                    <a:lstStyle/>
                    <a:p>
                      <a:pPr algn="l" fontAlgn="t">
                        <a:buNone/>
                      </a:pPr>
                      <a:r>
                        <a:rPr lang="en-US" sz="1000">
                          <a:effectLst/>
                        </a:rPr>
                        <a:t>Phi-4-multimodal, audio</a:t>
                      </a:r>
                    </a:p>
                  </a:txBody>
                  <a:tcPr marL="59323" marR="59323" marT="59323" marB="59323" anchor="ctr"/>
                </a:tc>
                <a:tc>
                  <a:txBody>
                    <a:bodyPr/>
                    <a:lstStyle/>
                    <a:p>
                      <a:pPr fontAlgn="t">
                        <a:buNone/>
                      </a:pPr>
                      <a:r>
                        <a:rPr lang="en-US" sz="1000">
                          <a:effectLst/>
                        </a:rPr>
                        <a:t>128K</a:t>
                      </a:r>
                    </a:p>
                  </a:txBody>
                  <a:tcPr marL="59323" marR="59323" marT="59323" marB="59323" anchor="ctr"/>
                </a:tc>
                <a:tc>
                  <a:txBody>
                    <a:bodyPr/>
                    <a:lstStyle/>
                    <a:p>
                      <a:pPr fontAlgn="t">
                        <a:buNone/>
                      </a:pPr>
                      <a:r>
                        <a:rPr lang="en-US" sz="1000" b="1">
                          <a:effectLst/>
                        </a:rPr>
                        <a:t>$0.004</a:t>
                      </a:r>
                      <a:endParaRPr lang="en-US" sz="1000">
                        <a:effectLst/>
                      </a:endParaRPr>
                    </a:p>
                  </a:txBody>
                  <a:tcPr marL="59323" marR="59323" marT="59323" marB="59323" anchor="ctr"/>
                </a:tc>
                <a:tc>
                  <a:txBody>
                    <a:bodyPr/>
                    <a:lstStyle/>
                    <a:p>
                      <a:pPr fontAlgn="t">
                        <a:buNone/>
                      </a:pPr>
                      <a:r>
                        <a:rPr lang="en-US" sz="1000" b="1">
                          <a:effectLst/>
                        </a:rPr>
                        <a:t>$0.00032</a:t>
                      </a:r>
                      <a:endParaRPr lang="en-US" sz="1000">
                        <a:effectLst/>
                      </a:endParaRPr>
                    </a:p>
                  </a:txBody>
                  <a:tcPr marL="59323" marR="59323" marT="59323" marB="59323" anchor="ctr"/>
                </a:tc>
                <a:extLst>
                  <a:ext uri="{0D108BD9-81ED-4DB2-BD59-A6C34878D82A}">
                    <a16:rowId xmlns:a16="http://schemas.microsoft.com/office/drawing/2014/main" val="2090434376"/>
                  </a:ext>
                </a:extLst>
              </a:tr>
              <a:tr h="229383">
                <a:tc>
                  <a:txBody>
                    <a:bodyPr/>
                    <a:lstStyle/>
                    <a:p>
                      <a:pPr algn="l" fontAlgn="t">
                        <a:buNone/>
                      </a:pPr>
                      <a:r>
                        <a:rPr lang="en-US" sz="1000">
                          <a:effectLst/>
                        </a:rPr>
                        <a:t>Phi-4-mini-reasoning</a:t>
                      </a:r>
                    </a:p>
                  </a:txBody>
                  <a:tcPr marL="59323" marR="59323" marT="59323" marB="59323" anchor="ctr"/>
                </a:tc>
                <a:tc>
                  <a:txBody>
                    <a:bodyPr/>
                    <a:lstStyle/>
                    <a:p>
                      <a:pPr fontAlgn="t">
                        <a:buNone/>
                      </a:pPr>
                      <a:r>
                        <a:rPr lang="en-US" sz="1000">
                          <a:effectLst/>
                        </a:rPr>
                        <a:t>128K</a:t>
                      </a:r>
                    </a:p>
                  </a:txBody>
                  <a:tcPr marL="59323" marR="59323" marT="59323" marB="59323" anchor="ctr"/>
                </a:tc>
                <a:tc>
                  <a:txBody>
                    <a:bodyPr/>
                    <a:lstStyle/>
                    <a:p>
                      <a:pPr fontAlgn="t">
                        <a:buNone/>
                      </a:pPr>
                      <a:r>
                        <a:rPr lang="en-US" sz="1000" b="1">
                          <a:effectLst/>
                        </a:rPr>
                        <a:t>$0.000075</a:t>
                      </a:r>
                      <a:endParaRPr lang="en-US" sz="1000">
                        <a:effectLst/>
                      </a:endParaRPr>
                    </a:p>
                  </a:txBody>
                  <a:tcPr marL="59323" marR="59323" marT="59323" marB="59323" anchor="ctr"/>
                </a:tc>
                <a:tc>
                  <a:txBody>
                    <a:bodyPr/>
                    <a:lstStyle/>
                    <a:p>
                      <a:pPr fontAlgn="t">
                        <a:buNone/>
                      </a:pPr>
                      <a:r>
                        <a:rPr lang="en-US" sz="1000" b="1">
                          <a:effectLst/>
                        </a:rPr>
                        <a:t>$0.0003</a:t>
                      </a:r>
                      <a:endParaRPr lang="en-US" sz="1000">
                        <a:effectLst/>
                      </a:endParaRPr>
                    </a:p>
                  </a:txBody>
                  <a:tcPr marL="59323" marR="59323" marT="59323" marB="59323" anchor="ctr"/>
                </a:tc>
                <a:extLst>
                  <a:ext uri="{0D108BD9-81ED-4DB2-BD59-A6C34878D82A}">
                    <a16:rowId xmlns:a16="http://schemas.microsoft.com/office/drawing/2014/main" val="1397207952"/>
                  </a:ext>
                </a:extLst>
              </a:tr>
              <a:tr h="229383">
                <a:tc>
                  <a:txBody>
                    <a:bodyPr/>
                    <a:lstStyle/>
                    <a:p>
                      <a:pPr algn="l" fontAlgn="t">
                        <a:buNone/>
                      </a:pPr>
                      <a:r>
                        <a:rPr lang="en-US" sz="1000">
                          <a:effectLst/>
                        </a:rPr>
                        <a:t>Phi-4-reasoning</a:t>
                      </a:r>
                    </a:p>
                  </a:txBody>
                  <a:tcPr marL="59323" marR="59323" marT="59323" marB="59323" anchor="ctr"/>
                </a:tc>
                <a:tc>
                  <a:txBody>
                    <a:bodyPr/>
                    <a:lstStyle/>
                    <a:p>
                      <a:pPr fontAlgn="t">
                        <a:buNone/>
                      </a:pPr>
                      <a:r>
                        <a:rPr lang="en-US" sz="1000">
                          <a:effectLst/>
                        </a:rPr>
                        <a:t>32K</a:t>
                      </a:r>
                    </a:p>
                  </a:txBody>
                  <a:tcPr marL="59323" marR="59323" marT="59323" marB="59323" anchor="ctr"/>
                </a:tc>
                <a:tc>
                  <a:txBody>
                    <a:bodyPr/>
                    <a:lstStyle/>
                    <a:p>
                      <a:pPr fontAlgn="t">
                        <a:buNone/>
                      </a:pPr>
                      <a:r>
                        <a:rPr lang="en-US" sz="1000" b="1">
                          <a:effectLst/>
                        </a:rPr>
                        <a:t>$0.000125</a:t>
                      </a:r>
                      <a:endParaRPr lang="en-US" sz="1000">
                        <a:effectLst/>
                      </a:endParaRPr>
                    </a:p>
                  </a:txBody>
                  <a:tcPr marL="59323" marR="59323" marT="59323" marB="59323" anchor="ctr"/>
                </a:tc>
                <a:tc>
                  <a:txBody>
                    <a:bodyPr/>
                    <a:lstStyle/>
                    <a:p>
                      <a:pPr fontAlgn="t">
                        <a:buNone/>
                      </a:pPr>
                      <a:r>
                        <a:rPr lang="en-US" sz="1000" b="1">
                          <a:effectLst/>
                        </a:rPr>
                        <a:t>$0.0005</a:t>
                      </a:r>
                      <a:endParaRPr lang="en-US" sz="1000">
                        <a:effectLst/>
                      </a:endParaRPr>
                    </a:p>
                  </a:txBody>
                  <a:tcPr marL="59323" marR="59323" marT="59323" marB="59323" anchor="ctr"/>
                </a:tc>
                <a:extLst>
                  <a:ext uri="{0D108BD9-81ED-4DB2-BD59-A6C34878D82A}">
                    <a16:rowId xmlns:a16="http://schemas.microsoft.com/office/drawing/2014/main" val="619609078"/>
                  </a:ext>
                </a:extLst>
              </a:tr>
              <a:tr h="229383">
                <a:tc>
                  <a:txBody>
                    <a:bodyPr/>
                    <a:lstStyle/>
                    <a:p>
                      <a:pPr algn="l" fontAlgn="t">
                        <a:buNone/>
                      </a:pPr>
                      <a:r>
                        <a:rPr lang="en-US" sz="1000">
                          <a:effectLst/>
                        </a:rPr>
                        <a:t>Phi-4-reasoning-plus</a:t>
                      </a:r>
                    </a:p>
                  </a:txBody>
                  <a:tcPr marL="59323" marR="59323" marT="59323" marB="59323" anchor="ctr"/>
                </a:tc>
                <a:tc>
                  <a:txBody>
                    <a:bodyPr/>
                    <a:lstStyle/>
                    <a:p>
                      <a:pPr fontAlgn="t">
                        <a:buNone/>
                      </a:pPr>
                      <a:r>
                        <a:rPr lang="en-US" sz="1000">
                          <a:effectLst/>
                        </a:rPr>
                        <a:t>32K</a:t>
                      </a:r>
                    </a:p>
                  </a:txBody>
                  <a:tcPr marL="59323" marR="59323" marT="59323" marB="59323" anchor="ctr"/>
                </a:tc>
                <a:tc>
                  <a:txBody>
                    <a:bodyPr/>
                    <a:lstStyle/>
                    <a:p>
                      <a:pPr fontAlgn="t">
                        <a:buNone/>
                      </a:pPr>
                      <a:r>
                        <a:rPr lang="en-US" sz="1000" b="1">
                          <a:effectLst/>
                        </a:rPr>
                        <a:t>$0.000125</a:t>
                      </a:r>
                      <a:endParaRPr lang="en-US" sz="1000">
                        <a:effectLst/>
                      </a:endParaRPr>
                    </a:p>
                  </a:txBody>
                  <a:tcPr marL="59323" marR="59323" marT="59323" marB="59323" anchor="ctr"/>
                </a:tc>
                <a:tc>
                  <a:txBody>
                    <a:bodyPr/>
                    <a:lstStyle/>
                    <a:p>
                      <a:pPr fontAlgn="t">
                        <a:buNone/>
                      </a:pPr>
                      <a:r>
                        <a:rPr lang="en-US" sz="1000" b="1" dirty="0">
                          <a:effectLst/>
                        </a:rPr>
                        <a:t>$0.0005</a:t>
                      </a:r>
                      <a:endParaRPr lang="en-US" sz="1000" dirty="0">
                        <a:effectLst/>
                      </a:endParaRPr>
                    </a:p>
                  </a:txBody>
                  <a:tcPr marL="59323" marR="59323" marT="59323" marB="59323" anchor="ctr"/>
                </a:tc>
                <a:extLst>
                  <a:ext uri="{0D108BD9-81ED-4DB2-BD59-A6C34878D82A}">
                    <a16:rowId xmlns:a16="http://schemas.microsoft.com/office/drawing/2014/main" val="1717928458"/>
                  </a:ext>
                </a:extLst>
              </a:tr>
            </a:tbl>
          </a:graphicData>
        </a:graphic>
      </p:graphicFrame>
    </p:spTree>
    <p:extLst>
      <p:ext uri="{BB962C8B-B14F-4D97-AF65-F5344CB8AC3E}">
        <p14:creationId xmlns:p14="http://schemas.microsoft.com/office/powerpoint/2010/main" val="3902434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a:xfrm>
            <a:off x="283102" y="712141"/>
            <a:ext cx="7534515" cy="3835500"/>
          </a:xfrm>
        </p:spPr>
        <p:txBody>
          <a:bodyPr/>
          <a:lstStyle/>
          <a:p>
            <a:r>
              <a:rPr lang="en-US" dirty="0">
                <a:solidFill>
                  <a:schemeClr val="tx1"/>
                </a:solidFill>
              </a:rPr>
              <a:t>Deep Learning +</a:t>
            </a:r>
            <a:br>
              <a:rPr lang="en-US" dirty="0">
                <a:solidFill>
                  <a:schemeClr val="tx1"/>
                </a:solidFill>
              </a:rPr>
            </a:br>
            <a:r>
              <a:rPr lang="en-US" dirty="0">
                <a:solidFill>
                  <a:schemeClr val="tx1"/>
                </a:solidFill>
              </a:rPr>
              <a:t>GPU Acceleration</a:t>
            </a:r>
            <a:endParaRPr lang="en-US" dirty="0">
              <a:solidFill>
                <a:schemeClr val="accent3"/>
              </a:solidFill>
            </a:endParaRPr>
          </a:p>
        </p:txBody>
      </p:sp>
    </p:spTree>
    <p:extLst>
      <p:ext uri="{BB962C8B-B14F-4D97-AF65-F5344CB8AC3E}">
        <p14:creationId xmlns:p14="http://schemas.microsoft.com/office/powerpoint/2010/main" val="2077716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5BD6-2A03-461C-8B1A-10352AF4A2D5}"/>
              </a:ext>
            </a:extLst>
          </p:cNvPr>
          <p:cNvSpPr>
            <a:spLocks noGrp="1"/>
          </p:cNvSpPr>
          <p:nvPr>
            <p:ph type="title"/>
          </p:nvPr>
        </p:nvSpPr>
        <p:spPr/>
        <p:txBody>
          <a:bodyPr/>
          <a:lstStyle/>
          <a:p>
            <a:r>
              <a:rPr lang="en-US" dirty="0"/>
              <a:t>Overview of Neural Networks</a:t>
            </a:r>
          </a:p>
        </p:txBody>
      </p:sp>
      <p:sp>
        <p:nvSpPr>
          <p:cNvPr id="3" name="Text Placeholder 2">
            <a:extLst>
              <a:ext uri="{FF2B5EF4-FFF2-40B4-BE49-F238E27FC236}">
                <a16:creationId xmlns:a16="http://schemas.microsoft.com/office/drawing/2014/main" id="{832016CA-6025-4052-9FC6-968863DD3550}"/>
              </a:ext>
            </a:extLst>
          </p:cNvPr>
          <p:cNvSpPr>
            <a:spLocks noGrp="1"/>
          </p:cNvSpPr>
          <p:nvPr>
            <p:ph type="body" idx="1"/>
          </p:nvPr>
        </p:nvSpPr>
        <p:spPr>
          <a:xfrm>
            <a:off x="2400303" y="1281225"/>
            <a:ext cx="3071400" cy="3323850"/>
          </a:xfrm>
        </p:spPr>
        <p:txBody>
          <a:bodyPr/>
          <a:lstStyle/>
          <a:p>
            <a:pPr>
              <a:lnSpc>
                <a:spcPct val="100000"/>
              </a:lnSpc>
            </a:pPr>
            <a:r>
              <a:rPr lang="en-US" dirty="0"/>
              <a:t>Built using interconnected nodes in multiple layers</a:t>
            </a:r>
          </a:p>
          <a:p>
            <a:pPr lvl="1">
              <a:lnSpc>
                <a:spcPct val="100000"/>
              </a:lnSpc>
              <a:spcBef>
                <a:spcPts val="0"/>
              </a:spcBef>
            </a:pPr>
            <a:r>
              <a:rPr lang="en-US" dirty="0"/>
              <a:t>Layers:</a:t>
            </a:r>
          </a:p>
          <a:p>
            <a:pPr lvl="2">
              <a:lnSpc>
                <a:spcPct val="100000"/>
              </a:lnSpc>
              <a:spcBef>
                <a:spcPts val="0"/>
              </a:spcBef>
            </a:pPr>
            <a:r>
              <a:rPr lang="en-US" dirty="0"/>
              <a:t>Input:</a:t>
            </a:r>
          </a:p>
          <a:p>
            <a:pPr lvl="3">
              <a:lnSpc>
                <a:spcPct val="100000"/>
              </a:lnSpc>
              <a:spcBef>
                <a:spcPts val="0"/>
              </a:spcBef>
            </a:pPr>
            <a:r>
              <a:rPr lang="en-US" dirty="0"/>
              <a:t>The set of input features</a:t>
            </a:r>
          </a:p>
          <a:p>
            <a:pPr lvl="2">
              <a:lnSpc>
                <a:spcPct val="100000"/>
              </a:lnSpc>
              <a:spcBef>
                <a:spcPts val="0"/>
              </a:spcBef>
            </a:pPr>
            <a:r>
              <a:rPr lang="en-US" dirty="0"/>
              <a:t>Hidden:</a:t>
            </a:r>
          </a:p>
          <a:p>
            <a:pPr lvl="3">
              <a:lnSpc>
                <a:spcPct val="100000"/>
              </a:lnSpc>
              <a:spcBef>
                <a:spcPts val="0"/>
              </a:spcBef>
            </a:pPr>
            <a:r>
              <a:rPr lang="en-US" dirty="0"/>
              <a:t>Set of mathematical functions to compute activations</a:t>
            </a:r>
          </a:p>
          <a:p>
            <a:pPr lvl="2">
              <a:lnSpc>
                <a:spcPct val="100000"/>
              </a:lnSpc>
              <a:spcBef>
                <a:spcPts val="0"/>
              </a:spcBef>
            </a:pPr>
            <a:r>
              <a:rPr lang="en-US" dirty="0"/>
              <a:t>Output:</a:t>
            </a:r>
          </a:p>
          <a:p>
            <a:pPr lvl="3">
              <a:lnSpc>
                <a:spcPct val="100000"/>
              </a:lnSpc>
              <a:spcBef>
                <a:spcPts val="0"/>
              </a:spcBef>
            </a:pPr>
            <a:r>
              <a:rPr lang="en-US" dirty="0"/>
              <a:t>The predicted class or value</a:t>
            </a:r>
          </a:p>
          <a:p>
            <a:pPr lvl="1">
              <a:lnSpc>
                <a:spcPct val="100000"/>
              </a:lnSpc>
              <a:spcBef>
                <a:spcPts val="0"/>
              </a:spcBef>
            </a:pPr>
            <a:r>
              <a:rPr lang="en-US" dirty="0"/>
              <a:t>Connections:</a:t>
            </a:r>
          </a:p>
          <a:p>
            <a:pPr lvl="2">
              <a:lnSpc>
                <a:spcPct val="100000"/>
              </a:lnSpc>
              <a:spcBef>
                <a:spcPts val="0"/>
              </a:spcBef>
            </a:pPr>
            <a:r>
              <a:rPr lang="en-US" dirty="0"/>
              <a:t>Directional weights</a:t>
            </a:r>
          </a:p>
        </p:txBody>
      </p:sp>
      <p:sp>
        <p:nvSpPr>
          <p:cNvPr id="4" name="Text Placeholder 3">
            <a:extLst>
              <a:ext uri="{FF2B5EF4-FFF2-40B4-BE49-F238E27FC236}">
                <a16:creationId xmlns:a16="http://schemas.microsoft.com/office/drawing/2014/main" id="{3055FF5D-8B93-46ED-B3EB-268B69A313E2}"/>
              </a:ext>
            </a:extLst>
          </p:cNvPr>
          <p:cNvSpPr>
            <a:spLocks noGrp="1"/>
          </p:cNvSpPr>
          <p:nvPr>
            <p:ph type="body" idx="2"/>
          </p:nvPr>
        </p:nvSpPr>
        <p:spPr>
          <a:xfrm>
            <a:off x="5650572" y="1281225"/>
            <a:ext cx="3071400" cy="3323850"/>
          </a:xfrm>
        </p:spPr>
        <p:txBody>
          <a:bodyPr/>
          <a:lstStyle/>
          <a:p>
            <a:pPr>
              <a:spcBef>
                <a:spcPts val="600"/>
              </a:spcBef>
            </a:pPr>
            <a:r>
              <a:rPr lang="en-US" dirty="0"/>
              <a:t>Examples:</a:t>
            </a:r>
          </a:p>
          <a:p>
            <a:pPr lvl="1">
              <a:spcBef>
                <a:spcPts val="600"/>
              </a:spcBef>
            </a:pPr>
            <a:r>
              <a:rPr lang="en-US" dirty="0"/>
              <a:t>Recurrent Neural Networks</a:t>
            </a:r>
          </a:p>
          <a:p>
            <a:pPr lvl="2">
              <a:spcBef>
                <a:spcPts val="600"/>
              </a:spcBef>
            </a:pPr>
            <a:r>
              <a:rPr lang="en-US" dirty="0"/>
              <a:t>Useful for NLP</a:t>
            </a:r>
          </a:p>
          <a:p>
            <a:pPr lvl="1">
              <a:spcBef>
                <a:spcPts val="600"/>
              </a:spcBef>
            </a:pPr>
            <a:r>
              <a:rPr lang="en-US" dirty="0"/>
              <a:t>Convolutional Neural Networks</a:t>
            </a:r>
          </a:p>
          <a:p>
            <a:pPr lvl="2">
              <a:spcBef>
                <a:spcPts val="600"/>
              </a:spcBef>
            </a:pPr>
            <a:r>
              <a:rPr lang="en-US" dirty="0"/>
              <a:t>Useful in Image Recognition</a:t>
            </a:r>
          </a:p>
          <a:p>
            <a:pPr lvl="1">
              <a:spcBef>
                <a:spcPts val="600"/>
              </a:spcBef>
            </a:pPr>
            <a:r>
              <a:rPr lang="en-US" dirty="0"/>
              <a:t>Long Short-Term Memory</a:t>
            </a:r>
          </a:p>
          <a:p>
            <a:pPr lvl="2">
              <a:spcBef>
                <a:spcPts val="600"/>
              </a:spcBef>
            </a:pPr>
            <a:r>
              <a:rPr lang="en-US" dirty="0"/>
              <a:t>Useful for Time Series</a:t>
            </a:r>
          </a:p>
          <a:p>
            <a:pPr lvl="1">
              <a:spcBef>
                <a:spcPts val="600"/>
              </a:spcBef>
            </a:pPr>
            <a:r>
              <a:rPr lang="en-US" dirty="0"/>
              <a:t>…tons more</a:t>
            </a:r>
          </a:p>
          <a:p>
            <a:pPr>
              <a:spcBef>
                <a:spcPts val="600"/>
              </a:spcBef>
            </a:pPr>
            <a:r>
              <a:rPr lang="en-US" dirty="0"/>
              <a:t>“Deep” just means there are multiple layers…</a:t>
            </a:r>
          </a:p>
        </p:txBody>
      </p:sp>
      <p:pic>
        <p:nvPicPr>
          <p:cNvPr id="4098" name="Picture 2" descr="https://upload.wikimedia.org/wikipedia/commons/thumb/4/46/Colored_neural_network.svg/800px-Colored_neural_network.svg.png">
            <a:extLst>
              <a:ext uri="{FF2B5EF4-FFF2-40B4-BE49-F238E27FC236}">
                <a16:creationId xmlns:a16="http://schemas.microsoft.com/office/drawing/2014/main" id="{A0403176-B541-4F96-89B7-8829FC54C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73" y="1281225"/>
            <a:ext cx="2146096" cy="2581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93AE8C-68E2-495C-ADF6-4EE445A70A52}"/>
              </a:ext>
            </a:extLst>
          </p:cNvPr>
          <p:cNvSpPr/>
          <p:nvPr/>
        </p:nvSpPr>
        <p:spPr>
          <a:xfrm>
            <a:off x="298020" y="3817825"/>
            <a:ext cx="1923413" cy="276999"/>
          </a:xfrm>
          <a:prstGeom prst="rect">
            <a:avLst/>
          </a:prstGeom>
        </p:spPr>
        <p:txBody>
          <a:bodyPr wrap="square">
            <a:spAutoFit/>
          </a:bodyPr>
          <a:lstStyle/>
          <a:p>
            <a:r>
              <a:rPr lang="en-US" sz="600" dirty="0">
                <a:solidFill>
                  <a:srgbClr val="0B0080"/>
                </a:solidFill>
                <a:latin typeface="Arial" panose="020B0604020202020204" pitchFamily="34" charset="0"/>
                <a:hlinkClick r:id="rId3"/>
              </a:rPr>
              <a:t>https://commons.wikimedia.org/w/index.php?title=File:Colored_neural_network.svg&amp;oldid=279111871</a:t>
            </a:r>
            <a:endParaRPr lang="en-US" sz="600" dirty="0"/>
          </a:p>
        </p:txBody>
      </p:sp>
      <p:sp>
        <p:nvSpPr>
          <p:cNvPr id="6" name="Action Button: Video 5">
            <a:hlinkClick r:id="rId4" highlightClick="1"/>
            <a:extLst>
              <a:ext uri="{FF2B5EF4-FFF2-40B4-BE49-F238E27FC236}">
                <a16:creationId xmlns:a16="http://schemas.microsoft.com/office/drawing/2014/main" id="{C5611CC4-2F4E-492E-A7CF-B1AA28B9E3D4}"/>
              </a:ext>
            </a:extLst>
          </p:cNvPr>
          <p:cNvSpPr/>
          <p:nvPr/>
        </p:nvSpPr>
        <p:spPr>
          <a:xfrm>
            <a:off x="696444" y="4362742"/>
            <a:ext cx="1042416" cy="484666"/>
          </a:xfrm>
          <a:prstGeom prst="actionButtonMov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A3AF07F-75BC-48D6-A6E9-E1E1CF0B2B65}"/>
              </a:ext>
            </a:extLst>
          </p:cNvPr>
          <p:cNvSpPr txBox="1"/>
          <p:nvPr/>
        </p:nvSpPr>
        <p:spPr>
          <a:xfrm>
            <a:off x="1274294" y="4625461"/>
            <a:ext cx="566166" cy="261610"/>
          </a:xfrm>
          <a:prstGeom prst="rect">
            <a:avLst/>
          </a:prstGeom>
          <a:noFill/>
        </p:spPr>
        <p:txBody>
          <a:bodyPr wrap="square" rtlCol="0">
            <a:spAutoFit/>
          </a:bodyPr>
          <a:lstStyle/>
          <a:p>
            <a:r>
              <a:rPr lang="en-US" sz="1100" dirty="0"/>
              <a:t>16:07</a:t>
            </a:r>
          </a:p>
        </p:txBody>
      </p:sp>
    </p:spTree>
    <p:extLst>
      <p:ext uri="{BB962C8B-B14F-4D97-AF65-F5344CB8AC3E}">
        <p14:creationId xmlns:p14="http://schemas.microsoft.com/office/powerpoint/2010/main" val="34441286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5FF4E-4E49-54F8-1A43-7D17BEAE56A8}"/>
              </a:ext>
            </a:extLst>
          </p:cNvPr>
          <p:cNvSpPr>
            <a:spLocks noGrp="1"/>
          </p:cNvSpPr>
          <p:nvPr>
            <p:ph type="title"/>
          </p:nvPr>
        </p:nvSpPr>
        <p:spPr>
          <a:xfrm>
            <a:off x="169888" y="188234"/>
            <a:ext cx="6321600" cy="635400"/>
          </a:xfrm>
        </p:spPr>
        <p:txBody>
          <a:bodyPr anchor="ctr">
            <a:normAutofit/>
          </a:bodyPr>
          <a:lstStyle/>
          <a:p>
            <a:r>
              <a:rPr lang="en-US" sz="2800" dirty="0"/>
              <a:t>Example LLM Architecture</a:t>
            </a:r>
          </a:p>
        </p:txBody>
      </p:sp>
      <p:sp>
        <p:nvSpPr>
          <p:cNvPr id="4" name="Rectangle 3">
            <a:extLst>
              <a:ext uri="{FF2B5EF4-FFF2-40B4-BE49-F238E27FC236}">
                <a16:creationId xmlns:a16="http://schemas.microsoft.com/office/drawing/2014/main" id="{F0676AD0-36C9-A13C-898F-7188C38D38A2}"/>
              </a:ext>
            </a:extLst>
          </p:cNvPr>
          <p:cNvSpPr/>
          <p:nvPr/>
        </p:nvSpPr>
        <p:spPr>
          <a:xfrm>
            <a:off x="1566306" y="1375376"/>
            <a:ext cx="1083357" cy="45478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Embedding</a:t>
            </a:r>
          </a:p>
        </p:txBody>
      </p:sp>
      <p:sp>
        <p:nvSpPr>
          <p:cNvPr id="5" name="TextBox 4">
            <a:extLst>
              <a:ext uri="{FF2B5EF4-FFF2-40B4-BE49-F238E27FC236}">
                <a16:creationId xmlns:a16="http://schemas.microsoft.com/office/drawing/2014/main" id="{96D5A597-448E-E8FA-F91B-DBB464BE876D}"/>
              </a:ext>
            </a:extLst>
          </p:cNvPr>
          <p:cNvSpPr txBox="1"/>
          <p:nvPr/>
        </p:nvSpPr>
        <p:spPr>
          <a:xfrm>
            <a:off x="215104" y="782291"/>
            <a:ext cx="987884" cy="307777"/>
          </a:xfrm>
          <a:prstGeom prst="rect">
            <a:avLst/>
          </a:prstGeom>
          <a:noFill/>
        </p:spPr>
        <p:txBody>
          <a:bodyPr wrap="square" rtlCol="0">
            <a:spAutoFit/>
          </a:bodyPr>
          <a:lstStyle/>
          <a:p>
            <a:pPr algn="ctr"/>
            <a:r>
              <a:rPr lang="en-US" dirty="0">
                <a:solidFill>
                  <a:schemeClr val="tx1"/>
                </a:solidFill>
              </a:rPr>
              <a:t>Input</a:t>
            </a:r>
          </a:p>
        </p:txBody>
      </p:sp>
      <p:cxnSp>
        <p:nvCxnSpPr>
          <p:cNvPr id="7" name="Straight Arrow Connector 6">
            <a:extLst>
              <a:ext uri="{FF2B5EF4-FFF2-40B4-BE49-F238E27FC236}">
                <a16:creationId xmlns:a16="http://schemas.microsoft.com/office/drawing/2014/main" id="{F0326D66-5AEE-84D4-8D5E-7F58E80BB1C5}"/>
              </a:ext>
            </a:extLst>
          </p:cNvPr>
          <p:cNvCxnSpPr>
            <a:cxnSpLocks/>
            <a:stCxn id="28" idx="3"/>
            <a:endCxn id="4" idx="1"/>
          </p:cNvCxnSpPr>
          <p:nvPr/>
        </p:nvCxnSpPr>
        <p:spPr>
          <a:xfrm>
            <a:off x="1334272" y="1602767"/>
            <a:ext cx="232034"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9" name="Rectangle 8">
            <a:extLst>
              <a:ext uri="{FF2B5EF4-FFF2-40B4-BE49-F238E27FC236}">
                <a16:creationId xmlns:a16="http://schemas.microsoft.com/office/drawing/2014/main" id="{28FCFE3A-8B9D-B1C4-A68A-EFEEC77DE588}"/>
              </a:ext>
            </a:extLst>
          </p:cNvPr>
          <p:cNvSpPr/>
          <p:nvPr/>
        </p:nvSpPr>
        <p:spPr>
          <a:xfrm>
            <a:off x="3008697" y="1375376"/>
            <a:ext cx="1473558" cy="45478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Attention</a:t>
            </a:r>
          </a:p>
          <a:p>
            <a:pPr algn="ctr"/>
            <a:r>
              <a:rPr lang="en-US" dirty="0"/>
              <a:t>Heads</a:t>
            </a:r>
          </a:p>
        </p:txBody>
      </p:sp>
      <p:sp>
        <p:nvSpPr>
          <p:cNvPr id="10" name="Rectangle 9">
            <a:extLst>
              <a:ext uri="{FF2B5EF4-FFF2-40B4-BE49-F238E27FC236}">
                <a16:creationId xmlns:a16="http://schemas.microsoft.com/office/drawing/2014/main" id="{5C65D807-3307-076A-8A51-9221080ABD0F}"/>
              </a:ext>
            </a:extLst>
          </p:cNvPr>
          <p:cNvSpPr/>
          <p:nvPr/>
        </p:nvSpPr>
        <p:spPr>
          <a:xfrm>
            <a:off x="4777789" y="1375376"/>
            <a:ext cx="1473558" cy="45478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Multilayer Perceptron</a:t>
            </a:r>
          </a:p>
        </p:txBody>
      </p:sp>
      <p:cxnSp>
        <p:nvCxnSpPr>
          <p:cNvPr id="11" name="Straight Arrow Connector 10">
            <a:extLst>
              <a:ext uri="{FF2B5EF4-FFF2-40B4-BE49-F238E27FC236}">
                <a16:creationId xmlns:a16="http://schemas.microsoft.com/office/drawing/2014/main" id="{6C6B8D24-BF62-5384-7305-57E40A496DD1}"/>
              </a:ext>
            </a:extLst>
          </p:cNvPr>
          <p:cNvCxnSpPr>
            <a:cxnSpLocks/>
            <a:stCxn id="4" idx="3"/>
            <a:endCxn id="9" idx="1"/>
          </p:cNvCxnSpPr>
          <p:nvPr/>
        </p:nvCxnSpPr>
        <p:spPr>
          <a:xfrm>
            <a:off x="2649663" y="1602767"/>
            <a:ext cx="359034"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AD6CB353-8710-44E7-F2F2-C08C303A3CC7}"/>
              </a:ext>
            </a:extLst>
          </p:cNvPr>
          <p:cNvCxnSpPr>
            <a:cxnSpLocks/>
            <a:stCxn id="9" idx="3"/>
            <a:endCxn id="10" idx="1"/>
          </p:cNvCxnSpPr>
          <p:nvPr/>
        </p:nvCxnSpPr>
        <p:spPr>
          <a:xfrm>
            <a:off x="4482255" y="1602767"/>
            <a:ext cx="295534" cy="0"/>
          </a:xfrm>
          <a:prstGeom prst="straightConnector1">
            <a:avLst/>
          </a:prstGeom>
          <a:ln w="38100">
            <a:solidFill>
              <a:schemeClr val="accent4"/>
            </a:solidFill>
            <a:tailEnd type="triangle"/>
          </a:ln>
        </p:spPr>
        <p:style>
          <a:lnRef idx="1">
            <a:schemeClr val="accent2"/>
          </a:lnRef>
          <a:fillRef idx="0">
            <a:schemeClr val="accent2"/>
          </a:fillRef>
          <a:effectRef idx="0">
            <a:schemeClr val="accent2"/>
          </a:effectRef>
          <a:fontRef idx="minor">
            <a:schemeClr val="tx1"/>
          </a:fontRef>
        </p:style>
      </p:cxnSp>
      <p:sp>
        <p:nvSpPr>
          <p:cNvPr id="17" name="Rectangle 16">
            <a:extLst>
              <a:ext uri="{FF2B5EF4-FFF2-40B4-BE49-F238E27FC236}">
                <a16:creationId xmlns:a16="http://schemas.microsoft.com/office/drawing/2014/main" id="{ADE486F7-163B-1200-2905-828B7ECF4F60}"/>
              </a:ext>
            </a:extLst>
          </p:cNvPr>
          <p:cNvSpPr/>
          <p:nvPr/>
        </p:nvSpPr>
        <p:spPr>
          <a:xfrm>
            <a:off x="6546881" y="1375376"/>
            <a:ext cx="1335618" cy="45478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Unembedding</a:t>
            </a:r>
          </a:p>
        </p:txBody>
      </p:sp>
      <p:cxnSp>
        <p:nvCxnSpPr>
          <p:cNvPr id="18" name="Straight Arrow Connector 17">
            <a:extLst>
              <a:ext uri="{FF2B5EF4-FFF2-40B4-BE49-F238E27FC236}">
                <a16:creationId xmlns:a16="http://schemas.microsoft.com/office/drawing/2014/main" id="{5F6883BC-46A5-3729-FB09-CB1B45559E05}"/>
              </a:ext>
            </a:extLst>
          </p:cNvPr>
          <p:cNvCxnSpPr>
            <a:cxnSpLocks/>
            <a:stCxn id="10" idx="3"/>
            <a:endCxn id="17" idx="1"/>
          </p:cNvCxnSpPr>
          <p:nvPr/>
        </p:nvCxnSpPr>
        <p:spPr>
          <a:xfrm>
            <a:off x="6251347" y="1602767"/>
            <a:ext cx="295534" cy="0"/>
          </a:xfrm>
          <a:prstGeom prst="straightConnector1">
            <a:avLst/>
          </a:prstGeom>
          <a:ln w="38100">
            <a:solidFill>
              <a:schemeClr val="accent3"/>
            </a:solidFill>
            <a:tailEnd type="triangle"/>
          </a:ln>
        </p:spPr>
        <p:style>
          <a:lnRef idx="1">
            <a:schemeClr val="accent2"/>
          </a:lnRef>
          <a:fillRef idx="0">
            <a:schemeClr val="accent2"/>
          </a:fillRef>
          <a:effectRef idx="0">
            <a:schemeClr val="accent2"/>
          </a:effectRef>
          <a:fontRef idx="minor">
            <a:schemeClr val="tx1"/>
          </a:fontRef>
        </p:style>
      </p:cxnSp>
      <p:sp>
        <p:nvSpPr>
          <p:cNvPr id="25" name="Rectangle 24">
            <a:extLst>
              <a:ext uri="{FF2B5EF4-FFF2-40B4-BE49-F238E27FC236}">
                <a16:creationId xmlns:a16="http://schemas.microsoft.com/office/drawing/2014/main" id="{566B5171-B4BB-9C4D-6784-8A128F7EB181}"/>
              </a:ext>
            </a:extLst>
          </p:cNvPr>
          <p:cNvSpPr/>
          <p:nvPr/>
        </p:nvSpPr>
        <p:spPr>
          <a:xfrm>
            <a:off x="8057056" y="1375376"/>
            <a:ext cx="1003124" cy="45478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Logits</a:t>
            </a:r>
          </a:p>
        </p:txBody>
      </p:sp>
      <p:sp>
        <p:nvSpPr>
          <p:cNvPr id="28" name="Rectangle 27">
            <a:extLst>
              <a:ext uri="{FF2B5EF4-FFF2-40B4-BE49-F238E27FC236}">
                <a16:creationId xmlns:a16="http://schemas.microsoft.com/office/drawing/2014/main" id="{4D8EA4A7-F5F8-D00B-EE78-9E55A2B3ECC2}"/>
              </a:ext>
            </a:extLst>
          </p:cNvPr>
          <p:cNvSpPr/>
          <p:nvPr/>
        </p:nvSpPr>
        <p:spPr>
          <a:xfrm>
            <a:off x="83820" y="1375376"/>
            <a:ext cx="1250452" cy="45478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Tokenization</a:t>
            </a:r>
          </a:p>
        </p:txBody>
      </p:sp>
      <p:cxnSp>
        <p:nvCxnSpPr>
          <p:cNvPr id="31" name="Straight Arrow Connector 30">
            <a:extLst>
              <a:ext uri="{FF2B5EF4-FFF2-40B4-BE49-F238E27FC236}">
                <a16:creationId xmlns:a16="http://schemas.microsoft.com/office/drawing/2014/main" id="{F4F3A3A6-8D07-8E7A-DFC4-154BA1981BCC}"/>
              </a:ext>
            </a:extLst>
          </p:cNvPr>
          <p:cNvCxnSpPr>
            <a:cxnSpLocks/>
            <a:stCxn id="5" idx="2"/>
            <a:endCxn id="28" idx="0"/>
          </p:cNvCxnSpPr>
          <p:nvPr/>
        </p:nvCxnSpPr>
        <p:spPr>
          <a:xfrm>
            <a:off x="709046" y="1090068"/>
            <a:ext cx="0" cy="285308"/>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8B1F3B93-817B-6C63-AAE0-D346AB960BC1}"/>
              </a:ext>
            </a:extLst>
          </p:cNvPr>
          <p:cNvCxnSpPr>
            <a:cxnSpLocks/>
            <a:stCxn id="17" idx="3"/>
            <a:endCxn id="25" idx="1"/>
          </p:cNvCxnSpPr>
          <p:nvPr/>
        </p:nvCxnSpPr>
        <p:spPr>
          <a:xfrm>
            <a:off x="7882499" y="1602767"/>
            <a:ext cx="174557" cy="0"/>
          </a:xfrm>
          <a:prstGeom prst="straightConnector1">
            <a:avLst/>
          </a:prstGeom>
          <a:ln w="38100">
            <a:solidFill>
              <a:schemeClr val="accent3"/>
            </a:solidFill>
            <a:tailEnd type="triangle"/>
          </a:ln>
        </p:spPr>
        <p:style>
          <a:lnRef idx="1">
            <a:schemeClr val="accent2"/>
          </a:lnRef>
          <a:fillRef idx="0">
            <a:schemeClr val="accent2"/>
          </a:fillRef>
          <a:effectRef idx="0">
            <a:schemeClr val="accent2"/>
          </a:effectRef>
          <a:fontRef idx="minor">
            <a:schemeClr val="tx1"/>
          </a:fontRef>
        </p:style>
      </p:cxnSp>
      <p:sp>
        <p:nvSpPr>
          <p:cNvPr id="41" name="TextBox 40">
            <a:extLst>
              <a:ext uri="{FF2B5EF4-FFF2-40B4-BE49-F238E27FC236}">
                <a16:creationId xmlns:a16="http://schemas.microsoft.com/office/drawing/2014/main" id="{03EE09FE-69D7-7E33-4AB6-990DF9E736A3}"/>
              </a:ext>
            </a:extLst>
          </p:cNvPr>
          <p:cNvSpPr txBox="1"/>
          <p:nvPr/>
        </p:nvSpPr>
        <p:spPr>
          <a:xfrm>
            <a:off x="8100090" y="784785"/>
            <a:ext cx="917056" cy="307777"/>
          </a:xfrm>
          <a:prstGeom prst="rect">
            <a:avLst/>
          </a:prstGeom>
          <a:noFill/>
        </p:spPr>
        <p:txBody>
          <a:bodyPr wrap="square" rtlCol="0">
            <a:spAutoFit/>
          </a:bodyPr>
          <a:lstStyle/>
          <a:p>
            <a:pPr algn="ctr"/>
            <a:r>
              <a:rPr lang="en-US" dirty="0">
                <a:solidFill>
                  <a:schemeClr val="accent3"/>
                </a:solidFill>
              </a:rPr>
              <a:t>Output</a:t>
            </a:r>
          </a:p>
        </p:txBody>
      </p:sp>
      <p:cxnSp>
        <p:nvCxnSpPr>
          <p:cNvPr id="42" name="Straight Arrow Connector 41">
            <a:extLst>
              <a:ext uri="{FF2B5EF4-FFF2-40B4-BE49-F238E27FC236}">
                <a16:creationId xmlns:a16="http://schemas.microsoft.com/office/drawing/2014/main" id="{300CCF35-8596-B4FB-1994-4D4EA6554A92}"/>
              </a:ext>
            </a:extLst>
          </p:cNvPr>
          <p:cNvCxnSpPr>
            <a:cxnSpLocks/>
            <a:stCxn id="25" idx="0"/>
            <a:endCxn id="41" idx="2"/>
          </p:cNvCxnSpPr>
          <p:nvPr/>
        </p:nvCxnSpPr>
        <p:spPr>
          <a:xfrm flipV="1">
            <a:off x="8558618" y="1092562"/>
            <a:ext cx="0" cy="282814"/>
          </a:xfrm>
          <a:prstGeom prst="straightConnector1">
            <a:avLst/>
          </a:prstGeom>
          <a:ln w="38100">
            <a:solidFill>
              <a:schemeClr val="accent3"/>
            </a:solidFill>
            <a:tailEnd type="triangle"/>
          </a:ln>
        </p:spPr>
        <p:style>
          <a:lnRef idx="1">
            <a:schemeClr val="accent2"/>
          </a:lnRef>
          <a:fillRef idx="0">
            <a:schemeClr val="accent2"/>
          </a:fillRef>
          <a:effectRef idx="0">
            <a:schemeClr val="accent2"/>
          </a:effectRef>
          <a:fontRef idx="minor">
            <a:schemeClr val="tx1"/>
          </a:fontRef>
        </p:style>
      </p:cxnSp>
      <p:cxnSp>
        <p:nvCxnSpPr>
          <p:cNvPr id="46" name="Connector: Elbow 45">
            <a:extLst>
              <a:ext uri="{FF2B5EF4-FFF2-40B4-BE49-F238E27FC236}">
                <a16:creationId xmlns:a16="http://schemas.microsoft.com/office/drawing/2014/main" id="{5AD29D6C-A330-FF4B-8C79-0D8D63EF95D1}"/>
              </a:ext>
            </a:extLst>
          </p:cNvPr>
          <p:cNvCxnSpPr>
            <a:cxnSpLocks/>
            <a:stCxn id="10" idx="0"/>
            <a:endCxn id="9" idx="0"/>
          </p:cNvCxnSpPr>
          <p:nvPr/>
        </p:nvCxnSpPr>
        <p:spPr>
          <a:xfrm rot="16200000" flipV="1">
            <a:off x="4630022" y="490830"/>
            <a:ext cx="12700" cy="1769092"/>
          </a:xfrm>
          <a:prstGeom prst="bentConnector3">
            <a:avLst>
              <a:gd name="adj1" fmla="val 1800000"/>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A5FA805-0E0E-4CEB-63DB-107D4E320746}"/>
              </a:ext>
            </a:extLst>
          </p:cNvPr>
          <p:cNvSpPr txBox="1"/>
          <p:nvPr/>
        </p:nvSpPr>
        <p:spPr>
          <a:xfrm>
            <a:off x="4194646" y="782290"/>
            <a:ext cx="870751" cy="307777"/>
          </a:xfrm>
          <a:prstGeom prst="rect">
            <a:avLst/>
          </a:prstGeom>
          <a:noFill/>
        </p:spPr>
        <p:txBody>
          <a:bodyPr wrap="none" rtlCol="0">
            <a:spAutoFit/>
          </a:bodyPr>
          <a:lstStyle/>
          <a:p>
            <a:pPr algn="ctr"/>
            <a:r>
              <a:rPr lang="en-US" i="1" dirty="0">
                <a:solidFill>
                  <a:schemeClr val="accent4"/>
                </a:solidFill>
              </a:rPr>
              <a:t>h</a:t>
            </a:r>
            <a:r>
              <a:rPr lang="en-US" dirty="0">
                <a:solidFill>
                  <a:schemeClr val="accent4"/>
                </a:solidFill>
              </a:rPr>
              <a:t> Layers</a:t>
            </a:r>
          </a:p>
        </p:txBody>
      </p:sp>
      <p:sp>
        <p:nvSpPr>
          <p:cNvPr id="104" name="Rectangle 103">
            <a:extLst>
              <a:ext uri="{FF2B5EF4-FFF2-40B4-BE49-F238E27FC236}">
                <a16:creationId xmlns:a16="http://schemas.microsoft.com/office/drawing/2014/main" id="{19AAF01C-0E95-CEF2-CE06-3EB6127EB234}"/>
              </a:ext>
            </a:extLst>
          </p:cNvPr>
          <p:cNvSpPr/>
          <p:nvPr/>
        </p:nvSpPr>
        <p:spPr>
          <a:xfrm>
            <a:off x="83820" y="1888074"/>
            <a:ext cx="1250452" cy="93767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ysClr val="windowText" lastClr="000000"/>
                </a:solidFill>
              </a:rPr>
              <a:t>Convert the input to tokens</a:t>
            </a:r>
          </a:p>
        </p:txBody>
      </p:sp>
      <p:sp>
        <p:nvSpPr>
          <p:cNvPr id="105" name="Rectangle 104">
            <a:extLst>
              <a:ext uri="{FF2B5EF4-FFF2-40B4-BE49-F238E27FC236}">
                <a16:creationId xmlns:a16="http://schemas.microsoft.com/office/drawing/2014/main" id="{00F1F0EB-EA69-2ABE-A5E5-73C1A6CEFEA7}"/>
              </a:ext>
            </a:extLst>
          </p:cNvPr>
          <p:cNvSpPr/>
          <p:nvPr/>
        </p:nvSpPr>
        <p:spPr>
          <a:xfrm>
            <a:off x="1566306" y="1888074"/>
            <a:ext cx="1083357" cy="93767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ysClr val="windowText" lastClr="000000"/>
                </a:solidFill>
              </a:rPr>
              <a:t>Embed the tokens in the vector space</a:t>
            </a:r>
          </a:p>
        </p:txBody>
      </p:sp>
      <p:sp>
        <p:nvSpPr>
          <p:cNvPr id="106" name="Rectangle 105">
            <a:extLst>
              <a:ext uri="{FF2B5EF4-FFF2-40B4-BE49-F238E27FC236}">
                <a16:creationId xmlns:a16="http://schemas.microsoft.com/office/drawing/2014/main" id="{A8E58209-DFDA-FD08-5E80-78798ADEE80A}"/>
              </a:ext>
            </a:extLst>
          </p:cNvPr>
          <p:cNvSpPr/>
          <p:nvPr/>
        </p:nvSpPr>
        <p:spPr>
          <a:xfrm>
            <a:off x="3008697" y="1888074"/>
            <a:ext cx="1473558" cy="93767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a:solidFill>
                  <a:sysClr val="windowText" lastClr="000000"/>
                </a:solidFill>
              </a:rPr>
              <a:t>Give weights to the relationship between tokens</a:t>
            </a:r>
          </a:p>
        </p:txBody>
      </p:sp>
      <p:sp>
        <p:nvSpPr>
          <p:cNvPr id="107" name="Rectangle 106">
            <a:extLst>
              <a:ext uri="{FF2B5EF4-FFF2-40B4-BE49-F238E27FC236}">
                <a16:creationId xmlns:a16="http://schemas.microsoft.com/office/drawing/2014/main" id="{B7198D52-B121-8571-6D1A-63F91BF1C4AA}"/>
              </a:ext>
            </a:extLst>
          </p:cNvPr>
          <p:cNvSpPr/>
          <p:nvPr/>
        </p:nvSpPr>
        <p:spPr>
          <a:xfrm>
            <a:off x="4777789" y="1900774"/>
            <a:ext cx="1473558" cy="93767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a:solidFill>
                  <a:sysClr val="windowText" lastClr="000000"/>
                </a:solidFill>
              </a:rPr>
              <a:t>Expands and projects down</a:t>
            </a:r>
          </a:p>
        </p:txBody>
      </p:sp>
      <p:sp>
        <p:nvSpPr>
          <p:cNvPr id="108" name="Rectangle 107">
            <a:extLst>
              <a:ext uri="{FF2B5EF4-FFF2-40B4-BE49-F238E27FC236}">
                <a16:creationId xmlns:a16="http://schemas.microsoft.com/office/drawing/2014/main" id="{1CBE4A63-2E6F-103B-4B69-01C4800A0794}"/>
              </a:ext>
            </a:extLst>
          </p:cNvPr>
          <p:cNvSpPr/>
          <p:nvPr/>
        </p:nvSpPr>
        <p:spPr>
          <a:xfrm>
            <a:off x="6546881" y="1900774"/>
            <a:ext cx="1335618" cy="93767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dirty="0">
                <a:solidFill>
                  <a:sysClr val="windowText" lastClr="000000"/>
                </a:solidFill>
              </a:rPr>
              <a:t>Projects hidden dimensions to vocabulary space</a:t>
            </a:r>
          </a:p>
        </p:txBody>
      </p:sp>
      <p:sp>
        <p:nvSpPr>
          <p:cNvPr id="109" name="Rectangle 108">
            <a:extLst>
              <a:ext uri="{FF2B5EF4-FFF2-40B4-BE49-F238E27FC236}">
                <a16:creationId xmlns:a16="http://schemas.microsoft.com/office/drawing/2014/main" id="{328AAD77-C4A4-375B-5BFB-612F24E37D8A}"/>
              </a:ext>
            </a:extLst>
          </p:cNvPr>
          <p:cNvSpPr/>
          <p:nvPr/>
        </p:nvSpPr>
        <p:spPr>
          <a:xfrm>
            <a:off x="8057056" y="1900774"/>
            <a:ext cx="1003124" cy="93767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dirty="0">
                <a:solidFill>
                  <a:sysClr val="windowText" lastClr="000000"/>
                </a:solidFill>
              </a:rPr>
              <a:t>Final token probabilities</a:t>
            </a:r>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8FC7BA80-1E1B-2FCC-4F7F-2BD785D5653F}"/>
                  </a:ext>
                </a:extLst>
              </p:cNvPr>
              <p:cNvSpPr txBox="1"/>
              <p:nvPr/>
            </p:nvSpPr>
            <p:spPr>
              <a:xfrm>
                <a:off x="565994" y="2990850"/>
                <a:ext cx="28610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m:oMathPara>
                </a14:m>
                <a:endParaRPr lang="en-US" dirty="0"/>
              </a:p>
            </p:txBody>
          </p:sp>
        </mc:Choice>
        <mc:Fallback xmlns="">
          <p:sp>
            <p:nvSpPr>
              <p:cNvPr id="116" name="TextBox 115">
                <a:extLst>
                  <a:ext uri="{FF2B5EF4-FFF2-40B4-BE49-F238E27FC236}">
                    <a16:creationId xmlns:a16="http://schemas.microsoft.com/office/drawing/2014/main" id="{8FC7BA80-1E1B-2FCC-4F7F-2BD785D5653F}"/>
                  </a:ext>
                </a:extLst>
              </p:cNvPr>
              <p:cNvSpPr txBox="1">
                <a:spLocks noRot="1" noChangeAspect="1" noMove="1" noResize="1" noEditPoints="1" noAdjustHandles="1" noChangeArrowheads="1" noChangeShapeType="1" noTextEdit="1"/>
              </p:cNvSpPr>
              <p:nvPr/>
            </p:nvSpPr>
            <p:spPr>
              <a:xfrm>
                <a:off x="565994" y="2990850"/>
                <a:ext cx="286104" cy="215444"/>
              </a:xfrm>
              <a:prstGeom prst="rect">
                <a:avLst/>
              </a:prstGeom>
              <a:blipFill>
                <a:blip r:embed="rId2"/>
                <a:stretch>
                  <a:fillRect l="-21277" t="-2857" r="-19149" b="-3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3E5A7820-078B-0253-4A38-4D6475BAC107}"/>
                  </a:ext>
                </a:extLst>
              </p:cNvPr>
              <p:cNvSpPr txBox="1"/>
              <p:nvPr/>
            </p:nvSpPr>
            <p:spPr>
              <a:xfrm>
                <a:off x="1876574" y="2990850"/>
                <a:ext cx="46281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oMath>
                  </m:oMathPara>
                </a14:m>
                <a:endParaRPr lang="en-US" dirty="0"/>
              </a:p>
            </p:txBody>
          </p:sp>
        </mc:Choice>
        <mc:Fallback xmlns="">
          <p:sp>
            <p:nvSpPr>
              <p:cNvPr id="117" name="TextBox 116">
                <a:extLst>
                  <a:ext uri="{FF2B5EF4-FFF2-40B4-BE49-F238E27FC236}">
                    <a16:creationId xmlns:a16="http://schemas.microsoft.com/office/drawing/2014/main" id="{3E5A7820-078B-0253-4A38-4D6475BAC107}"/>
                  </a:ext>
                </a:extLst>
              </p:cNvPr>
              <p:cNvSpPr txBox="1">
                <a:spLocks noRot="1" noChangeAspect="1" noMove="1" noResize="1" noEditPoints="1" noAdjustHandles="1" noChangeArrowheads="1" noChangeShapeType="1" noTextEdit="1"/>
              </p:cNvSpPr>
              <p:nvPr/>
            </p:nvSpPr>
            <p:spPr>
              <a:xfrm>
                <a:off x="1876574" y="2990850"/>
                <a:ext cx="462819" cy="215444"/>
              </a:xfrm>
              <a:prstGeom prst="rect">
                <a:avLst/>
              </a:prstGeom>
              <a:blipFill>
                <a:blip r:embed="rId3"/>
                <a:stretch>
                  <a:fillRect l="-13158" t="-2857" r="-11842" b="-3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EF95D194-1279-C5A3-A8B9-F39B51B79A08}"/>
                  </a:ext>
                </a:extLst>
              </p:cNvPr>
              <p:cNvSpPr txBox="1"/>
              <p:nvPr/>
            </p:nvSpPr>
            <p:spPr>
              <a:xfrm>
                <a:off x="2890211" y="2984811"/>
                <a:ext cx="1723229" cy="430887"/>
              </a:xfrm>
              <a:prstGeom prst="rect">
                <a:avLst/>
              </a:prstGeom>
              <a:noFill/>
            </p:spPr>
            <p:txBody>
              <a:bodyPr wrap="none" lIns="0" tIns="0" rIns="0" bIns="0" rtlCol="0">
                <a:spAutoFit/>
              </a:bodyPr>
              <a:lstStyle/>
              <a:p>
                <a:pPr algn="ctr"/>
                <a:r>
                  <a:rPr lang="en-US" b="0" dirty="0"/>
                  <a:t>Queries/Keys/Values:</a:t>
                </a:r>
              </a:p>
              <a:p>
                <a:pPr algn="ctr"/>
                <a:r>
                  <a:rPr lang="en-US" b="0"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 </m:t>
                    </m:r>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oMath>
                </a14:m>
                <a:endParaRPr lang="en-US" dirty="0"/>
              </a:p>
            </p:txBody>
          </p:sp>
        </mc:Choice>
        <mc:Fallback xmlns="">
          <p:sp>
            <p:nvSpPr>
              <p:cNvPr id="118" name="TextBox 117">
                <a:extLst>
                  <a:ext uri="{FF2B5EF4-FFF2-40B4-BE49-F238E27FC236}">
                    <a16:creationId xmlns:a16="http://schemas.microsoft.com/office/drawing/2014/main" id="{EF95D194-1279-C5A3-A8B9-F39B51B79A08}"/>
                  </a:ext>
                </a:extLst>
              </p:cNvPr>
              <p:cNvSpPr txBox="1">
                <a:spLocks noRot="1" noChangeAspect="1" noMove="1" noResize="1" noEditPoints="1" noAdjustHandles="1" noChangeArrowheads="1" noChangeShapeType="1" noTextEdit="1"/>
              </p:cNvSpPr>
              <p:nvPr/>
            </p:nvSpPr>
            <p:spPr>
              <a:xfrm>
                <a:off x="2890211" y="2984811"/>
                <a:ext cx="1723229" cy="430887"/>
              </a:xfrm>
              <a:prstGeom prst="rect">
                <a:avLst/>
              </a:prstGeom>
              <a:blipFill>
                <a:blip r:embed="rId4"/>
                <a:stretch>
                  <a:fillRect l="-5654" t="-14286" r="-5654" b="-1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25DE628-8309-9512-B3F0-3B5A24A54E70}"/>
                  </a:ext>
                </a:extLst>
              </p:cNvPr>
              <p:cNvSpPr txBox="1"/>
              <p:nvPr/>
            </p:nvSpPr>
            <p:spPr>
              <a:xfrm>
                <a:off x="4906132" y="2990850"/>
                <a:ext cx="1216872" cy="430887"/>
              </a:xfrm>
              <a:prstGeom prst="rect">
                <a:avLst/>
              </a:prstGeom>
              <a:noFill/>
            </p:spPr>
            <p:txBody>
              <a:bodyPr wrap="none" lIns="0" tIns="0" rIns="0" bIns="0" rtlCol="0">
                <a:spAutoFit/>
              </a:bodyPr>
              <a:lstStyle/>
              <a:p>
                <a:pPr algn="ctr"/>
                <a:r>
                  <a:rPr lang="en-US" b="0" dirty="0"/>
                  <a:t>Hidden: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,4</m:t>
                        </m:r>
                        <m:r>
                          <a:rPr lang="en-US" b="0" i="1" smtClean="0">
                            <a:latin typeface="Cambria Math" panose="02040503050406030204" pitchFamily="18" charset="0"/>
                          </a:rPr>
                          <m:t>𝑑</m:t>
                        </m:r>
                      </m:e>
                    </m:d>
                  </m:oMath>
                </a14:m>
                <a:endParaRPr lang="en-US" b="0" i="1" dirty="0">
                  <a:latin typeface="Cambria Math" panose="02040503050406030204" pitchFamily="18" charset="0"/>
                </a:endParaRPr>
              </a:p>
              <a:p>
                <a:pPr algn="ctr"/>
                <a:r>
                  <a:rPr lang="en-US" dirty="0"/>
                  <a:t>Output: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𝑑</m:t>
                    </m:r>
                    <m:r>
                      <a:rPr lang="en-US" b="0" i="1" smtClean="0">
                        <a:latin typeface="Cambria Math" panose="02040503050406030204" pitchFamily="18" charset="0"/>
                      </a:rPr>
                      <m:t>]</m:t>
                    </m:r>
                  </m:oMath>
                </a14:m>
                <a:endParaRPr lang="en-US" dirty="0"/>
              </a:p>
            </p:txBody>
          </p:sp>
        </mc:Choice>
        <mc:Fallback xmlns="">
          <p:sp>
            <p:nvSpPr>
              <p:cNvPr id="119" name="TextBox 118">
                <a:extLst>
                  <a:ext uri="{FF2B5EF4-FFF2-40B4-BE49-F238E27FC236}">
                    <a16:creationId xmlns:a16="http://schemas.microsoft.com/office/drawing/2014/main" id="{A25DE628-8309-9512-B3F0-3B5A24A54E70}"/>
                  </a:ext>
                </a:extLst>
              </p:cNvPr>
              <p:cNvSpPr txBox="1">
                <a:spLocks noRot="1" noChangeAspect="1" noMove="1" noResize="1" noEditPoints="1" noAdjustHandles="1" noChangeArrowheads="1" noChangeShapeType="1" noTextEdit="1"/>
              </p:cNvSpPr>
              <p:nvPr/>
            </p:nvSpPr>
            <p:spPr>
              <a:xfrm>
                <a:off x="4906132" y="2990850"/>
                <a:ext cx="1216872" cy="430887"/>
              </a:xfrm>
              <a:prstGeom prst="rect">
                <a:avLst/>
              </a:prstGeom>
              <a:blipFill>
                <a:blip r:embed="rId5"/>
                <a:stretch>
                  <a:fillRect l="-7035" t="-14286"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86D36462-A504-4DBD-A444-2E7B4D318F51}"/>
                  </a:ext>
                </a:extLst>
              </p:cNvPr>
              <p:cNvSpPr txBox="1"/>
              <p:nvPr/>
            </p:nvSpPr>
            <p:spPr>
              <a:xfrm>
                <a:off x="6978952" y="2984811"/>
                <a:ext cx="47147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𝑉</m:t>
                          </m:r>
                        </m:e>
                      </m:d>
                    </m:oMath>
                  </m:oMathPara>
                </a14:m>
                <a:endParaRPr lang="en-US" dirty="0"/>
              </a:p>
            </p:txBody>
          </p:sp>
        </mc:Choice>
        <mc:Fallback xmlns="">
          <p:sp>
            <p:nvSpPr>
              <p:cNvPr id="120" name="TextBox 119">
                <a:extLst>
                  <a:ext uri="{FF2B5EF4-FFF2-40B4-BE49-F238E27FC236}">
                    <a16:creationId xmlns:a16="http://schemas.microsoft.com/office/drawing/2014/main" id="{86D36462-A504-4DBD-A444-2E7B4D318F51}"/>
                  </a:ext>
                </a:extLst>
              </p:cNvPr>
              <p:cNvSpPr txBox="1">
                <a:spLocks noRot="1" noChangeAspect="1" noMove="1" noResize="1" noEditPoints="1" noAdjustHandles="1" noChangeArrowheads="1" noChangeShapeType="1" noTextEdit="1"/>
              </p:cNvSpPr>
              <p:nvPr/>
            </p:nvSpPr>
            <p:spPr>
              <a:xfrm>
                <a:off x="6978952" y="2984811"/>
                <a:ext cx="471475" cy="215444"/>
              </a:xfrm>
              <a:prstGeom prst="rect">
                <a:avLst/>
              </a:prstGeom>
              <a:blipFill>
                <a:blip r:embed="rId6"/>
                <a:stretch>
                  <a:fillRect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5C6DB79B-7CF8-F30B-C7EA-34F077F557A8}"/>
                  </a:ext>
                </a:extLst>
              </p:cNvPr>
              <p:cNvSpPr txBox="1"/>
              <p:nvPr/>
            </p:nvSpPr>
            <p:spPr>
              <a:xfrm>
                <a:off x="3458473" y="3580507"/>
                <a:ext cx="586699" cy="430887"/>
              </a:xfrm>
              <a:prstGeom prst="rect">
                <a:avLst/>
              </a:prstGeom>
              <a:noFill/>
            </p:spPr>
            <p:txBody>
              <a:bodyPr wrap="none" lIns="0" tIns="0" rIns="0" bIns="0" rtlCol="0">
                <a:spAutoFit/>
              </a:bodyPr>
              <a:lstStyle/>
              <a:p>
                <a:pPr algn="ctr"/>
                <a:r>
                  <a:rPr lang="en-US" b="0" dirty="0"/>
                  <a:t>Output:</a:t>
                </a:r>
              </a:p>
              <a:p>
                <a:pPr algn="ctr"/>
                <a:r>
                  <a:rPr lang="en-US" b="0"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oMath>
                </a14:m>
                <a:endParaRPr lang="en-US" dirty="0"/>
              </a:p>
            </p:txBody>
          </p:sp>
        </mc:Choice>
        <mc:Fallback xmlns="">
          <p:sp>
            <p:nvSpPr>
              <p:cNvPr id="121" name="TextBox 120">
                <a:extLst>
                  <a:ext uri="{FF2B5EF4-FFF2-40B4-BE49-F238E27FC236}">
                    <a16:creationId xmlns:a16="http://schemas.microsoft.com/office/drawing/2014/main" id="{5C6DB79B-7CF8-F30B-C7EA-34F077F557A8}"/>
                  </a:ext>
                </a:extLst>
              </p:cNvPr>
              <p:cNvSpPr txBox="1">
                <a:spLocks noRot="1" noChangeAspect="1" noMove="1" noResize="1" noEditPoints="1" noAdjustHandles="1" noChangeArrowheads="1" noChangeShapeType="1" noTextEdit="1"/>
              </p:cNvSpPr>
              <p:nvPr/>
            </p:nvSpPr>
            <p:spPr>
              <a:xfrm>
                <a:off x="3458473" y="3580507"/>
                <a:ext cx="586699" cy="430887"/>
              </a:xfrm>
              <a:prstGeom prst="rect">
                <a:avLst/>
              </a:prstGeom>
              <a:blipFill>
                <a:blip r:embed="rId7"/>
                <a:stretch>
                  <a:fillRect l="-18557" t="-12676" r="-16495" b="-16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BB082966-1AE1-7222-8B9C-22A60003AB07}"/>
                  </a:ext>
                </a:extLst>
              </p:cNvPr>
              <p:cNvSpPr txBox="1"/>
              <p:nvPr/>
            </p:nvSpPr>
            <p:spPr>
              <a:xfrm>
                <a:off x="8411975" y="2978004"/>
                <a:ext cx="29328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𝑉</m:t>
                          </m:r>
                        </m:e>
                      </m:d>
                    </m:oMath>
                  </m:oMathPara>
                </a14:m>
                <a:endParaRPr lang="en-US" dirty="0"/>
              </a:p>
            </p:txBody>
          </p:sp>
        </mc:Choice>
        <mc:Fallback xmlns="">
          <p:sp>
            <p:nvSpPr>
              <p:cNvPr id="122" name="TextBox 121">
                <a:extLst>
                  <a:ext uri="{FF2B5EF4-FFF2-40B4-BE49-F238E27FC236}">
                    <a16:creationId xmlns:a16="http://schemas.microsoft.com/office/drawing/2014/main" id="{BB082966-1AE1-7222-8B9C-22A60003AB07}"/>
                  </a:ext>
                </a:extLst>
              </p:cNvPr>
              <p:cNvSpPr txBox="1">
                <a:spLocks noRot="1" noChangeAspect="1" noMove="1" noResize="1" noEditPoints="1" noAdjustHandles="1" noChangeArrowheads="1" noChangeShapeType="1" noTextEdit="1"/>
              </p:cNvSpPr>
              <p:nvPr/>
            </p:nvSpPr>
            <p:spPr>
              <a:xfrm>
                <a:off x="8411975" y="2978004"/>
                <a:ext cx="293285" cy="215444"/>
              </a:xfrm>
              <a:prstGeom prst="rect">
                <a:avLst/>
              </a:prstGeom>
              <a:blipFill>
                <a:blip r:embed="rId8"/>
                <a:stretch>
                  <a:fillRect b="-8571"/>
                </a:stretch>
              </a:blipFill>
            </p:spPr>
            <p:txBody>
              <a:bodyPr/>
              <a:lstStyle/>
              <a:p>
                <a:r>
                  <a:rPr lang="en-US">
                    <a:noFill/>
                  </a:rPr>
                  <a:t> </a:t>
                </a:r>
              </a:p>
            </p:txBody>
          </p:sp>
        </mc:Fallback>
      </mc:AlternateContent>
      <p:sp>
        <p:nvSpPr>
          <p:cNvPr id="127" name="TextBox 126">
            <a:extLst>
              <a:ext uri="{FF2B5EF4-FFF2-40B4-BE49-F238E27FC236}">
                <a16:creationId xmlns:a16="http://schemas.microsoft.com/office/drawing/2014/main" id="{FB83E33D-A4E2-291E-2D4B-526240B68F6A}"/>
              </a:ext>
            </a:extLst>
          </p:cNvPr>
          <p:cNvSpPr txBox="1"/>
          <p:nvPr/>
        </p:nvSpPr>
        <p:spPr>
          <a:xfrm>
            <a:off x="86658" y="3896912"/>
            <a:ext cx="4572000" cy="1169551"/>
          </a:xfrm>
          <a:prstGeom prst="rect">
            <a:avLst/>
          </a:prstGeom>
          <a:noFill/>
        </p:spPr>
        <p:txBody>
          <a:bodyPr wrap="square">
            <a:spAutoFit/>
          </a:bodyPr>
          <a:lstStyle/>
          <a:p>
            <a:r>
              <a:rPr lang="en-US" dirty="0"/>
              <a:t>Vocabulary size: 𝑉=30,000</a:t>
            </a:r>
          </a:p>
          <a:p>
            <a:r>
              <a:rPr lang="en-US" dirty="0"/>
              <a:t>Embedding dimension: 𝑑=768</a:t>
            </a:r>
          </a:p>
          <a:p>
            <a:r>
              <a:rPr lang="en-US" dirty="0"/>
              <a:t>Number of tokens in sequence (context): 𝑇=512</a:t>
            </a:r>
          </a:p>
          <a:p>
            <a:r>
              <a:rPr lang="en-US" dirty="0"/>
              <a:t>Number of attention heads: ℎ=12</a:t>
            </a:r>
          </a:p>
          <a:p>
            <a:r>
              <a:rPr lang="en-US" dirty="0"/>
              <a:t>Feedforward layer dimension (hidden size): 4×𝑑=3072</a:t>
            </a:r>
          </a:p>
        </p:txBody>
      </p:sp>
      <p:sp>
        <p:nvSpPr>
          <p:cNvPr id="3" name="Action Button: Video 2">
            <a:hlinkClick r:id="rId9" highlightClick="1"/>
            <a:extLst>
              <a:ext uri="{FF2B5EF4-FFF2-40B4-BE49-F238E27FC236}">
                <a16:creationId xmlns:a16="http://schemas.microsoft.com/office/drawing/2014/main" id="{18A295C7-8EF0-01D8-653C-1C5192B729F7}"/>
              </a:ext>
            </a:extLst>
          </p:cNvPr>
          <p:cNvSpPr/>
          <p:nvPr/>
        </p:nvSpPr>
        <p:spPr>
          <a:xfrm>
            <a:off x="7873130" y="4533250"/>
            <a:ext cx="1042416" cy="484666"/>
          </a:xfrm>
          <a:prstGeom prst="actionButtonMov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5D9A647-A1F3-6B6E-476B-9A1AAB8A885D}"/>
              </a:ext>
            </a:extLst>
          </p:cNvPr>
          <p:cNvSpPr txBox="1"/>
          <p:nvPr/>
        </p:nvSpPr>
        <p:spPr>
          <a:xfrm>
            <a:off x="8450980" y="4795969"/>
            <a:ext cx="566166" cy="261610"/>
          </a:xfrm>
          <a:prstGeom prst="rect">
            <a:avLst/>
          </a:prstGeom>
          <a:noFill/>
        </p:spPr>
        <p:txBody>
          <a:bodyPr wrap="square" rtlCol="0">
            <a:spAutoFit/>
          </a:bodyPr>
          <a:lstStyle/>
          <a:p>
            <a:r>
              <a:rPr lang="en-US" sz="1100" dirty="0"/>
              <a:t>27:13</a:t>
            </a:r>
          </a:p>
        </p:txBody>
      </p:sp>
    </p:spTree>
    <p:extLst>
      <p:ext uri="{BB962C8B-B14F-4D97-AF65-F5344CB8AC3E}">
        <p14:creationId xmlns:p14="http://schemas.microsoft.com/office/powerpoint/2010/main" val="18751203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48F82-519E-54D9-8505-77795968F5D0}"/>
              </a:ext>
            </a:extLst>
          </p:cNvPr>
          <p:cNvSpPr>
            <a:spLocks noGrp="1"/>
          </p:cNvSpPr>
          <p:nvPr>
            <p:ph type="title"/>
          </p:nvPr>
        </p:nvSpPr>
        <p:spPr>
          <a:xfrm>
            <a:off x="376797" y="490496"/>
            <a:ext cx="3380963" cy="755700"/>
          </a:xfrm>
        </p:spPr>
        <p:txBody>
          <a:bodyPr/>
          <a:lstStyle/>
          <a:p>
            <a:r>
              <a:rPr lang="en-US" dirty="0"/>
              <a:t>Matrix Multiplication in LLMs</a:t>
            </a:r>
          </a:p>
        </p:txBody>
      </p:sp>
      <p:sp>
        <p:nvSpPr>
          <p:cNvPr id="3" name="Text Placeholder 2">
            <a:extLst>
              <a:ext uri="{FF2B5EF4-FFF2-40B4-BE49-F238E27FC236}">
                <a16:creationId xmlns:a16="http://schemas.microsoft.com/office/drawing/2014/main" id="{F7D560C2-1091-2919-4A49-C521E0A506AD}"/>
              </a:ext>
            </a:extLst>
          </p:cNvPr>
          <p:cNvSpPr>
            <a:spLocks noGrp="1"/>
          </p:cNvSpPr>
          <p:nvPr>
            <p:ph type="body" idx="1"/>
          </p:nvPr>
        </p:nvSpPr>
        <p:spPr>
          <a:xfrm>
            <a:off x="319499" y="1085851"/>
            <a:ext cx="3328575" cy="3567154"/>
          </a:xfrm>
        </p:spPr>
        <p:txBody>
          <a:bodyPr/>
          <a:lstStyle/>
          <a:p>
            <a:pPr>
              <a:spcBef>
                <a:spcPts val="600"/>
              </a:spcBef>
            </a:pPr>
            <a:r>
              <a:rPr lang="en-US" dirty="0"/>
              <a:t>GPT-3 has about 175B parameters</a:t>
            </a:r>
          </a:p>
          <a:p>
            <a:pPr lvl="1">
              <a:spcBef>
                <a:spcPts val="600"/>
              </a:spcBef>
            </a:pPr>
            <a:r>
              <a:rPr lang="en-US" dirty="0"/>
              <a:t>Vocabulary tokens: 50,257</a:t>
            </a:r>
          </a:p>
          <a:p>
            <a:pPr lvl="1">
              <a:spcBef>
                <a:spcPts val="600"/>
              </a:spcBef>
            </a:pPr>
            <a:r>
              <a:rPr lang="en-US" dirty="0"/>
              <a:t>Embedding dimensions: 12,288</a:t>
            </a:r>
          </a:p>
          <a:p>
            <a:pPr lvl="1">
              <a:spcBef>
                <a:spcPts val="600"/>
              </a:spcBef>
            </a:pPr>
            <a:r>
              <a:rPr lang="en-US" dirty="0"/>
              <a:t>Context window: 2,048</a:t>
            </a:r>
          </a:p>
          <a:p>
            <a:pPr lvl="1">
              <a:spcBef>
                <a:spcPts val="600"/>
              </a:spcBef>
            </a:pPr>
            <a:r>
              <a:rPr lang="en-US" dirty="0"/>
              <a:t>Matrices: 27,938</a:t>
            </a:r>
          </a:p>
          <a:p>
            <a:pPr>
              <a:spcBef>
                <a:spcPts val="600"/>
              </a:spcBef>
            </a:pPr>
            <a:r>
              <a:rPr lang="en-US" dirty="0"/>
              <a:t>In the most basic form, we get the output by multiplying the weight matrices by the inputs.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A2E95A1-8754-7309-D9C2-E539F5ECCE39}"/>
                  </a:ext>
                </a:extLst>
              </p:cNvPr>
              <p:cNvSpPr txBox="1"/>
              <p:nvPr/>
            </p:nvSpPr>
            <p:spPr>
              <a:xfrm>
                <a:off x="389686" y="3833283"/>
                <a:ext cx="3881768" cy="684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1,1</m:t>
                                    </m:r>
                                  </m:sub>
                                </m:sSub>
                              </m:e>
                              <m:e>
                                <m:r>
                                  <a:rPr lang="en-US" i="1" smtClean="0">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r>
                                      <a:rPr lang="en-US" b="0" i="1" smtClean="0">
                                        <a:latin typeface="Cambria Math" panose="02040503050406030204" pitchFamily="18" charset="0"/>
                                      </a:rPr>
                                      <m:t>𝑛</m:t>
                                    </m:r>
                                  </m:sub>
                                </m:sSub>
                              </m:e>
                            </m:mr>
                            <m:mr>
                              <m:e>
                                <m:r>
                                  <a:rPr lang="en-US" i="1" smtClean="0">
                                    <a:latin typeface="Cambria Math" panose="02040503050406030204" pitchFamily="18" charset="0"/>
                                  </a:rPr>
                                  <m:t>⋮</m:t>
                                </m:r>
                              </m:e>
                              <m:e>
                                <m:r>
                                  <a:rPr lang="en-US" i="1" smtClean="0">
                                    <a:latin typeface="Cambria Math" panose="02040503050406030204" pitchFamily="18" charset="0"/>
                                  </a:rPr>
                                  <m:t>⋱</m:t>
                                </m:r>
                              </m:e>
                              <m:e>
                                <m:r>
                                  <a:rPr lang="en-US" i="1" smtClean="0">
                                    <a:latin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𝑚</m:t>
                                    </m:r>
                                    <m:r>
                                      <a:rPr lang="en-US" i="1">
                                        <a:latin typeface="Cambria Math" panose="02040503050406030204" pitchFamily="18" charset="0"/>
                                      </a:rPr>
                                      <m:t>,1</m:t>
                                    </m:r>
                                  </m:sub>
                                </m:sSub>
                              </m:e>
                              <m:e>
                                <m:r>
                                  <a:rPr lang="en-US" i="1" smtClean="0">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𝑚</m:t>
                                    </m:r>
                                    <m:r>
                                      <a:rPr lang="en-US" i="1">
                                        <a:latin typeface="Cambria Math" panose="02040503050406030204" pitchFamily="18" charset="0"/>
                                      </a:rPr>
                                      <m:t>,</m:t>
                                    </m:r>
                                    <m:r>
                                      <a:rPr lang="en-US" b="0" i="1" smtClean="0">
                                        <a:latin typeface="Cambria Math" panose="02040503050406030204" pitchFamily="18" charset="0"/>
                                      </a:rPr>
                                      <m:t>𝑛</m:t>
                                    </m:r>
                                  </m:sub>
                                </m:sSub>
                              </m:e>
                            </m:mr>
                          </m:m>
                        </m:e>
                      </m:d>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mr>
                            <m:mr>
                              <m:e>
                                <m:r>
                                  <a:rPr lang="en-US" i="1" smtClean="0">
                                    <a:latin typeface="Cambria Math" panose="02040503050406030204" pitchFamily="18" charset="0"/>
                                  </a:rPr>
                                  <m:t>⋮</m:t>
                                </m:r>
                              </m:e>
                            </m:mr>
                            <m:m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mr>
                          </m:m>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 </m:t>
                                    </m:r>
                                    <m:r>
                                      <a:rPr lang="en-US" i="1">
                                        <a:latin typeface="Cambria Math" panose="02040503050406030204" pitchFamily="18" charset="0"/>
                                      </a:rPr>
                                      <m:t>𝑤</m:t>
                                    </m:r>
                                  </m:e>
                                  <m:sub>
                                    <m:r>
                                      <a:rPr lang="en-US" i="1">
                                        <a:latin typeface="Cambria Math" panose="02040503050406030204" pitchFamily="18" charset="0"/>
                                      </a:rPr>
                                      <m:t>1,</m:t>
                                    </m:r>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mr>
                            <m:mr>
                              <m:e>
                                <m:r>
                                  <a:rPr lang="en-US" b="0" i="1" smtClean="0">
                                    <a:latin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𝑚</m:t>
                                    </m:r>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𝑤</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mr>
                          </m:m>
                        </m:e>
                      </m:d>
                    </m:oMath>
                  </m:oMathPara>
                </a14:m>
                <a:endParaRPr lang="en-US" dirty="0"/>
              </a:p>
            </p:txBody>
          </p:sp>
        </mc:Choice>
        <mc:Fallback xmlns="">
          <p:sp>
            <p:nvSpPr>
              <p:cNvPr id="4" name="TextBox 3">
                <a:extLst>
                  <a:ext uri="{FF2B5EF4-FFF2-40B4-BE49-F238E27FC236}">
                    <a16:creationId xmlns:a16="http://schemas.microsoft.com/office/drawing/2014/main" id="{1A2E95A1-8754-7309-D9C2-E539F5ECCE39}"/>
                  </a:ext>
                </a:extLst>
              </p:cNvPr>
              <p:cNvSpPr txBox="1">
                <a:spLocks noRot="1" noChangeAspect="1" noMove="1" noResize="1" noEditPoints="1" noAdjustHandles="1" noChangeArrowheads="1" noChangeShapeType="1" noTextEdit="1"/>
              </p:cNvSpPr>
              <p:nvPr/>
            </p:nvSpPr>
            <p:spPr>
              <a:xfrm>
                <a:off x="389686" y="3833283"/>
                <a:ext cx="3881768" cy="68473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6C94C1E-3356-724A-05B0-F25B65CE5EC5}"/>
                  </a:ext>
                </a:extLst>
              </p:cNvPr>
              <p:cNvSpPr txBox="1"/>
              <p:nvPr/>
            </p:nvSpPr>
            <p:spPr>
              <a:xfrm>
                <a:off x="1001327" y="4603911"/>
                <a:ext cx="2626425" cy="2431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1,2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sub>
                          </m:sSub>
                        </m:e>
                      </m:d>
                    </m:oMath>
                  </m:oMathPara>
                </a14:m>
                <a:endParaRPr lang="en-US" dirty="0"/>
              </a:p>
            </p:txBody>
          </p:sp>
        </mc:Choice>
        <mc:Fallback xmlns="">
          <p:sp>
            <p:nvSpPr>
              <p:cNvPr id="5" name="TextBox 4">
                <a:extLst>
                  <a:ext uri="{FF2B5EF4-FFF2-40B4-BE49-F238E27FC236}">
                    <a16:creationId xmlns:a16="http://schemas.microsoft.com/office/drawing/2014/main" id="{26C94C1E-3356-724A-05B0-F25B65CE5EC5}"/>
                  </a:ext>
                </a:extLst>
              </p:cNvPr>
              <p:cNvSpPr txBox="1">
                <a:spLocks noRot="1" noChangeAspect="1" noMove="1" noResize="1" noEditPoints="1" noAdjustHandles="1" noChangeArrowheads="1" noChangeShapeType="1" noTextEdit="1"/>
              </p:cNvSpPr>
              <p:nvPr/>
            </p:nvSpPr>
            <p:spPr>
              <a:xfrm>
                <a:off x="1001327" y="4603911"/>
                <a:ext cx="2626425" cy="243143"/>
              </a:xfrm>
              <a:prstGeom prst="rect">
                <a:avLst/>
              </a:prstGeom>
              <a:blipFill>
                <a:blip r:embed="rId3"/>
                <a:stretch>
                  <a:fillRect l="-162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2176AB8-CB82-79AB-2B5B-CF0418DC0544}"/>
                  </a:ext>
                </a:extLst>
              </p:cNvPr>
              <p:cNvSpPr txBox="1"/>
              <p:nvPr/>
            </p:nvSpPr>
            <p:spPr>
              <a:xfrm>
                <a:off x="376474" y="3331120"/>
                <a:ext cx="3547826" cy="523220"/>
              </a:xfrm>
              <a:prstGeom prst="rect">
                <a:avLst/>
              </a:prstGeom>
              <a:noFill/>
            </p:spPr>
            <p:txBody>
              <a:bodyPr wrap="square" rtlCol="0">
                <a:spAutoFit/>
              </a:bodyPr>
              <a:lstStyle/>
              <a:p>
                <a:r>
                  <a:rPr lang="en-US" b="1" dirty="0"/>
                  <a:t>Simple Form:</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𝐼𝑛𝑝𝑢𝑡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𝑂𝑢𝑡𝑝𝑢𝑡</m:t>
                      </m:r>
                    </m:oMath>
                  </m:oMathPara>
                </a14:m>
                <a:endParaRPr lang="en-US" dirty="0"/>
              </a:p>
            </p:txBody>
          </p:sp>
        </mc:Choice>
        <mc:Fallback xmlns="">
          <p:sp>
            <p:nvSpPr>
              <p:cNvPr id="7" name="TextBox 6">
                <a:extLst>
                  <a:ext uri="{FF2B5EF4-FFF2-40B4-BE49-F238E27FC236}">
                    <a16:creationId xmlns:a16="http://schemas.microsoft.com/office/drawing/2014/main" id="{12176AB8-CB82-79AB-2B5B-CF0418DC0544}"/>
                  </a:ext>
                </a:extLst>
              </p:cNvPr>
              <p:cNvSpPr txBox="1">
                <a:spLocks noRot="1" noChangeAspect="1" noMove="1" noResize="1" noEditPoints="1" noAdjustHandles="1" noChangeArrowheads="1" noChangeShapeType="1" noTextEdit="1"/>
              </p:cNvSpPr>
              <p:nvPr/>
            </p:nvSpPr>
            <p:spPr>
              <a:xfrm>
                <a:off x="376474" y="3331120"/>
                <a:ext cx="3547826" cy="523220"/>
              </a:xfrm>
              <a:prstGeom prst="rect">
                <a:avLst/>
              </a:prstGeom>
              <a:blipFill>
                <a:blip r:embed="rId4"/>
                <a:stretch>
                  <a:fillRect l="-515" t="-1163"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82F614F-4FA6-B652-7809-9B3CD468AC4A}"/>
                  </a:ext>
                </a:extLst>
              </p:cNvPr>
              <p:cNvSpPr txBox="1"/>
              <p:nvPr/>
            </p:nvSpPr>
            <p:spPr>
              <a:xfrm>
                <a:off x="4866388" y="868346"/>
                <a:ext cx="1463670"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.2</m:t>
                                          </m:r>
                                        </m:e>
                                      </m:mr>
                                      <m:mr>
                                        <m:e>
                                          <m:r>
                                            <a:rPr lang="en-US" i="1" smtClean="0">
                                              <a:latin typeface="Cambria Math" panose="02040503050406030204" pitchFamily="18" charset="0"/>
                                            </a:rPr>
                                            <m:t>⋮</m:t>
                                          </m:r>
                                        </m:e>
                                      </m:mr>
                                      <m:mr>
                                        <m:e>
                                          <m:r>
                                            <a:rPr lang="en-US" b="0" i="1" smtClean="0">
                                              <a:latin typeface="Cambria Math" panose="02040503050406030204" pitchFamily="18" charset="0"/>
                                            </a:rPr>
                                            <m:t>0.4</m:t>
                                          </m:r>
                                        </m:e>
                                      </m:mr>
                                    </m:m>
                                  </m:e>
                                </m:d>
                              </m:e>
                              <m:e>
                                <m:r>
                                  <a:rPr lang="en-US" i="1" smtClean="0">
                                    <a:latin typeface="Cambria Math" panose="02040503050406030204" pitchFamily="18" charset="0"/>
                                  </a:rPr>
                                  <m:t>⋯</m:t>
                                </m:r>
                              </m:e>
                              <m:e>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8</m:t>
                                          </m:r>
                                          <m:r>
                                            <a:rPr lang="en-US" i="1">
                                              <a:latin typeface="Cambria Math" panose="02040503050406030204" pitchFamily="18" charset="0"/>
                                            </a:rPr>
                                            <m:t>.</m:t>
                                          </m:r>
                                          <m:r>
                                            <a:rPr lang="en-US" b="0" i="1" smtClean="0">
                                              <a:latin typeface="Cambria Math" panose="02040503050406030204" pitchFamily="18" charset="0"/>
                                            </a:rPr>
                                            <m:t>1</m:t>
                                          </m:r>
                                        </m:e>
                                      </m:mr>
                                      <m:mr>
                                        <m:e>
                                          <m:r>
                                            <a:rPr lang="en-US" i="1">
                                              <a:latin typeface="Cambria Math" panose="02040503050406030204" pitchFamily="18" charset="0"/>
                                            </a:rPr>
                                            <m:t>⋮</m:t>
                                          </m:r>
                                        </m:e>
                                      </m:mr>
                                      <m:mr>
                                        <m:e>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9</m:t>
                                          </m:r>
                                        </m:e>
                                      </m:mr>
                                    </m:m>
                                  </m:e>
                                </m:d>
                              </m:e>
                            </m:mr>
                          </m:m>
                        </m:e>
                      </m:d>
                    </m:oMath>
                  </m:oMathPara>
                </a14:m>
                <a:endParaRPr lang="en-US" dirty="0"/>
              </a:p>
            </p:txBody>
          </p:sp>
        </mc:Choice>
        <mc:Fallback xmlns="">
          <p:sp>
            <p:nvSpPr>
              <p:cNvPr id="8" name="TextBox 7">
                <a:extLst>
                  <a:ext uri="{FF2B5EF4-FFF2-40B4-BE49-F238E27FC236}">
                    <a16:creationId xmlns:a16="http://schemas.microsoft.com/office/drawing/2014/main" id="{182F614F-4FA6-B652-7809-9B3CD468AC4A}"/>
                  </a:ext>
                </a:extLst>
              </p:cNvPr>
              <p:cNvSpPr txBox="1">
                <a:spLocks noRot="1" noChangeAspect="1" noMove="1" noResize="1" noEditPoints="1" noAdjustHandles="1" noChangeArrowheads="1" noChangeShapeType="1" noTextEdit="1"/>
              </p:cNvSpPr>
              <p:nvPr/>
            </p:nvSpPr>
            <p:spPr>
              <a:xfrm>
                <a:off x="4866388" y="868346"/>
                <a:ext cx="1463670" cy="569771"/>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A657CE43-6FE3-A2C9-2312-5DFE05AF27DC}"/>
              </a:ext>
            </a:extLst>
          </p:cNvPr>
          <p:cNvSpPr txBox="1"/>
          <p:nvPr/>
        </p:nvSpPr>
        <p:spPr>
          <a:xfrm>
            <a:off x="4790951" y="490496"/>
            <a:ext cx="1614545" cy="307777"/>
          </a:xfrm>
          <a:prstGeom prst="rect">
            <a:avLst/>
          </a:prstGeom>
          <a:noFill/>
        </p:spPr>
        <p:txBody>
          <a:bodyPr wrap="none" rtlCol="0">
            <a:spAutoFit/>
          </a:bodyPr>
          <a:lstStyle/>
          <a:p>
            <a:r>
              <a:rPr lang="en-US" b="1" dirty="0"/>
              <a:t>Context window:</a:t>
            </a:r>
          </a:p>
        </p:txBody>
      </p:sp>
      <p:sp>
        <p:nvSpPr>
          <p:cNvPr id="11" name="TextBox 10">
            <a:extLst>
              <a:ext uri="{FF2B5EF4-FFF2-40B4-BE49-F238E27FC236}">
                <a16:creationId xmlns:a16="http://schemas.microsoft.com/office/drawing/2014/main" id="{E0D47E61-B166-D004-3DB7-34C49A0A2726}"/>
              </a:ext>
            </a:extLst>
          </p:cNvPr>
          <p:cNvSpPr txBox="1"/>
          <p:nvPr/>
        </p:nvSpPr>
        <p:spPr>
          <a:xfrm>
            <a:off x="6214298" y="994050"/>
            <a:ext cx="1609725" cy="307777"/>
          </a:xfrm>
          <a:prstGeom prst="rect">
            <a:avLst/>
          </a:prstGeom>
          <a:noFill/>
        </p:spPr>
        <p:txBody>
          <a:bodyPr wrap="square">
            <a:spAutoFit/>
          </a:bodyPr>
          <a:lstStyle/>
          <a:p>
            <a:pPr algn="ctr"/>
            <a:r>
              <a:rPr lang="en-US" dirty="0"/>
              <a:t>12,288 </a:t>
            </a:r>
            <a:r>
              <a:rPr lang="en-US" dirty="0" err="1"/>
              <a:t>d_embed</a:t>
            </a:r>
            <a:r>
              <a:rPr lang="en-US" dirty="0"/>
              <a:t> </a:t>
            </a:r>
          </a:p>
        </p:txBody>
      </p:sp>
      <p:sp>
        <p:nvSpPr>
          <p:cNvPr id="13" name="TextBox 12">
            <a:extLst>
              <a:ext uri="{FF2B5EF4-FFF2-40B4-BE49-F238E27FC236}">
                <a16:creationId xmlns:a16="http://schemas.microsoft.com/office/drawing/2014/main" id="{2FF4B80C-23BE-C97A-9FC3-0BB83B90D02F}"/>
              </a:ext>
            </a:extLst>
          </p:cNvPr>
          <p:cNvSpPr txBox="1"/>
          <p:nvPr/>
        </p:nvSpPr>
        <p:spPr>
          <a:xfrm>
            <a:off x="4866388" y="1438117"/>
            <a:ext cx="1463670" cy="307777"/>
          </a:xfrm>
          <a:prstGeom prst="rect">
            <a:avLst/>
          </a:prstGeom>
          <a:noFill/>
        </p:spPr>
        <p:txBody>
          <a:bodyPr wrap="square">
            <a:spAutoFit/>
          </a:bodyPr>
          <a:lstStyle/>
          <a:p>
            <a:pPr algn="ctr"/>
            <a:r>
              <a:rPr lang="en-US" dirty="0"/>
              <a:t>2,048 </a:t>
            </a:r>
            <a:r>
              <a:rPr lang="en-US" dirty="0" err="1"/>
              <a:t>n_context</a:t>
            </a:r>
            <a:endParaRPr lang="en-US" dirty="0"/>
          </a:p>
        </p:txBody>
      </p:sp>
      <p:sp>
        <p:nvSpPr>
          <p:cNvPr id="14" name="TextBox 13">
            <a:extLst>
              <a:ext uri="{FF2B5EF4-FFF2-40B4-BE49-F238E27FC236}">
                <a16:creationId xmlns:a16="http://schemas.microsoft.com/office/drawing/2014/main" id="{EB8CBA01-A30B-AEC1-DA5E-8FADE8F2A3C9}"/>
              </a:ext>
            </a:extLst>
          </p:cNvPr>
          <p:cNvSpPr txBox="1"/>
          <p:nvPr/>
        </p:nvSpPr>
        <p:spPr>
          <a:xfrm>
            <a:off x="4790805" y="2057358"/>
            <a:ext cx="3545233" cy="954107"/>
          </a:xfrm>
          <a:prstGeom prst="rect">
            <a:avLst/>
          </a:prstGeom>
          <a:noFill/>
        </p:spPr>
        <p:txBody>
          <a:bodyPr wrap="square" rtlCol="0">
            <a:spAutoFit/>
          </a:bodyPr>
          <a:lstStyle/>
          <a:p>
            <a:r>
              <a:rPr lang="en-US" b="1" dirty="0" err="1"/>
              <a:t>Softmax</a:t>
            </a:r>
            <a:r>
              <a:rPr lang="en-US" b="1" dirty="0"/>
              <a:t> with Temperature:</a:t>
            </a:r>
          </a:p>
          <a:p>
            <a:r>
              <a:rPr lang="en-US" dirty="0" err="1"/>
              <a:t>Softmax</a:t>
            </a:r>
            <a:r>
              <a:rPr lang="en-US" dirty="0"/>
              <a:t> transforms the output to sum to 1. With temperature, this “flattens” the output probability distribution.</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9D87A8-ED44-03F5-4B38-F15D0CFEED38}"/>
                  </a:ext>
                </a:extLst>
              </p:cNvPr>
              <p:cNvSpPr txBox="1"/>
              <p:nvPr/>
            </p:nvSpPr>
            <p:spPr>
              <a:xfrm>
                <a:off x="4790805" y="3068011"/>
                <a:ext cx="2122119" cy="1580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6.0</m:t>
                                      </m:r>
                                    </m:e>
                                  </m:mr>
                                  <m:mr>
                                    <m:e>
                                      <m:r>
                                        <a:rPr lang="en-US" b="0" i="1" smtClean="0">
                                          <a:latin typeface="Cambria Math" panose="02040503050406030204" pitchFamily="18" charset="0"/>
                                        </a:rPr>
                                        <m:t>−5.0</m:t>
                                      </m:r>
                                    </m:e>
                                  </m:mr>
                                  <m:mr>
                                    <m:e>
                                      <m:r>
                                        <a:rPr lang="en-US" b="0" i="1" smtClean="0">
                                          <a:latin typeface="Cambria Math" panose="02040503050406030204" pitchFamily="18" charset="0"/>
                                        </a:rPr>
                                        <m:t>+4.0</m:t>
                                      </m:r>
                                    </m:e>
                                  </m:mr>
                                </m:m>
                              </m:e>
                            </m:mr>
                            <m:m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1.5</m:t>
                                      </m:r>
                                    </m:e>
                                  </m:mr>
                                  <m:mr>
                                    <m:e>
                                      <m:r>
                                        <a:rPr lang="en-US" b="0" i="1" smtClean="0">
                                          <a:latin typeface="Cambria Math" panose="02040503050406030204" pitchFamily="18" charset="0"/>
                                        </a:rPr>
                                        <m:t>+9.9</m:t>
                                      </m:r>
                                    </m:e>
                                  </m:mr>
                                  <m:m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2.3</m:t>
                                            </m:r>
                                          </m:e>
                                        </m:mr>
                                        <m:mr>
                                          <m:e>
                                            <m:r>
                                              <a:rPr lang="en-US" b="0" i="1" smtClean="0">
                                                <a:latin typeface="Cambria Math" panose="02040503050406030204" pitchFamily="18" charset="0"/>
                                              </a:rPr>
                                              <m:t>+4.0</m:t>
                                            </m:r>
                                          </m:e>
                                        </m:mr>
                                      </m:m>
                                    </m:e>
                                  </m:mr>
                                </m:m>
                              </m:e>
                            </m:mr>
                          </m:m>
                        </m:e>
                      </m:d>
                      <m:r>
                        <a:rPr lang="en-US" i="1" smtClean="0">
                          <a:latin typeface="Cambria Math" panose="02040503050406030204" pitchFamily="18" charset="0"/>
                          <a:ea typeface="Cambria Math" panose="02040503050406030204" pitchFamily="18" charset="0"/>
                        </a:rPr>
                        <m:t>→</m:t>
                      </m:r>
                      <m:d>
                        <m:dPr>
                          <m:begChr m:val="["/>
                          <m:endChr m:val="]"/>
                          <m:ctrlPr>
                            <a:rPr lang="en-US" i="1" smtClean="0">
                              <a:solidFill>
                                <a:schemeClr val="accent3">
                                  <a:lumMod val="75000"/>
                                </a:schemeClr>
                              </a:solidFill>
                              <a:latin typeface="Cambria Math" panose="02040503050406030204" pitchFamily="18" charset="0"/>
                            </a:rPr>
                          </m:ctrlPr>
                        </m:dPr>
                        <m:e>
                          <m:m>
                            <m:mPr>
                              <m:mcs>
                                <m:mc>
                                  <m:mcPr>
                                    <m:count m:val="1"/>
                                    <m:mcJc m:val="center"/>
                                  </m:mcPr>
                                </m:mc>
                              </m:mcs>
                              <m:ctrlPr>
                                <a:rPr lang="en-US" i="1">
                                  <a:solidFill>
                                    <a:schemeClr val="accent3">
                                      <a:lumMod val="75000"/>
                                    </a:schemeClr>
                                  </a:solidFill>
                                  <a:latin typeface="Cambria Math" panose="02040503050406030204" pitchFamily="18" charset="0"/>
                                </a:rPr>
                              </m:ctrlPr>
                            </m:mPr>
                            <m:mr>
                              <m:e>
                                <m:m>
                                  <m:mPr>
                                    <m:mcs>
                                      <m:mc>
                                        <m:mcPr>
                                          <m:count m:val="1"/>
                                          <m:mcJc m:val="center"/>
                                        </m:mcPr>
                                      </m:mc>
                                    </m:mcs>
                                    <m:ctrlPr>
                                      <a:rPr lang="en-US" i="1">
                                        <a:solidFill>
                                          <a:schemeClr val="accent3">
                                            <a:lumMod val="75000"/>
                                          </a:schemeClr>
                                        </a:solidFill>
                                        <a:latin typeface="Cambria Math" panose="02040503050406030204" pitchFamily="18" charset="0"/>
                                      </a:rPr>
                                    </m:ctrlPr>
                                  </m:mPr>
                                  <m:mr>
                                    <m:e>
                                      <m:r>
                                        <m:rPr>
                                          <m:brk m:alnAt="7"/>
                                        </m:rPr>
                                        <a:rPr lang="en-US" b="0" i="1" smtClean="0">
                                          <a:solidFill>
                                            <a:schemeClr val="accent3">
                                              <a:lumMod val="75000"/>
                                            </a:schemeClr>
                                          </a:solidFill>
                                          <a:latin typeface="Cambria Math" panose="02040503050406030204" pitchFamily="18" charset="0"/>
                                        </a:rPr>
                                        <m:t>0</m:t>
                                      </m:r>
                                      <m:r>
                                        <a:rPr lang="en-US" b="0" i="1" smtClean="0">
                                          <a:solidFill>
                                            <a:schemeClr val="accent3">
                                              <a:lumMod val="75000"/>
                                            </a:schemeClr>
                                          </a:solidFill>
                                          <a:latin typeface="Cambria Math" panose="02040503050406030204" pitchFamily="18" charset="0"/>
                                        </a:rPr>
                                        <m:t>.02</m:t>
                                      </m:r>
                                    </m:e>
                                  </m:mr>
                                  <m:mr>
                                    <m:e>
                                      <m:r>
                                        <a:rPr lang="en-US" b="0" i="1" smtClean="0">
                                          <a:solidFill>
                                            <a:schemeClr val="accent3">
                                              <a:lumMod val="75000"/>
                                            </a:schemeClr>
                                          </a:solidFill>
                                          <a:latin typeface="Cambria Math" panose="02040503050406030204" pitchFamily="18" charset="0"/>
                                        </a:rPr>
                                        <m:t>0.00</m:t>
                                      </m:r>
                                    </m:e>
                                  </m:mr>
                                  <m:mr>
                                    <m:e>
                                      <m:r>
                                        <a:rPr lang="en-US" b="0" i="1" smtClean="0">
                                          <a:solidFill>
                                            <a:schemeClr val="accent3">
                                              <a:lumMod val="75000"/>
                                            </a:schemeClr>
                                          </a:solidFill>
                                          <a:latin typeface="Cambria Math" panose="02040503050406030204" pitchFamily="18" charset="0"/>
                                        </a:rPr>
                                        <m:t>0.00</m:t>
                                      </m:r>
                                    </m:e>
                                  </m:mr>
                                </m:m>
                              </m:e>
                            </m:mr>
                            <m:mr>
                              <m:e>
                                <m:m>
                                  <m:mPr>
                                    <m:mcs>
                                      <m:mc>
                                        <m:mcPr>
                                          <m:count m:val="1"/>
                                          <m:mcJc m:val="center"/>
                                        </m:mcPr>
                                      </m:mc>
                                    </m:mcs>
                                    <m:ctrlPr>
                                      <a:rPr lang="en-US" i="1">
                                        <a:solidFill>
                                          <a:schemeClr val="accent3">
                                            <a:lumMod val="75000"/>
                                          </a:schemeClr>
                                        </a:solidFill>
                                        <a:latin typeface="Cambria Math" panose="02040503050406030204" pitchFamily="18" charset="0"/>
                                      </a:rPr>
                                    </m:ctrlPr>
                                  </m:mPr>
                                  <m:mr>
                                    <m:e>
                                      <m:r>
                                        <m:rPr>
                                          <m:brk m:alnAt="7"/>
                                        </m:rPr>
                                        <a:rPr lang="en-US" b="0" i="1" smtClean="0">
                                          <a:solidFill>
                                            <a:schemeClr val="accent3">
                                              <a:lumMod val="75000"/>
                                            </a:schemeClr>
                                          </a:solidFill>
                                          <a:latin typeface="Cambria Math" panose="02040503050406030204" pitchFamily="18" charset="0"/>
                                        </a:rPr>
                                        <m:t>0</m:t>
                                      </m:r>
                                      <m:r>
                                        <a:rPr lang="en-US" b="0" i="1" smtClean="0">
                                          <a:solidFill>
                                            <a:schemeClr val="accent3">
                                              <a:lumMod val="75000"/>
                                            </a:schemeClr>
                                          </a:solidFill>
                                          <a:latin typeface="Cambria Math" panose="02040503050406030204" pitchFamily="18" charset="0"/>
                                        </a:rPr>
                                        <m:t>.00</m:t>
                                      </m:r>
                                    </m:e>
                                  </m:mr>
                                  <m:mr>
                                    <m:e>
                                      <m:r>
                                        <a:rPr lang="en-US" b="0" i="1" smtClean="0">
                                          <a:solidFill>
                                            <a:schemeClr val="accent3">
                                              <a:lumMod val="75000"/>
                                            </a:schemeClr>
                                          </a:solidFill>
                                          <a:latin typeface="Cambria Math" panose="02040503050406030204" pitchFamily="18" charset="0"/>
                                        </a:rPr>
                                        <m:t>0.97</m:t>
                                      </m:r>
                                    </m:e>
                                  </m:mr>
                                  <m:mr>
                                    <m:e>
                                      <m:m>
                                        <m:mPr>
                                          <m:mcs>
                                            <m:mc>
                                              <m:mcPr>
                                                <m:count m:val="1"/>
                                                <m:mcJc m:val="center"/>
                                              </m:mcPr>
                                            </m:mc>
                                          </m:mcs>
                                          <m:ctrlPr>
                                            <a:rPr lang="en-US" i="1">
                                              <a:solidFill>
                                                <a:schemeClr val="accent3">
                                                  <a:lumMod val="75000"/>
                                                </a:schemeClr>
                                              </a:solidFill>
                                              <a:latin typeface="Cambria Math" panose="02040503050406030204" pitchFamily="18" charset="0"/>
                                            </a:rPr>
                                          </m:ctrlPr>
                                        </m:mPr>
                                        <m:mr>
                                          <m:e>
                                            <m:r>
                                              <m:rPr>
                                                <m:brk m:alnAt="7"/>
                                              </m:rPr>
                                              <a:rPr lang="en-US" b="0" i="1" smtClean="0">
                                                <a:solidFill>
                                                  <a:schemeClr val="accent3">
                                                    <a:lumMod val="75000"/>
                                                  </a:schemeClr>
                                                </a:solidFill>
                                                <a:latin typeface="Cambria Math" panose="02040503050406030204" pitchFamily="18" charset="0"/>
                                              </a:rPr>
                                              <m:t>0</m:t>
                                            </m:r>
                                            <m:r>
                                              <a:rPr lang="en-US" b="0" i="1" smtClean="0">
                                                <a:solidFill>
                                                  <a:schemeClr val="accent3">
                                                    <a:lumMod val="75000"/>
                                                  </a:schemeClr>
                                                </a:solidFill>
                                                <a:latin typeface="Cambria Math" panose="02040503050406030204" pitchFamily="18" charset="0"/>
                                              </a:rPr>
                                              <m:t>.00</m:t>
                                            </m:r>
                                          </m:e>
                                        </m:mr>
                                        <m:mr>
                                          <m:e>
                                            <m:r>
                                              <a:rPr lang="en-US" b="0" i="1" smtClean="0">
                                                <a:solidFill>
                                                  <a:schemeClr val="accent3">
                                                    <a:lumMod val="75000"/>
                                                  </a:schemeClr>
                                                </a:solidFill>
                                                <a:latin typeface="Cambria Math" panose="02040503050406030204" pitchFamily="18" charset="0"/>
                                              </a:rPr>
                                              <m:t>0.00</m:t>
                                            </m:r>
                                          </m:e>
                                        </m:mr>
                                      </m:m>
                                    </m:e>
                                  </m:mr>
                                </m:m>
                              </m:e>
                            </m:mr>
                          </m:m>
                        </m:e>
                      </m:d>
                      <m:r>
                        <a:rPr lang="en-US" i="1">
                          <a:latin typeface="Cambria Math" panose="02040503050406030204" pitchFamily="18" charset="0"/>
                          <a:ea typeface="Cambria Math" panose="02040503050406030204" pitchFamily="18" charset="0"/>
                        </a:rPr>
                        <m:t>→</m:t>
                      </m:r>
                      <m:d>
                        <m:dPr>
                          <m:begChr m:val="["/>
                          <m:endChr m:val="]"/>
                          <m:ctrlPr>
                            <a:rPr lang="en-US" i="1" smtClean="0">
                              <a:solidFill>
                                <a:srgbClr val="C00000"/>
                              </a:solidFill>
                              <a:latin typeface="Cambria Math" panose="02040503050406030204" pitchFamily="18" charset="0"/>
                            </a:rPr>
                          </m:ctrlPr>
                        </m:dPr>
                        <m:e>
                          <m:m>
                            <m:mPr>
                              <m:mcs>
                                <m:mc>
                                  <m:mcPr>
                                    <m:count m:val="1"/>
                                    <m:mcJc m:val="center"/>
                                  </m:mcPr>
                                </m:mc>
                              </m:mcs>
                              <m:ctrlPr>
                                <a:rPr lang="en-US" i="1" smtClean="0">
                                  <a:solidFill>
                                    <a:srgbClr val="C00000"/>
                                  </a:solidFill>
                                  <a:latin typeface="Cambria Math" panose="02040503050406030204" pitchFamily="18" charset="0"/>
                                </a:rPr>
                              </m:ctrlPr>
                            </m:mPr>
                            <m:mr>
                              <m:e>
                                <m:m>
                                  <m:mPr>
                                    <m:mcs>
                                      <m:mc>
                                        <m:mcPr>
                                          <m:count m:val="1"/>
                                          <m:mcJc m:val="center"/>
                                        </m:mcPr>
                                      </m:mc>
                                    </m:mcs>
                                    <m:ctrlPr>
                                      <a:rPr lang="en-US" i="1">
                                        <a:solidFill>
                                          <a:srgbClr val="C00000"/>
                                        </a:solidFill>
                                        <a:latin typeface="Cambria Math" panose="02040503050406030204" pitchFamily="18" charset="0"/>
                                      </a:rPr>
                                    </m:ctrlPr>
                                  </m:mPr>
                                  <m:mr>
                                    <m:e>
                                      <m:r>
                                        <m:rPr>
                                          <m:brk m:alnAt="7"/>
                                        </m:rPr>
                                        <a:rPr lang="en-US" b="0"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.19</m:t>
                                      </m:r>
                                    </m:e>
                                  </m:mr>
                                  <m:mr>
                                    <m:e>
                                      <m:r>
                                        <a:rPr lang="en-US" b="0" i="1" smtClean="0">
                                          <a:solidFill>
                                            <a:srgbClr val="C00000"/>
                                          </a:solidFill>
                                          <a:latin typeface="Cambria Math" panose="02040503050406030204" pitchFamily="18" charset="0"/>
                                        </a:rPr>
                                        <m:t>0.04</m:t>
                                      </m:r>
                                    </m:e>
                                  </m:mr>
                                  <m:mr>
                                    <m:e>
                                      <m:r>
                                        <a:rPr lang="en-US" b="0" i="1" smtClean="0">
                                          <a:solidFill>
                                            <a:srgbClr val="C00000"/>
                                          </a:solidFill>
                                          <a:latin typeface="Cambria Math" panose="02040503050406030204" pitchFamily="18" charset="0"/>
                                        </a:rPr>
                                        <m:t>0.14</m:t>
                                      </m:r>
                                    </m:e>
                                  </m:mr>
                                </m:m>
                              </m:e>
                            </m:mr>
                            <m:mr>
                              <m:e>
                                <m:m>
                                  <m:mPr>
                                    <m:mcs>
                                      <m:mc>
                                        <m:mcPr>
                                          <m:count m:val="1"/>
                                          <m:mcJc m:val="center"/>
                                        </m:mcPr>
                                      </m:mc>
                                    </m:mcs>
                                    <m:ctrlPr>
                                      <a:rPr lang="en-US" i="1">
                                        <a:solidFill>
                                          <a:srgbClr val="C00000"/>
                                        </a:solidFill>
                                        <a:latin typeface="Cambria Math" panose="02040503050406030204" pitchFamily="18" charset="0"/>
                                      </a:rPr>
                                    </m:ctrlPr>
                                  </m:mPr>
                                  <m:mr>
                                    <m:e>
                                      <m:r>
                                        <m:rPr>
                                          <m:brk m:alnAt="7"/>
                                        </m:rPr>
                                        <a:rPr lang="en-US" b="0"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.10</m:t>
                                      </m:r>
                                    </m:e>
                                  </m:mr>
                                  <m:mr>
                                    <m:e>
                                      <m:r>
                                        <a:rPr lang="en-US" b="0" i="1" smtClean="0">
                                          <a:solidFill>
                                            <a:srgbClr val="C00000"/>
                                          </a:solidFill>
                                          <a:latin typeface="Cambria Math" panose="02040503050406030204" pitchFamily="18" charset="0"/>
                                        </a:rPr>
                                        <m:t>0.34</m:t>
                                      </m:r>
                                    </m:e>
                                  </m:mr>
                                  <m:mr>
                                    <m:e>
                                      <m:m>
                                        <m:mPr>
                                          <m:mcs>
                                            <m:mc>
                                              <m:mcPr>
                                                <m:count m:val="1"/>
                                                <m:mcJc m:val="center"/>
                                              </m:mcPr>
                                            </m:mc>
                                          </m:mcs>
                                          <m:ctrlPr>
                                            <a:rPr lang="en-US" i="1" smtClean="0">
                                              <a:solidFill>
                                                <a:srgbClr val="C00000"/>
                                              </a:solidFill>
                                              <a:latin typeface="Cambria Math" panose="02040503050406030204" pitchFamily="18" charset="0"/>
                                            </a:rPr>
                                          </m:ctrlPr>
                                        </m:mPr>
                                        <m:mr>
                                          <m:e>
                                            <m:r>
                                              <m:rPr>
                                                <m:brk m:alnAt="7"/>
                                              </m:rPr>
                                              <a:rPr lang="en-US" b="0"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.06</m:t>
                                            </m:r>
                                          </m:e>
                                        </m:mr>
                                        <m:mr>
                                          <m:e>
                                            <m:r>
                                              <a:rPr lang="en-US" b="0" i="1" smtClean="0">
                                                <a:solidFill>
                                                  <a:srgbClr val="C00000"/>
                                                </a:solidFill>
                                                <a:latin typeface="Cambria Math" panose="02040503050406030204" pitchFamily="18" charset="0"/>
                                              </a:rPr>
                                              <m:t>0.14</m:t>
                                            </m:r>
                                          </m:e>
                                        </m:mr>
                                      </m:m>
                                    </m:e>
                                  </m:mr>
                                </m:m>
                              </m:e>
                            </m:mr>
                          </m:m>
                        </m:e>
                      </m:d>
                    </m:oMath>
                  </m:oMathPara>
                </a14:m>
                <a:endParaRPr lang="en-US" dirty="0"/>
              </a:p>
              <a:p>
                <a:endParaRPr lang="en-US" dirty="0"/>
              </a:p>
            </p:txBody>
          </p:sp>
        </mc:Choice>
        <mc:Fallback xmlns="">
          <p:sp>
            <p:nvSpPr>
              <p:cNvPr id="16" name="TextBox 15">
                <a:extLst>
                  <a:ext uri="{FF2B5EF4-FFF2-40B4-BE49-F238E27FC236}">
                    <a16:creationId xmlns:a16="http://schemas.microsoft.com/office/drawing/2014/main" id="{3C9D87A8-ED44-03F5-4B38-F15D0CFEED38}"/>
                  </a:ext>
                </a:extLst>
              </p:cNvPr>
              <p:cNvSpPr txBox="1">
                <a:spLocks noRot="1" noChangeAspect="1" noMove="1" noResize="1" noEditPoints="1" noAdjustHandles="1" noChangeArrowheads="1" noChangeShapeType="1" noTextEdit="1"/>
              </p:cNvSpPr>
              <p:nvPr/>
            </p:nvSpPr>
            <p:spPr>
              <a:xfrm>
                <a:off x="4790805" y="3068011"/>
                <a:ext cx="2122119" cy="15808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111BFD0-2BE4-114E-C458-71F89885EBF3}"/>
                  </a:ext>
                </a:extLst>
              </p:cNvPr>
              <p:cNvSpPr txBox="1"/>
              <p:nvPr/>
            </p:nvSpPr>
            <p:spPr>
              <a:xfrm>
                <a:off x="6260759" y="4505862"/>
                <a:ext cx="73052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𝑇</m:t>
                      </m:r>
                      <m:r>
                        <a:rPr lang="en-US" b="0" i="1" smtClean="0">
                          <a:solidFill>
                            <a:srgbClr val="C00000"/>
                          </a:solidFill>
                          <a:latin typeface="Cambria Math" panose="02040503050406030204" pitchFamily="18" charset="0"/>
                        </a:rPr>
                        <m:t>=6.72</m:t>
                      </m:r>
                    </m:oMath>
                  </m:oMathPara>
                </a14:m>
                <a:endParaRPr lang="en-US" dirty="0">
                  <a:solidFill>
                    <a:srgbClr val="C00000"/>
                  </a:solidFill>
                </a:endParaRPr>
              </a:p>
            </p:txBody>
          </p:sp>
        </mc:Choice>
        <mc:Fallback xmlns="">
          <p:sp>
            <p:nvSpPr>
              <p:cNvPr id="17" name="TextBox 16">
                <a:extLst>
                  <a:ext uri="{FF2B5EF4-FFF2-40B4-BE49-F238E27FC236}">
                    <a16:creationId xmlns:a16="http://schemas.microsoft.com/office/drawing/2014/main" id="{2111BFD0-2BE4-114E-C458-71F89885EBF3}"/>
                  </a:ext>
                </a:extLst>
              </p:cNvPr>
              <p:cNvSpPr txBox="1">
                <a:spLocks noRot="1" noChangeAspect="1" noMove="1" noResize="1" noEditPoints="1" noAdjustHandles="1" noChangeArrowheads="1" noChangeShapeType="1" noTextEdit="1"/>
              </p:cNvSpPr>
              <p:nvPr/>
            </p:nvSpPr>
            <p:spPr>
              <a:xfrm>
                <a:off x="6260759" y="4505862"/>
                <a:ext cx="730521" cy="215444"/>
              </a:xfrm>
              <a:prstGeom prst="rect">
                <a:avLst/>
              </a:prstGeom>
              <a:blipFill>
                <a:blip r:embed="rId7"/>
                <a:stretch>
                  <a:fillRect l="-4167" r="-4167"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EA811BD-94EE-9422-4F80-97734AD09FB5}"/>
                  </a:ext>
                </a:extLst>
              </p:cNvPr>
              <p:cNvSpPr txBox="1"/>
              <p:nvPr/>
            </p:nvSpPr>
            <p:spPr>
              <a:xfrm>
                <a:off x="6810516" y="2919168"/>
                <a:ext cx="1957010" cy="4862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type m:val="skw"/>
                          <m:ctrlPr>
                            <a:rPr lang="en-US" i="1" smtClean="0">
                              <a:solidFill>
                                <a:srgbClr val="C00000"/>
                              </a:solidFill>
                              <a:latin typeface="Cambria Math" panose="02040503050406030204" pitchFamily="18" charset="0"/>
                            </a:rPr>
                          </m:ctrlPr>
                        </m:fPr>
                        <m:num>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𝑒</m:t>
                              </m:r>
                            </m:e>
                            <m:sup>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𝑛</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𝑇</m:t>
                              </m:r>
                            </m:sup>
                          </m:sSup>
                        </m:num>
                        <m:den>
                          <m:nary>
                            <m:naryPr>
                              <m:chr m:val="∑"/>
                              <m:ctrlPr>
                                <a:rPr lang="en-US" i="1">
                                  <a:solidFill>
                                    <a:srgbClr val="C00000"/>
                                  </a:solidFill>
                                  <a:latin typeface="Cambria Math" panose="02040503050406030204" pitchFamily="18" charset="0"/>
                                </a:rPr>
                              </m:ctrlPr>
                            </m:naryPr>
                            <m:sub>
                              <m:r>
                                <m:rPr>
                                  <m:brk m:alnAt="23"/>
                                </m:rPr>
                                <a:rPr lang="en-US" i="1">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=0</m:t>
                              </m:r>
                            </m:sub>
                            <m:sup>
                              <m:r>
                                <a:rPr lang="en-US" i="1">
                                  <a:solidFill>
                                    <a:srgbClr val="C00000"/>
                                  </a:solidFill>
                                  <a:latin typeface="Cambria Math" panose="02040503050406030204" pitchFamily="18" charset="0"/>
                                </a:rPr>
                                <m:t>𝑁</m:t>
                              </m:r>
                              <m:r>
                                <a:rPr lang="en-US" i="1">
                                  <a:solidFill>
                                    <a:srgbClr val="C00000"/>
                                  </a:solidFill>
                                  <a:latin typeface="Cambria Math" panose="02040503050406030204" pitchFamily="18" charset="0"/>
                                </a:rPr>
                                <m:t>−1</m:t>
                              </m:r>
                            </m:sup>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𝑒</m:t>
                                  </m:r>
                                </m:e>
                                <m:sup>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𝑥</m:t>
                                      </m:r>
                                    </m:e>
                                    <m:sub>
                                      <m:r>
                                        <a:rPr lang="en-US" i="1">
                                          <a:solidFill>
                                            <a:srgbClr val="C00000"/>
                                          </a:solidFill>
                                          <a:latin typeface="Cambria Math" panose="02040503050406030204" pitchFamily="18" charset="0"/>
                                        </a:rPr>
                                        <m:t>𝑛</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𝑇</m:t>
                                  </m:r>
                                </m:sup>
                              </m:sSup>
                            </m:e>
                          </m:nary>
                        </m:den>
                      </m:f>
                    </m:oMath>
                  </m:oMathPara>
                </a14:m>
                <a:endParaRPr lang="en-US" dirty="0">
                  <a:solidFill>
                    <a:srgbClr val="C00000"/>
                  </a:solidFill>
                </a:endParaRPr>
              </a:p>
            </p:txBody>
          </p:sp>
        </mc:Choice>
        <mc:Fallback xmlns="">
          <p:sp>
            <p:nvSpPr>
              <p:cNvPr id="21" name="TextBox 20">
                <a:extLst>
                  <a:ext uri="{FF2B5EF4-FFF2-40B4-BE49-F238E27FC236}">
                    <a16:creationId xmlns:a16="http://schemas.microsoft.com/office/drawing/2014/main" id="{7EA811BD-94EE-9422-4F80-97734AD09FB5}"/>
                  </a:ext>
                </a:extLst>
              </p:cNvPr>
              <p:cNvSpPr txBox="1">
                <a:spLocks noRot="1" noChangeAspect="1" noMove="1" noResize="1" noEditPoints="1" noAdjustHandles="1" noChangeArrowheads="1" noChangeShapeType="1" noTextEdit="1"/>
              </p:cNvSpPr>
              <p:nvPr/>
            </p:nvSpPr>
            <p:spPr>
              <a:xfrm>
                <a:off x="6810516" y="2919168"/>
                <a:ext cx="1957010" cy="486287"/>
              </a:xfrm>
              <a:prstGeom prst="rect">
                <a:avLst/>
              </a:prstGeom>
              <a:blipFill>
                <a:blip r:embed="rId8"/>
                <a:stretch>
                  <a:fillRect t="-153750" b="-22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9366688-BAD8-5D72-9E85-BBDE9C16C588}"/>
                  </a:ext>
                </a:extLst>
              </p:cNvPr>
              <p:cNvSpPr txBox="1"/>
              <p:nvPr/>
            </p:nvSpPr>
            <p:spPr>
              <a:xfrm>
                <a:off x="5521966" y="4492013"/>
                <a:ext cx="66043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b="0" i="0" smtClean="0">
                          <a:solidFill>
                            <a:schemeClr val="accent3">
                              <a:lumMod val="75000"/>
                            </a:schemeClr>
                          </a:solidFill>
                          <a:latin typeface="Cambria Math" panose="02040503050406030204" pitchFamily="18" charset="0"/>
                        </a:rPr>
                        <m:t>softmax</m:t>
                      </m:r>
                    </m:oMath>
                  </m:oMathPara>
                </a14:m>
                <a:endParaRPr lang="en-US" dirty="0">
                  <a:solidFill>
                    <a:schemeClr val="accent3">
                      <a:lumMod val="75000"/>
                    </a:schemeClr>
                  </a:solidFill>
                </a:endParaRPr>
              </a:p>
            </p:txBody>
          </p:sp>
        </mc:Choice>
        <mc:Fallback xmlns="">
          <p:sp>
            <p:nvSpPr>
              <p:cNvPr id="22" name="TextBox 21">
                <a:extLst>
                  <a:ext uri="{FF2B5EF4-FFF2-40B4-BE49-F238E27FC236}">
                    <a16:creationId xmlns:a16="http://schemas.microsoft.com/office/drawing/2014/main" id="{F9366688-BAD8-5D72-9E85-BBDE9C16C588}"/>
                  </a:ext>
                </a:extLst>
              </p:cNvPr>
              <p:cNvSpPr txBox="1">
                <a:spLocks noRot="1" noChangeAspect="1" noMove="1" noResize="1" noEditPoints="1" noAdjustHandles="1" noChangeArrowheads="1" noChangeShapeType="1" noTextEdit="1"/>
              </p:cNvSpPr>
              <p:nvPr/>
            </p:nvSpPr>
            <p:spPr>
              <a:xfrm>
                <a:off x="5521966" y="4492013"/>
                <a:ext cx="660437" cy="215444"/>
              </a:xfrm>
              <a:prstGeom prst="rect">
                <a:avLst/>
              </a:prstGeom>
              <a:blipFill>
                <a:blip r:embed="rId9"/>
                <a:stretch>
                  <a:fillRect l="-5556" r="-4630" b="-8571"/>
                </a:stretch>
              </a:blipFill>
            </p:spPr>
            <p:txBody>
              <a:bodyPr/>
              <a:lstStyle/>
              <a:p>
                <a:r>
                  <a:rPr lang="en-US">
                    <a:noFill/>
                  </a:rPr>
                  <a:t> </a:t>
                </a:r>
              </a:p>
            </p:txBody>
          </p:sp>
        </mc:Fallback>
      </mc:AlternateContent>
    </p:spTree>
    <p:extLst>
      <p:ext uri="{BB962C8B-B14F-4D97-AF65-F5344CB8AC3E}">
        <p14:creationId xmlns:p14="http://schemas.microsoft.com/office/powerpoint/2010/main" val="1533037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B9D4C-7BE9-457B-A7DB-92C376C5059A}"/>
              </a:ext>
            </a:extLst>
          </p:cNvPr>
          <p:cNvSpPr>
            <a:spLocks noGrp="1"/>
          </p:cNvSpPr>
          <p:nvPr>
            <p:ph type="title"/>
          </p:nvPr>
        </p:nvSpPr>
        <p:spPr>
          <a:xfrm>
            <a:off x="319500" y="566521"/>
            <a:ext cx="7339778" cy="755700"/>
          </a:xfrm>
        </p:spPr>
        <p:txBody>
          <a:bodyPr/>
          <a:lstStyle/>
          <a:p>
            <a:r>
              <a:rPr lang="en-US" dirty="0"/>
              <a:t>Machine Learning and AI</a:t>
            </a:r>
            <a:br>
              <a:rPr lang="en-US" dirty="0"/>
            </a:br>
            <a:r>
              <a:rPr lang="en-US" dirty="0"/>
              <a:t>Options in the Azure Cloud</a:t>
            </a:r>
          </a:p>
        </p:txBody>
      </p:sp>
      <p:pic>
        <p:nvPicPr>
          <p:cNvPr id="14" name="Graphic 13">
            <a:extLst>
              <a:ext uri="{FF2B5EF4-FFF2-40B4-BE49-F238E27FC236}">
                <a16:creationId xmlns:a16="http://schemas.microsoft.com/office/drawing/2014/main" id="{C09664DA-A9F3-144F-8E91-C9FB4A6F77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9626" y="2350922"/>
            <a:ext cx="914400" cy="914400"/>
          </a:xfrm>
          <a:prstGeom prst="rect">
            <a:avLst/>
          </a:prstGeom>
        </p:spPr>
      </p:pic>
      <p:pic>
        <p:nvPicPr>
          <p:cNvPr id="3078" name="Picture 6" descr="microsoft machine learning services for Sale OFF 61%">
            <a:extLst>
              <a:ext uri="{FF2B5EF4-FFF2-40B4-BE49-F238E27FC236}">
                <a16:creationId xmlns:a16="http://schemas.microsoft.com/office/drawing/2014/main" id="{FABA9357-F584-2A4B-923D-25B2A5C2EE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9856" y="2236621"/>
            <a:ext cx="849772"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3178B6AE-EF6A-3541-8AC8-D357CA791C5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019" t="7154" r="37961" b="42730"/>
          <a:stretch/>
        </p:blipFill>
        <p:spPr bwMode="auto">
          <a:xfrm>
            <a:off x="4119861" y="2272967"/>
            <a:ext cx="904277" cy="9144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3A6804C-BAC1-1147-8D31-E8DF81B647C4}"/>
              </a:ext>
            </a:extLst>
          </p:cNvPr>
          <p:cNvSpPr txBox="1"/>
          <p:nvPr/>
        </p:nvSpPr>
        <p:spPr>
          <a:xfrm>
            <a:off x="2122074" y="3400729"/>
            <a:ext cx="1609736" cy="307777"/>
          </a:xfrm>
          <a:prstGeom prst="rect">
            <a:avLst/>
          </a:prstGeom>
          <a:noFill/>
        </p:spPr>
        <p:txBody>
          <a:bodyPr wrap="none" rtlCol="0">
            <a:spAutoFit/>
          </a:bodyPr>
          <a:lstStyle/>
          <a:p>
            <a:pPr algn="ctr"/>
            <a:r>
              <a:rPr lang="en-US" dirty="0"/>
              <a:t>Azure AI Services</a:t>
            </a:r>
          </a:p>
        </p:txBody>
      </p:sp>
      <p:sp>
        <p:nvSpPr>
          <p:cNvPr id="26" name="TextBox 25">
            <a:extLst>
              <a:ext uri="{FF2B5EF4-FFF2-40B4-BE49-F238E27FC236}">
                <a16:creationId xmlns:a16="http://schemas.microsoft.com/office/drawing/2014/main" id="{5D700D7F-67AF-9140-B4D2-A2CAC8C63A9C}"/>
              </a:ext>
            </a:extLst>
          </p:cNvPr>
          <p:cNvSpPr txBox="1"/>
          <p:nvPr/>
        </p:nvSpPr>
        <p:spPr>
          <a:xfrm>
            <a:off x="924806" y="3402482"/>
            <a:ext cx="704039" cy="307777"/>
          </a:xfrm>
          <a:prstGeom prst="rect">
            <a:avLst/>
          </a:prstGeom>
          <a:noFill/>
        </p:spPr>
        <p:txBody>
          <a:bodyPr wrap="none" rtlCol="0">
            <a:spAutoFit/>
          </a:bodyPr>
          <a:lstStyle/>
          <a:p>
            <a:pPr algn="ctr"/>
            <a:r>
              <a:rPr lang="en-US" dirty="0"/>
              <a:t>DSVM</a:t>
            </a:r>
          </a:p>
        </p:txBody>
      </p:sp>
      <p:sp>
        <p:nvSpPr>
          <p:cNvPr id="27" name="TextBox 26">
            <a:extLst>
              <a:ext uri="{FF2B5EF4-FFF2-40B4-BE49-F238E27FC236}">
                <a16:creationId xmlns:a16="http://schemas.microsoft.com/office/drawing/2014/main" id="{EC64A9B1-D138-F34F-AEEE-A1F66D855C67}"/>
              </a:ext>
            </a:extLst>
          </p:cNvPr>
          <p:cNvSpPr txBox="1"/>
          <p:nvPr/>
        </p:nvSpPr>
        <p:spPr>
          <a:xfrm>
            <a:off x="4056473" y="3397991"/>
            <a:ext cx="1031051" cy="307777"/>
          </a:xfrm>
          <a:prstGeom prst="rect">
            <a:avLst/>
          </a:prstGeom>
          <a:noFill/>
        </p:spPr>
        <p:txBody>
          <a:bodyPr wrap="none" rtlCol="0">
            <a:spAutoFit/>
          </a:bodyPr>
          <a:lstStyle/>
          <a:p>
            <a:pPr algn="ctr"/>
            <a:r>
              <a:rPr lang="en-US" dirty="0"/>
              <a:t>Databricks</a:t>
            </a:r>
          </a:p>
        </p:txBody>
      </p:sp>
      <p:sp>
        <p:nvSpPr>
          <p:cNvPr id="28" name="TextBox 27">
            <a:extLst>
              <a:ext uri="{FF2B5EF4-FFF2-40B4-BE49-F238E27FC236}">
                <a16:creationId xmlns:a16="http://schemas.microsoft.com/office/drawing/2014/main" id="{A6E91955-5C2B-764A-B1CE-66D0E9353B69}"/>
              </a:ext>
            </a:extLst>
          </p:cNvPr>
          <p:cNvSpPr txBox="1"/>
          <p:nvPr/>
        </p:nvSpPr>
        <p:spPr>
          <a:xfrm>
            <a:off x="5381477" y="3367662"/>
            <a:ext cx="1606530" cy="523220"/>
          </a:xfrm>
          <a:prstGeom prst="rect">
            <a:avLst/>
          </a:prstGeom>
          <a:noFill/>
        </p:spPr>
        <p:txBody>
          <a:bodyPr wrap="none" rtlCol="0">
            <a:spAutoFit/>
          </a:bodyPr>
          <a:lstStyle/>
          <a:p>
            <a:pPr algn="ctr"/>
            <a:r>
              <a:rPr lang="en-US" dirty="0"/>
              <a:t>Machine Learning</a:t>
            </a:r>
          </a:p>
          <a:p>
            <a:pPr algn="ctr"/>
            <a:r>
              <a:rPr lang="en-US" dirty="0"/>
              <a:t>Studio</a:t>
            </a:r>
          </a:p>
        </p:txBody>
      </p:sp>
      <p:pic>
        <p:nvPicPr>
          <p:cNvPr id="4" name="Graphic 3">
            <a:extLst>
              <a:ext uri="{FF2B5EF4-FFF2-40B4-BE49-F238E27FC236}">
                <a16:creationId xmlns:a16="http://schemas.microsoft.com/office/drawing/2014/main" id="{FBAA12AE-C6B0-2CAF-350B-96886DCD24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69743" y="2272967"/>
            <a:ext cx="914400" cy="914400"/>
          </a:xfrm>
          <a:prstGeom prst="rect">
            <a:avLst/>
          </a:prstGeom>
        </p:spPr>
      </p:pic>
      <p:pic>
        <p:nvPicPr>
          <p:cNvPr id="2050" name="Picture 2" descr="Azure AI Studio - Pricing | Microsoft Azure">
            <a:extLst>
              <a:ext uri="{FF2B5EF4-FFF2-40B4-BE49-F238E27FC236}">
                <a16:creationId xmlns:a16="http://schemas.microsoft.com/office/drawing/2014/main" id="{59A107FA-2696-926C-8935-56962F322AC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7253" r="27348"/>
          <a:stretch/>
        </p:blipFill>
        <p:spPr bwMode="auto">
          <a:xfrm>
            <a:off x="7345346" y="2208046"/>
            <a:ext cx="903003" cy="10442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F8DBCE3-ECAA-F918-9807-5F7AC5A07BEB}"/>
              </a:ext>
            </a:extLst>
          </p:cNvPr>
          <p:cNvSpPr txBox="1"/>
          <p:nvPr/>
        </p:nvSpPr>
        <p:spPr>
          <a:xfrm>
            <a:off x="7266894" y="3382524"/>
            <a:ext cx="1059907" cy="307777"/>
          </a:xfrm>
          <a:prstGeom prst="rect">
            <a:avLst/>
          </a:prstGeom>
          <a:noFill/>
        </p:spPr>
        <p:txBody>
          <a:bodyPr wrap="none" rtlCol="0">
            <a:spAutoFit/>
          </a:bodyPr>
          <a:lstStyle/>
          <a:p>
            <a:pPr algn="ctr"/>
            <a:r>
              <a:rPr lang="en-US" dirty="0"/>
              <a:t>AI Foundry</a:t>
            </a:r>
          </a:p>
        </p:txBody>
      </p:sp>
    </p:spTree>
    <p:extLst>
      <p:ext uri="{BB962C8B-B14F-4D97-AF65-F5344CB8AC3E}">
        <p14:creationId xmlns:p14="http://schemas.microsoft.com/office/powerpoint/2010/main" val="8184237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DF910458-7CC0-C5E8-08AF-807D1F4EE193}"/>
              </a:ext>
            </a:extLst>
          </p:cNvPr>
          <p:cNvGraphicFramePr>
            <a:graphicFrameLocks noGrp="1"/>
          </p:cNvGraphicFramePr>
          <p:nvPr>
            <p:extLst>
              <p:ext uri="{D42A27DB-BD31-4B8C-83A1-F6EECF244321}">
                <p14:modId xmlns:p14="http://schemas.microsoft.com/office/powerpoint/2010/main" val="714416191"/>
              </p:ext>
            </p:extLst>
          </p:nvPr>
        </p:nvGraphicFramePr>
        <p:xfrm>
          <a:off x="288035" y="869345"/>
          <a:ext cx="8567931" cy="3708400"/>
        </p:xfrm>
        <a:graphic>
          <a:graphicData uri="http://schemas.openxmlformats.org/drawingml/2006/table">
            <a:tbl>
              <a:tblPr firstRow="1" bandRow="1">
                <a:tableStyleId>{073A0DAA-6AF3-43AB-8588-CEC1D06C72B9}</a:tableStyleId>
              </a:tblPr>
              <a:tblGrid>
                <a:gridCol w="1483615">
                  <a:extLst>
                    <a:ext uri="{9D8B030D-6E8A-4147-A177-3AD203B41FA5}">
                      <a16:colId xmlns:a16="http://schemas.microsoft.com/office/drawing/2014/main" val="1789777600"/>
                    </a:ext>
                  </a:extLst>
                </a:gridCol>
                <a:gridCol w="5500689">
                  <a:extLst>
                    <a:ext uri="{9D8B030D-6E8A-4147-A177-3AD203B41FA5}">
                      <a16:colId xmlns:a16="http://schemas.microsoft.com/office/drawing/2014/main" val="1666333470"/>
                    </a:ext>
                  </a:extLst>
                </a:gridCol>
                <a:gridCol w="1583627">
                  <a:extLst>
                    <a:ext uri="{9D8B030D-6E8A-4147-A177-3AD203B41FA5}">
                      <a16:colId xmlns:a16="http://schemas.microsoft.com/office/drawing/2014/main" val="3183312956"/>
                    </a:ext>
                  </a:extLst>
                </a:gridCol>
              </a:tblGrid>
              <a:tr h="370840">
                <a:tc>
                  <a:txBody>
                    <a:bodyPr/>
                    <a:lstStyle/>
                    <a:p>
                      <a:pPr algn="ctr"/>
                      <a:r>
                        <a:rPr lang="en-US" dirty="0"/>
                        <a:t>Part</a:t>
                      </a:r>
                    </a:p>
                  </a:txBody>
                  <a:tcPr anchor="ctr"/>
                </a:tc>
                <a:tc>
                  <a:txBody>
                    <a:bodyPr/>
                    <a:lstStyle/>
                    <a:p>
                      <a:pPr algn="ctr"/>
                      <a:r>
                        <a:rPr lang="en-US" dirty="0"/>
                        <a:t>Matrix Dimensions</a:t>
                      </a:r>
                    </a:p>
                  </a:txBody>
                  <a:tcPr anchor="ctr"/>
                </a:tc>
                <a:tc>
                  <a:txBody>
                    <a:bodyPr/>
                    <a:lstStyle/>
                    <a:p>
                      <a:pPr algn="ctr"/>
                      <a:r>
                        <a:rPr lang="en-US" dirty="0"/>
                        <a:t>Weights</a:t>
                      </a:r>
                    </a:p>
                  </a:txBody>
                  <a:tcPr anchor="ctr"/>
                </a:tc>
                <a:extLst>
                  <a:ext uri="{0D108BD9-81ED-4DB2-BD59-A6C34878D82A}">
                    <a16:rowId xmlns:a16="http://schemas.microsoft.com/office/drawing/2014/main" val="2415168644"/>
                  </a:ext>
                </a:extLst>
              </a:tr>
              <a:tr h="370840">
                <a:tc>
                  <a:txBody>
                    <a:bodyPr/>
                    <a:lstStyle/>
                    <a:p>
                      <a:r>
                        <a:rPr lang="en-US" dirty="0"/>
                        <a:t>Embedding</a:t>
                      </a:r>
                    </a:p>
                  </a:txBody>
                  <a:tcPr anchor="ctr"/>
                </a:tc>
                <a:tc>
                  <a:txBody>
                    <a:bodyPr/>
                    <a:lstStyle/>
                    <a:p>
                      <a:r>
                        <a:rPr lang="en-US" dirty="0"/>
                        <a:t>12,288 </a:t>
                      </a:r>
                      <a:r>
                        <a:rPr lang="en-US" dirty="0" err="1"/>
                        <a:t>d_embed</a:t>
                      </a:r>
                      <a:r>
                        <a:rPr lang="en-US" dirty="0"/>
                        <a:t> × 50,257 </a:t>
                      </a:r>
                      <a:r>
                        <a:rPr lang="en-US" dirty="0" err="1"/>
                        <a:t>n_vocab</a:t>
                      </a:r>
                      <a:endParaRPr lang="en-US" dirty="0"/>
                    </a:p>
                  </a:txBody>
                  <a:tcPr anchor="ctr"/>
                </a:tc>
                <a:tc>
                  <a:txBody>
                    <a:bodyPr/>
                    <a:lstStyle/>
                    <a:p>
                      <a:pPr algn="r"/>
                      <a:r>
                        <a:rPr lang="en-US" dirty="0"/>
                        <a:t>617,558,016</a:t>
                      </a:r>
                    </a:p>
                  </a:txBody>
                  <a:tcPr anchor="ctr"/>
                </a:tc>
                <a:extLst>
                  <a:ext uri="{0D108BD9-81ED-4DB2-BD59-A6C34878D82A}">
                    <a16:rowId xmlns:a16="http://schemas.microsoft.com/office/drawing/2014/main" val="3996036942"/>
                  </a:ext>
                </a:extLst>
              </a:tr>
              <a:tr h="370840">
                <a:tc>
                  <a:txBody>
                    <a:bodyPr/>
                    <a:lstStyle/>
                    <a:p>
                      <a:r>
                        <a:rPr lang="en-US" dirty="0"/>
                        <a:t>Key</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128 </a:t>
                      </a:r>
                      <a:r>
                        <a:rPr lang="en-US" dirty="0" err="1"/>
                        <a:t>d_query</a:t>
                      </a:r>
                      <a:r>
                        <a:rPr lang="en-US" dirty="0"/>
                        <a:t> × 12,288 </a:t>
                      </a:r>
                      <a:r>
                        <a:rPr lang="en-US" dirty="0" err="1"/>
                        <a:t>d_embed</a:t>
                      </a:r>
                      <a:r>
                        <a:rPr lang="en-US" dirty="0"/>
                        <a:t> × 96 </a:t>
                      </a:r>
                      <a:r>
                        <a:rPr lang="en-US" dirty="0" err="1"/>
                        <a:t>n_heads</a:t>
                      </a:r>
                      <a:r>
                        <a:rPr lang="en-US" dirty="0"/>
                        <a:t> × 96 </a:t>
                      </a:r>
                      <a:r>
                        <a:rPr lang="en-US" dirty="0" err="1"/>
                        <a:t>n_layers</a:t>
                      </a:r>
                      <a:r>
                        <a:rPr lang="en-US" dirty="0"/>
                        <a:t> </a:t>
                      </a:r>
                    </a:p>
                  </a:txBody>
                  <a:tcPr anchor="ctr"/>
                </a:tc>
                <a:tc>
                  <a:txBody>
                    <a:bodyPr/>
                    <a:lstStyle/>
                    <a:p>
                      <a:pPr algn="r"/>
                      <a:r>
                        <a:rPr lang="en-US" dirty="0"/>
                        <a:t>14,495,514,624</a:t>
                      </a:r>
                    </a:p>
                  </a:txBody>
                  <a:tcPr anchor="ctr"/>
                </a:tc>
                <a:extLst>
                  <a:ext uri="{0D108BD9-81ED-4DB2-BD59-A6C34878D82A}">
                    <a16:rowId xmlns:a16="http://schemas.microsoft.com/office/drawing/2014/main" val="2536584018"/>
                  </a:ext>
                </a:extLst>
              </a:tr>
              <a:tr h="370840">
                <a:tc>
                  <a:txBody>
                    <a:bodyPr/>
                    <a:lstStyle/>
                    <a:p>
                      <a:r>
                        <a:rPr lang="en-US" dirty="0"/>
                        <a:t>Query</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128 </a:t>
                      </a:r>
                      <a:r>
                        <a:rPr lang="en-US" dirty="0" err="1"/>
                        <a:t>d_query</a:t>
                      </a:r>
                      <a:r>
                        <a:rPr lang="en-US" dirty="0"/>
                        <a:t> × 12,288 </a:t>
                      </a:r>
                      <a:r>
                        <a:rPr lang="en-US" dirty="0" err="1"/>
                        <a:t>d_embed</a:t>
                      </a:r>
                      <a:r>
                        <a:rPr lang="en-US" dirty="0"/>
                        <a:t> × 96 </a:t>
                      </a:r>
                      <a:r>
                        <a:rPr lang="en-US" dirty="0" err="1"/>
                        <a:t>n_heads</a:t>
                      </a:r>
                      <a:r>
                        <a:rPr lang="en-US" dirty="0"/>
                        <a:t> × 96 </a:t>
                      </a:r>
                      <a:r>
                        <a:rPr lang="en-US" dirty="0" err="1"/>
                        <a:t>n_layers</a:t>
                      </a:r>
                      <a:r>
                        <a:rPr lang="en-US" dirty="0"/>
                        <a:t> </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t>14,495,514,624</a:t>
                      </a:r>
                    </a:p>
                  </a:txBody>
                  <a:tcPr anchor="ctr"/>
                </a:tc>
                <a:extLst>
                  <a:ext uri="{0D108BD9-81ED-4DB2-BD59-A6C34878D82A}">
                    <a16:rowId xmlns:a16="http://schemas.microsoft.com/office/drawing/2014/main" val="3858879433"/>
                  </a:ext>
                </a:extLst>
              </a:tr>
              <a:tr h="370840">
                <a:tc>
                  <a:txBody>
                    <a:bodyPr/>
                    <a:lstStyle/>
                    <a:p>
                      <a:r>
                        <a:rPr lang="en-US" dirty="0"/>
                        <a:t>Value</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128 </a:t>
                      </a:r>
                      <a:r>
                        <a:rPr lang="en-US" dirty="0" err="1"/>
                        <a:t>d_value</a:t>
                      </a:r>
                      <a:r>
                        <a:rPr lang="en-US" dirty="0"/>
                        <a:t> × 12,288 </a:t>
                      </a:r>
                      <a:r>
                        <a:rPr lang="en-US" dirty="0" err="1"/>
                        <a:t>d_embed</a:t>
                      </a:r>
                      <a:r>
                        <a:rPr lang="en-US" dirty="0"/>
                        <a:t> × 96 </a:t>
                      </a:r>
                      <a:r>
                        <a:rPr lang="en-US" dirty="0" err="1"/>
                        <a:t>n_heads</a:t>
                      </a:r>
                      <a:r>
                        <a:rPr lang="en-US" dirty="0"/>
                        <a:t> × 96 </a:t>
                      </a:r>
                      <a:r>
                        <a:rPr lang="en-US" dirty="0" err="1"/>
                        <a:t>n_layers</a:t>
                      </a:r>
                      <a:r>
                        <a:rPr lang="en-US" dirty="0"/>
                        <a:t> </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t>14,495,514,624</a:t>
                      </a:r>
                    </a:p>
                  </a:txBody>
                  <a:tcPr anchor="ctr"/>
                </a:tc>
                <a:extLst>
                  <a:ext uri="{0D108BD9-81ED-4DB2-BD59-A6C34878D82A}">
                    <a16:rowId xmlns:a16="http://schemas.microsoft.com/office/drawing/2014/main" val="3359772406"/>
                  </a:ext>
                </a:extLst>
              </a:tr>
              <a:tr h="370840">
                <a:tc>
                  <a:txBody>
                    <a:bodyPr/>
                    <a:lstStyle/>
                    <a:p>
                      <a:r>
                        <a:rPr lang="en-US" dirty="0"/>
                        <a:t>Output</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12,288 </a:t>
                      </a:r>
                      <a:r>
                        <a:rPr lang="en-US" dirty="0" err="1"/>
                        <a:t>d_embed</a:t>
                      </a:r>
                      <a:r>
                        <a:rPr lang="en-US" dirty="0"/>
                        <a:t> × 128 </a:t>
                      </a:r>
                      <a:r>
                        <a:rPr lang="en-US" dirty="0" err="1"/>
                        <a:t>d_value</a:t>
                      </a:r>
                      <a:r>
                        <a:rPr lang="en-US" dirty="0"/>
                        <a:t> × 96 </a:t>
                      </a:r>
                      <a:r>
                        <a:rPr lang="en-US" dirty="0" err="1"/>
                        <a:t>n_heads</a:t>
                      </a:r>
                      <a:r>
                        <a:rPr lang="en-US" dirty="0"/>
                        <a:t> × 96 </a:t>
                      </a:r>
                      <a:r>
                        <a:rPr lang="en-US" dirty="0" err="1"/>
                        <a:t>n_layers</a:t>
                      </a:r>
                      <a:r>
                        <a:rPr lang="en-US" dirty="0"/>
                        <a:t> </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t>14,495,514,624</a:t>
                      </a:r>
                    </a:p>
                  </a:txBody>
                  <a:tcPr anchor="ctr"/>
                </a:tc>
                <a:extLst>
                  <a:ext uri="{0D108BD9-81ED-4DB2-BD59-A6C34878D82A}">
                    <a16:rowId xmlns:a16="http://schemas.microsoft.com/office/drawing/2014/main" val="3194287458"/>
                  </a:ext>
                </a:extLst>
              </a:tr>
              <a:tr h="370840">
                <a:tc>
                  <a:txBody>
                    <a:bodyPr/>
                    <a:lstStyle/>
                    <a:p>
                      <a:r>
                        <a:rPr lang="en-US" dirty="0"/>
                        <a:t>Up-projection</a:t>
                      </a:r>
                    </a:p>
                  </a:txBody>
                  <a:tcPr anchor="ctr"/>
                </a:tc>
                <a:tc>
                  <a:txBody>
                    <a:bodyPr/>
                    <a:lstStyle/>
                    <a:p>
                      <a:r>
                        <a:rPr lang="en-US" dirty="0"/>
                        <a:t>49,152 </a:t>
                      </a:r>
                      <a:r>
                        <a:rPr lang="en-US" dirty="0" err="1"/>
                        <a:t>n_neurons</a:t>
                      </a:r>
                      <a:r>
                        <a:rPr lang="en-US" dirty="0"/>
                        <a:t> × 12,288 </a:t>
                      </a:r>
                      <a:r>
                        <a:rPr lang="en-US" dirty="0" err="1"/>
                        <a:t>d_embed</a:t>
                      </a:r>
                      <a:r>
                        <a:rPr lang="en-US" dirty="0"/>
                        <a:t> × 96 </a:t>
                      </a:r>
                      <a:r>
                        <a:rPr lang="en-US" dirty="0" err="1"/>
                        <a:t>n_layers</a:t>
                      </a:r>
                      <a:endParaRPr lang="en-US" dirty="0"/>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t>57,982,058,496</a:t>
                      </a:r>
                    </a:p>
                  </a:txBody>
                  <a:tcPr anchor="ctr"/>
                </a:tc>
                <a:extLst>
                  <a:ext uri="{0D108BD9-81ED-4DB2-BD59-A6C34878D82A}">
                    <a16:rowId xmlns:a16="http://schemas.microsoft.com/office/drawing/2014/main" val="1904831818"/>
                  </a:ext>
                </a:extLst>
              </a:tr>
              <a:tr h="370840">
                <a:tc>
                  <a:txBody>
                    <a:bodyPr/>
                    <a:lstStyle/>
                    <a:p>
                      <a:r>
                        <a:rPr lang="en-US" dirty="0"/>
                        <a:t>Down-projection</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12,288 </a:t>
                      </a:r>
                      <a:r>
                        <a:rPr lang="en-US" dirty="0" err="1"/>
                        <a:t>d_embed</a:t>
                      </a:r>
                      <a:r>
                        <a:rPr lang="en-US" dirty="0"/>
                        <a:t> × 49,152 </a:t>
                      </a:r>
                      <a:r>
                        <a:rPr lang="en-US" dirty="0" err="1"/>
                        <a:t>n_neurons</a:t>
                      </a:r>
                      <a:r>
                        <a:rPr lang="en-US" dirty="0"/>
                        <a:t>  × 96 </a:t>
                      </a:r>
                      <a:r>
                        <a:rPr lang="en-US" dirty="0" err="1"/>
                        <a:t>n_layers</a:t>
                      </a:r>
                      <a:endParaRPr lang="en-US" dirty="0"/>
                    </a:p>
                  </a:txBody>
                  <a:tcPr anchor="ctr"/>
                </a:tc>
                <a:tc>
                  <a:txBody>
                    <a:bodyPr/>
                    <a:lstStyle/>
                    <a:p>
                      <a:pPr algn="r"/>
                      <a:r>
                        <a:rPr lang="en-US" dirty="0"/>
                        <a:t>57,982,058,496</a:t>
                      </a:r>
                    </a:p>
                  </a:txBody>
                  <a:tcPr anchor="ctr"/>
                </a:tc>
                <a:extLst>
                  <a:ext uri="{0D108BD9-81ED-4DB2-BD59-A6C34878D82A}">
                    <a16:rowId xmlns:a16="http://schemas.microsoft.com/office/drawing/2014/main" val="1294747573"/>
                  </a:ext>
                </a:extLst>
              </a:tr>
              <a:tr h="370840">
                <a:tc>
                  <a:txBody>
                    <a:bodyPr/>
                    <a:lstStyle/>
                    <a:p>
                      <a:r>
                        <a:rPr lang="en-US" dirty="0"/>
                        <a:t>Unembedding</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50,257 </a:t>
                      </a:r>
                      <a:r>
                        <a:rPr lang="en-US" dirty="0" err="1"/>
                        <a:t>n_vocab</a:t>
                      </a:r>
                      <a:r>
                        <a:rPr lang="en-US" dirty="0"/>
                        <a:t> × 12,288 </a:t>
                      </a:r>
                      <a:r>
                        <a:rPr lang="en-US" dirty="0" err="1"/>
                        <a:t>d_embed</a:t>
                      </a:r>
                      <a:r>
                        <a:rPr lang="en-US" dirty="0"/>
                        <a:t> </a:t>
                      </a:r>
                    </a:p>
                  </a:txBody>
                  <a:tcPr anchor="ctr"/>
                </a:tc>
                <a:tc>
                  <a:txBody>
                    <a:bodyPr/>
                    <a:lstStyle/>
                    <a:p>
                      <a:pPr algn="r"/>
                      <a:r>
                        <a:rPr lang="en-US" dirty="0"/>
                        <a:t>617,558,016</a:t>
                      </a:r>
                    </a:p>
                  </a:txBody>
                  <a:tcPr anchor="ctr"/>
                </a:tc>
                <a:extLst>
                  <a:ext uri="{0D108BD9-81ED-4DB2-BD59-A6C34878D82A}">
                    <a16:rowId xmlns:a16="http://schemas.microsoft.com/office/drawing/2014/main" val="167415496"/>
                  </a:ext>
                </a:extLst>
              </a:tr>
              <a:tr h="370840">
                <a:tc>
                  <a:txBody>
                    <a:bodyPr/>
                    <a:lstStyle/>
                    <a:p>
                      <a:pPr algn="r"/>
                      <a:r>
                        <a:rPr lang="en-US" b="1" dirty="0"/>
                        <a:t>Total</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t>27,938 Matrices</a:t>
                      </a:r>
                    </a:p>
                  </a:txBody>
                  <a:tcPr anchor="ctr"/>
                </a:tc>
                <a:tc>
                  <a:txBody>
                    <a:bodyPr/>
                    <a:lstStyle/>
                    <a:p>
                      <a:pPr algn="r"/>
                      <a:r>
                        <a:rPr lang="en-US" b="1" dirty="0"/>
                        <a:t>175,181,291,520</a:t>
                      </a:r>
                    </a:p>
                  </a:txBody>
                  <a:tcPr anchor="ctr"/>
                </a:tc>
                <a:extLst>
                  <a:ext uri="{0D108BD9-81ED-4DB2-BD59-A6C34878D82A}">
                    <a16:rowId xmlns:a16="http://schemas.microsoft.com/office/drawing/2014/main" val="3021172299"/>
                  </a:ext>
                </a:extLst>
              </a:tr>
            </a:tbl>
          </a:graphicData>
        </a:graphic>
      </p:graphicFrame>
      <p:sp>
        <p:nvSpPr>
          <p:cNvPr id="3" name="Title 2">
            <a:extLst>
              <a:ext uri="{FF2B5EF4-FFF2-40B4-BE49-F238E27FC236}">
                <a16:creationId xmlns:a16="http://schemas.microsoft.com/office/drawing/2014/main" id="{A3065D8C-2A8B-1AB2-7166-58FB2F0FE8A7}"/>
              </a:ext>
            </a:extLst>
          </p:cNvPr>
          <p:cNvSpPr>
            <a:spLocks noGrp="1"/>
          </p:cNvSpPr>
          <p:nvPr>
            <p:ph type="title"/>
          </p:nvPr>
        </p:nvSpPr>
        <p:spPr>
          <a:xfrm>
            <a:off x="757649" y="28575"/>
            <a:ext cx="4390613" cy="755700"/>
          </a:xfrm>
        </p:spPr>
        <p:txBody>
          <a:bodyPr anchor="ctr"/>
          <a:lstStyle/>
          <a:p>
            <a:r>
              <a:rPr lang="en-US" dirty="0"/>
              <a:t>GPT-3 175B Configuration</a:t>
            </a:r>
          </a:p>
        </p:txBody>
      </p:sp>
      <p:sp>
        <p:nvSpPr>
          <p:cNvPr id="9" name="TextBox 8">
            <a:extLst>
              <a:ext uri="{FF2B5EF4-FFF2-40B4-BE49-F238E27FC236}">
                <a16:creationId xmlns:a16="http://schemas.microsoft.com/office/drawing/2014/main" id="{37122D6A-0CA6-8FE6-28BD-74D702302EB2}"/>
              </a:ext>
            </a:extLst>
          </p:cNvPr>
          <p:cNvSpPr txBox="1"/>
          <p:nvPr/>
        </p:nvSpPr>
        <p:spPr>
          <a:xfrm>
            <a:off x="4235450" y="4717445"/>
            <a:ext cx="4705350" cy="307777"/>
          </a:xfrm>
          <a:prstGeom prst="rect">
            <a:avLst/>
          </a:prstGeom>
          <a:noFill/>
        </p:spPr>
        <p:txBody>
          <a:bodyPr wrap="square">
            <a:spAutoFit/>
          </a:bodyPr>
          <a:lstStyle/>
          <a:p>
            <a:r>
              <a:rPr lang="en-US" dirty="0"/>
              <a:t>Source: </a:t>
            </a:r>
            <a:r>
              <a:rPr lang="en-US" dirty="0">
                <a:hlinkClick r:id="rId2"/>
              </a:rPr>
              <a:t>https://www.youtube.com/watch?v=wjZofJX0v4M</a:t>
            </a:r>
            <a:endParaRPr lang="en-US" dirty="0"/>
          </a:p>
        </p:txBody>
      </p:sp>
    </p:spTree>
    <p:extLst>
      <p:ext uri="{BB962C8B-B14F-4D97-AF65-F5344CB8AC3E}">
        <p14:creationId xmlns:p14="http://schemas.microsoft.com/office/powerpoint/2010/main" val="2502559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1A64-0D0F-4820-016B-1C2902A95F29}"/>
              </a:ext>
            </a:extLst>
          </p:cNvPr>
          <p:cNvSpPr>
            <a:spLocks noGrp="1"/>
          </p:cNvSpPr>
          <p:nvPr>
            <p:ph type="title"/>
          </p:nvPr>
        </p:nvSpPr>
        <p:spPr/>
        <p:txBody>
          <a:bodyPr/>
          <a:lstStyle/>
          <a:p>
            <a:r>
              <a:rPr lang="en-US" dirty="0">
                <a:solidFill>
                  <a:schemeClr val="tx1"/>
                </a:solidFill>
              </a:rPr>
              <a:t>GPT Model Sizes</a:t>
            </a:r>
          </a:p>
        </p:txBody>
      </p:sp>
      <p:graphicFrame>
        <p:nvGraphicFramePr>
          <p:cNvPr id="3" name="Table 2">
            <a:extLst>
              <a:ext uri="{FF2B5EF4-FFF2-40B4-BE49-F238E27FC236}">
                <a16:creationId xmlns:a16="http://schemas.microsoft.com/office/drawing/2014/main" id="{BCFC6172-2FED-CC39-3974-C0CA840320B4}"/>
              </a:ext>
            </a:extLst>
          </p:cNvPr>
          <p:cNvGraphicFramePr>
            <a:graphicFrameLocks noGrp="1"/>
          </p:cNvGraphicFramePr>
          <p:nvPr>
            <p:extLst>
              <p:ext uri="{D42A27DB-BD31-4B8C-83A1-F6EECF244321}">
                <p14:modId xmlns:p14="http://schemas.microsoft.com/office/powerpoint/2010/main" val="3793914337"/>
              </p:ext>
            </p:extLst>
          </p:nvPr>
        </p:nvGraphicFramePr>
        <p:xfrm>
          <a:off x="254524" y="994848"/>
          <a:ext cx="8543435" cy="3825240"/>
        </p:xfrm>
        <a:graphic>
          <a:graphicData uri="http://schemas.openxmlformats.org/drawingml/2006/table">
            <a:tbl>
              <a:tblPr firstRow="1" bandRow="1">
                <a:tableStyleId>{073A0DAA-6AF3-43AB-8588-CEC1D06C72B9}</a:tableStyleId>
              </a:tblPr>
              <a:tblGrid>
                <a:gridCol w="1227455">
                  <a:extLst>
                    <a:ext uri="{9D8B030D-6E8A-4147-A177-3AD203B41FA5}">
                      <a16:colId xmlns:a16="http://schemas.microsoft.com/office/drawing/2014/main" val="118694551"/>
                    </a:ext>
                  </a:extLst>
                </a:gridCol>
                <a:gridCol w="1336993">
                  <a:extLst>
                    <a:ext uri="{9D8B030D-6E8A-4147-A177-3AD203B41FA5}">
                      <a16:colId xmlns:a16="http://schemas.microsoft.com/office/drawing/2014/main" val="3668842945"/>
                    </a:ext>
                  </a:extLst>
                </a:gridCol>
                <a:gridCol w="1662430">
                  <a:extLst>
                    <a:ext uri="{9D8B030D-6E8A-4147-A177-3AD203B41FA5}">
                      <a16:colId xmlns:a16="http://schemas.microsoft.com/office/drawing/2014/main" val="374403688"/>
                    </a:ext>
                  </a:extLst>
                </a:gridCol>
                <a:gridCol w="4316557">
                  <a:extLst>
                    <a:ext uri="{9D8B030D-6E8A-4147-A177-3AD203B41FA5}">
                      <a16:colId xmlns:a16="http://schemas.microsoft.com/office/drawing/2014/main" val="3005701412"/>
                    </a:ext>
                  </a:extLst>
                </a:gridCol>
              </a:tblGrid>
              <a:tr h="370840">
                <a:tc>
                  <a:txBody>
                    <a:bodyPr/>
                    <a:lstStyle/>
                    <a:p>
                      <a:r>
                        <a:rPr lang="en-US" dirty="0"/>
                        <a:t>Model</a:t>
                      </a:r>
                    </a:p>
                  </a:txBody>
                  <a:tcPr anchor="ctr"/>
                </a:tc>
                <a:tc>
                  <a:txBody>
                    <a:bodyPr/>
                    <a:lstStyle/>
                    <a:p>
                      <a:r>
                        <a:rPr lang="en-US" dirty="0"/>
                        <a:t>Release Year</a:t>
                      </a:r>
                    </a:p>
                  </a:txBody>
                  <a:tcPr anchor="ctr"/>
                </a:tc>
                <a:tc>
                  <a:txBody>
                    <a:bodyPr/>
                    <a:lstStyle/>
                    <a:p>
                      <a:r>
                        <a:rPr lang="en-US" dirty="0"/>
                        <a:t>Parameter Count</a:t>
                      </a:r>
                    </a:p>
                  </a:txBody>
                  <a:tcPr anchor="ctr"/>
                </a:tc>
                <a:tc>
                  <a:txBody>
                    <a:bodyPr/>
                    <a:lstStyle/>
                    <a:p>
                      <a:r>
                        <a:rPr lang="en-US" dirty="0"/>
                        <a:t>Notes</a:t>
                      </a:r>
                    </a:p>
                  </a:txBody>
                  <a:tcPr anchor="ctr"/>
                </a:tc>
                <a:extLst>
                  <a:ext uri="{0D108BD9-81ED-4DB2-BD59-A6C34878D82A}">
                    <a16:rowId xmlns:a16="http://schemas.microsoft.com/office/drawing/2014/main" val="304090471"/>
                  </a:ext>
                </a:extLst>
              </a:tr>
              <a:tr h="370840">
                <a:tc>
                  <a:txBody>
                    <a:bodyPr/>
                    <a:lstStyle/>
                    <a:p>
                      <a:r>
                        <a:rPr lang="en-US" dirty="0"/>
                        <a:t>GPT-1</a:t>
                      </a:r>
                    </a:p>
                  </a:txBody>
                  <a:tcPr anchor="ctr"/>
                </a:tc>
                <a:tc>
                  <a:txBody>
                    <a:bodyPr/>
                    <a:lstStyle/>
                    <a:p>
                      <a:r>
                        <a:rPr lang="en-US" dirty="0"/>
                        <a:t>2018</a:t>
                      </a:r>
                    </a:p>
                  </a:txBody>
                  <a:tcPr anchor="ctr"/>
                </a:tc>
                <a:tc>
                  <a:txBody>
                    <a:bodyPr/>
                    <a:lstStyle/>
                    <a:p>
                      <a:r>
                        <a:rPr lang="en-US" dirty="0"/>
                        <a:t>117M</a:t>
                      </a:r>
                    </a:p>
                  </a:txBody>
                  <a:tcPr anchor="ctr"/>
                </a:tc>
                <a:tc>
                  <a:txBody>
                    <a:bodyPr/>
                    <a:lstStyle/>
                    <a:p>
                      <a:r>
                        <a:rPr lang="en-US" sz="1400" b="0" u="none" strike="noStrike" cap="none" dirty="0">
                          <a:solidFill>
                            <a:schemeClr val="dk1"/>
                          </a:solidFill>
                          <a:effectLst/>
                          <a:sym typeface="Arial"/>
                        </a:rPr>
                        <a:t>Initial model, established Transformer architecture.</a:t>
                      </a:r>
                      <a:endParaRPr lang="en-US" dirty="0"/>
                    </a:p>
                  </a:txBody>
                  <a:tcPr anchor="ctr"/>
                </a:tc>
                <a:extLst>
                  <a:ext uri="{0D108BD9-81ED-4DB2-BD59-A6C34878D82A}">
                    <a16:rowId xmlns:a16="http://schemas.microsoft.com/office/drawing/2014/main" val="1452652011"/>
                  </a:ext>
                </a:extLst>
              </a:tr>
              <a:tr h="370840">
                <a:tc>
                  <a:txBody>
                    <a:bodyPr/>
                    <a:lstStyle/>
                    <a:p>
                      <a:r>
                        <a:rPr lang="en-US" dirty="0"/>
                        <a:t>GPT-2</a:t>
                      </a:r>
                    </a:p>
                  </a:txBody>
                  <a:tcPr anchor="ctr"/>
                </a:tc>
                <a:tc>
                  <a:txBody>
                    <a:bodyPr/>
                    <a:lstStyle/>
                    <a:p>
                      <a:r>
                        <a:rPr lang="en-US" dirty="0"/>
                        <a:t>2019</a:t>
                      </a:r>
                    </a:p>
                  </a:txBody>
                  <a:tcPr anchor="ctr"/>
                </a:tc>
                <a:tc>
                  <a:txBody>
                    <a:bodyPr/>
                    <a:lstStyle/>
                    <a:p>
                      <a:r>
                        <a:rPr lang="en-US" dirty="0"/>
                        <a:t>1.5B</a:t>
                      </a:r>
                    </a:p>
                  </a:txBody>
                  <a:tcPr anchor="ctr"/>
                </a:tc>
                <a:tc>
                  <a:txBody>
                    <a:bodyPr/>
                    <a:lstStyle/>
                    <a:p>
                      <a:r>
                        <a:rPr lang="en-US" sz="1400" b="0" u="none" strike="noStrike" cap="none" dirty="0">
                          <a:solidFill>
                            <a:schemeClr val="dk1"/>
                          </a:solidFill>
                          <a:effectLst/>
                          <a:sym typeface="Arial"/>
                        </a:rPr>
                        <a:t>Significant increase in size; better coherence in generation.</a:t>
                      </a:r>
                      <a:endParaRPr lang="en-US" dirty="0"/>
                    </a:p>
                  </a:txBody>
                  <a:tcPr anchor="ctr"/>
                </a:tc>
                <a:extLst>
                  <a:ext uri="{0D108BD9-81ED-4DB2-BD59-A6C34878D82A}">
                    <a16:rowId xmlns:a16="http://schemas.microsoft.com/office/drawing/2014/main" val="4186173389"/>
                  </a:ext>
                </a:extLst>
              </a:tr>
              <a:tr h="370840">
                <a:tc>
                  <a:txBody>
                    <a:bodyPr/>
                    <a:lstStyle/>
                    <a:p>
                      <a:r>
                        <a:rPr lang="en-US" dirty="0"/>
                        <a:t>GPT-3 / 3.5</a:t>
                      </a:r>
                    </a:p>
                  </a:txBody>
                  <a:tcPr anchor="ctr"/>
                </a:tc>
                <a:tc>
                  <a:txBody>
                    <a:bodyPr/>
                    <a:lstStyle/>
                    <a:p>
                      <a:r>
                        <a:rPr lang="en-US" dirty="0"/>
                        <a:t>2020 / 2022</a:t>
                      </a:r>
                    </a:p>
                  </a:txBody>
                  <a:tcPr anchor="ctr"/>
                </a:tc>
                <a:tc>
                  <a:txBody>
                    <a:bodyPr/>
                    <a:lstStyle/>
                    <a:p>
                      <a:r>
                        <a:rPr lang="en-US" dirty="0"/>
                        <a:t>175B</a:t>
                      </a:r>
                    </a:p>
                  </a:txBody>
                  <a:tcPr anchor="ctr"/>
                </a:tc>
                <a:tc>
                  <a:txBody>
                    <a:bodyPr/>
                    <a:lstStyle/>
                    <a:p>
                      <a:r>
                        <a:rPr lang="en-US" sz="1400" b="0" u="none" strike="noStrike" cap="none" dirty="0">
                          <a:solidFill>
                            <a:schemeClr val="dk1"/>
                          </a:solidFill>
                          <a:effectLst/>
                          <a:sym typeface="Arial"/>
                        </a:rPr>
                        <a:t>Redefined language models with few-shot and zero-shot learning capabilities.</a:t>
                      </a:r>
                      <a:endParaRPr lang="en-US" dirty="0"/>
                    </a:p>
                  </a:txBody>
                  <a:tcPr anchor="ctr"/>
                </a:tc>
                <a:extLst>
                  <a:ext uri="{0D108BD9-81ED-4DB2-BD59-A6C34878D82A}">
                    <a16:rowId xmlns:a16="http://schemas.microsoft.com/office/drawing/2014/main" val="201674109"/>
                  </a:ext>
                </a:extLst>
              </a:tr>
              <a:tr h="370840">
                <a:tc>
                  <a:txBody>
                    <a:bodyPr/>
                    <a:lstStyle/>
                    <a:p>
                      <a:r>
                        <a:rPr lang="en-US" dirty="0"/>
                        <a:t>GPT-4 / 4o</a:t>
                      </a:r>
                    </a:p>
                  </a:txBody>
                  <a:tcPr anchor="ctr"/>
                </a:tc>
                <a:tc>
                  <a:txBody>
                    <a:bodyPr/>
                    <a:lstStyle/>
                    <a:p>
                      <a:r>
                        <a:rPr lang="en-US" dirty="0"/>
                        <a:t>2023 / 2024</a:t>
                      </a:r>
                    </a:p>
                  </a:txBody>
                  <a:tcPr anchor="ctr"/>
                </a:tc>
                <a:tc>
                  <a:txBody>
                    <a:bodyPr/>
                    <a:lstStyle/>
                    <a:p>
                      <a:r>
                        <a:rPr lang="en-US" dirty="0"/>
                        <a:t>1.8T</a:t>
                      </a:r>
                    </a:p>
                  </a:txBody>
                  <a:tcPr anchor="ctr"/>
                </a:tc>
                <a:tc>
                  <a:txBody>
                    <a:bodyPr/>
                    <a:lstStyle/>
                    <a:p>
                      <a:r>
                        <a:rPr lang="en-US" sz="1400" b="0" i="0" u="none" strike="noStrike" cap="none" dirty="0">
                          <a:solidFill>
                            <a:schemeClr val="dk1"/>
                          </a:solidFill>
                          <a:effectLst/>
                          <a:latin typeface="+mn-lt"/>
                          <a:ea typeface="+mn-ea"/>
                          <a:cs typeface="+mn-cs"/>
                          <a:sym typeface="Arial"/>
                        </a:rPr>
                        <a:t>Uses a Mixture-of-Experts (</a:t>
                      </a:r>
                      <a:r>
                        <a:rPr lang="en-US" sz="1400" b="0" i="0" u="none" strike="noStrike" cap="none" dirty="0" err="1">
                          <a:solidFill>
                            <a:schemeClr val="dk1"/>
                          </a:solidFill>
                          <a:effectLst/>
                          <a:latin typeface="+mn-lt"/>
                          <a:ea typeface="+mn-ea"/>
                          <a:cs typeface="+mn-cs"/>
                          <a:sym typeface="Arial"/>
                        </a:rPr>
                        <a:t>MoE</a:t>
                      </a:r>
                      <a:r>
                        <a:rPr lang="en-US" sz="1400" b="0" i="0" u="none" strike="noStrike" cap="none" dirty="0">
                          <a:solidFill>
                            <a:schemeClr val="dk1"/>
                          </a:solidFill>
                          <a:effectLst/>
                          <a:latin typeface="+mn-lt"/>
                          <a:ea typeface="+mn-ea"/>
                          <a:cs typeface="+mn-cs"/>
                          <a:sym typeface="Arial"/>
                        </a:rPr>
                        <a:t>) architecture; includes multimodality (text and images).</a:t>
                      </a:r>
                    </a:p>
                    <a:p>
                      <a:endParaRPr lang="en-US" sz="1400" b="0" i="0" u="none" strike="noStrike" cap="none" dirty="0">
                        <a:solidFill>
                          <a:schemeClr val="dk1"/>
                        </a:solidFill>
                        <a:effectLst/>
                        <a:latin typeface="+mn-lt"/>
                        <a:ea typeface="+mn-ea"/>
                        <a:cs typeface="+mn-cs"/>
                        <a:sym typeface="Arial"/>
                      </a:endParaRPr>
                    </a:p>
                    <a:p>
                      <a:r>
                        <a:rPr lang="en-US" sz="1400" b="0" i="0" u="none" strike="noStrike" cap="none" dirty="0">
                          <a:solidFill>
                            <a:schemeClr val="dk1"/>
                          </a:solidFill>
                          <a:effectLst/>
                          <a:latin typeface="+mn-lt"/>
                          <a:ea typeface="+mn-ea"/>
                          <a:cs typeface="+mn-cs"/>
                          <a:sym typeface="Arial"/>
                        </a:rPr>
                        <a:t>“o” means “Omni” model, integrates text, audio, image, and video; known for speed and efficiency.</a:t>
                      </a:r>
                      <a:endParaRPr lang="en-US" dirty="0"/>
                    </a:p>
                  </a:txBody>
                  <a:tcPr anchor="ctr"/>
                </a:tc>
                <a:extLst>
                  <a:ext uri="{0D108BD9-81ED-4DB2-BD59-A6C34878D82A}">
                    <a16:rowId xmlns:a16="http://schemas.microsoft.com/office/drawing/2014/main" val="1020323409"/>
                  </a:ext>
                </a:extLst>
              </a:tr>
              <a:tr h="370840">
                <a:tc>
                  <a:txBody>
                    <a:bodyPr/>
                    <a:lstStyle/>
                    <a:p>
                      <a:r>
                        <a:rPr lang="en-US" dirty="0"/>
                        <a:t>GPT-4o mini</a:t>
                      </a:r>
                    </a:p>
                  </a:txBody>
                  <a:tcPr anchor="ctr"/>
                </a:tc>
                <a:tc>
                  <a:txBody>
                    <a:bodyPr/>
                    <a:lstStyle/>
                    <a:p>
                      <a:r>
                        <a:rPr lang="en-US" dirty="0"/>
                        <a:t>2024</a:t>
                      </a:r>
                    </a:p>
                  </a:txBody>
                  <a:tcPr anchor="ctr"/>
                </a:tc>
                <a:tc>
                  <a:txBody>
                    <a:bodyPr/>
                    <a:lstStyle/>
                    <a:p>
                      <a:r>
                        <a:rPr lang="en-US" dirty="0"/>
                        <a:t>8B</a:t>
                      </a:r>
                    </a:p>
                  </a:txBody>
                  <a:tcPr anchor="ctr"/>
                </a:tc>
                <a:tc>
                  <a:txBody>
                    <a:bodyPr/>
                    <a:lstStyle/>
                    <a:p>
                      <a:r>
                        <a:rPr lang="en-US" sz="1400" b="0" i="0" u="none" strike="noStrike" cap="none" dirty="0">
                          <a:solidFill>
                            <a:schemeClr val="dk1"/>
                          </a:solidFill>
                          <a:effectLst/>
                          <a:latin typeface="+mn-lt"/>
                          <a:ea typeface="+mn-ea"/>
                          <a:cs typeface="+mn-cs"/>
                          <a:sym typeface="Arial"/>
                        </a:rPr>
                        <a:t>A smaller, more cost-effective version of GPT-4o.</a:t>
                      </a:r>
                      <a:endParaRPr lang="en-US" dirty="0"/>
                    </a:p>
                  </a:txBody>
                  <a:tcPr anchor="ctr"/>
                </a:tc>
                <a:extLst>
                  <a:ext uri="{0D108BD9-81ED-4DB2-BD59-A6C34878D82A}">
                    <a16:rowId xmlns:a16="http://schemas.microsoft.com/office/drawing/2014/main" val="2348591178"/>
                  </a:ext>
                </a:extLst>
              </a:tr>
              <a:tr h="370840">
                <a:tc>
                  <a:txBody>
                    <a:bodyPr/>
                    <a:lstStyle/>
                    <a:p>
                      <a:r>
                        <a:rPr lang="en-US" dirty="0"/>
                        <a:t>GPT-5 series</a:t>
                      </a:r>
                    </a:p>
                  </a:txBody>
                  <a:tcPr anchor="ctr"/>
                </a:tc>
                <a:tc>
                  <a:txBody>
                    <a:bodyPr/>
                    <a:lstStyle/>
                    <a:p>
                      <a:r>
                        <a:rPr lang="en-US" dirty="0"/>
                        <a:t>2025</a:t>
                      </a:r>
                    </a:p>
                  </a:txBody>
                  <a:tcPr anchor="ctr"/>
                </a:tc>
                <a:tc>
                  <a:txBody>
                    <a:bodyPr/>
                    <a:lstStyle/>
                    <a:p>
                      <a:r>
                        <a:rPr lang="en-US" dirty="0"/>
                        <a:t>?? Likely the same as GPT-4</a:t>
                      </a:r>
                    </a:p>
                  </a:txBody>
                  <a:tcPr anchor="ctr"/>
                </a:tc>
                <a:tc>
                  <a:txBody>
                    <a:bodyPr/>
                    <a:lstStyle/>
                    <a:p>
                      <a:r>
                        <a:rPr lang="en-US" sz="1400" b="0" i="0" u="none" strike="noStrike" cap="none" dirty="0">
                          <a:solidFill>
                            <a:schemeClr val="dk1"/>
                          </a:solidFill>
                          <a:effectLst/>
                          <a:latin typeface="+mn-lt"/>
                          <a:ea typeface="+mn-ea"/>
                          <a:cs typeface="+mn-cs"/>
                          <a:sym typeface="Arial"/>
                        </a:rPr>
                        <a:t>Advanced reasoning capabilities, offering excellent performance across various tasks, agentic support.</a:t>
                      </a:r>
                      <a:endParaRPr lang="en-US" dirty="0"/>
                    </a:p>
                  </a:txBody>
                  <a:tcPr anchor="ctr"/>
                </a:tc>
                <a:extLst>
                  <a:ext uri="{0D108BD9-81ED-4DB2-BD59-A6C34878D82A}">
                    <a16:rowId xmlns:a16="http://schemas.microsoft.com/office/drawing/2014/main" val="2598785251"/>
                  </a:ext>
                </a:extLst>
              </a:tr>
            </a:tbl>
          </a:graphicData>
        </a:graphic>
      </p:graphicFrame>
    </p:spTree>
    <p:extLst>
      <p:ext uri="{BB962C8B-B14F-4D97-AF65-F5344CB8AC3E}">
        <p14:creationId xmlns:p14="http://schemas.microsoft.com/office/powerpoint/2010/main" val="27180012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DB8B-4217-401E-B3E1-03DC0A6FA32D}"/>
              </a:ext>
            </a:extLst>
          </p:cNvPr>
          <p:cNvSpPr>
            <a:spLocks noGrp="1"/>
          </p:cNvSpPr>
          <p:nvPr>
            <p:ph type="title"/>
          </p:nvPr>
        </p:nvSpPr>
        <p:spPr/>
        <p:txBody>
          <a:bodyPr/>
          <a:lstStyle/>
          <a:p>
            <a:r>
              <a:rPr lang="en-US" dirty="0"/>
              <a:t>Types of Processors</a:t>
            </a:r>
            <a:br>
              <a:rPr lang="en-US" dirty="0"/>
            </a:br>
            <a:r>
              <a:rPr lang="en-US" sz="2000" b="0" dirty="0"/>
              <a:t>(Well, the ones relevant to ML/DL/AI)</a:t>
            </a:r>
            <a:endParaRPr lang="en-US" b="0" dirty="0"/>
          </a:p>
        </p:txBody>
      </p:sp>
      <p:graphicFrame>
        <p:nvGraphicFramePr>
          <p:cNvPr id="6" name="Diagram 5">
            <a:extLst>
              <a:ext uri="{FF2B5EF4-FFF2-40B4-BE49-F238E27FC236}">
                <a16:creationId xmlns:a16="http://schemas.microsoft.com/office/drawing/2014/main" id="{B354311A-D19F-4E09-AB38-A36FDBEA6015}"/>
              </a:ext>
            </a:extLst>
          </p:cNvPr>
          <p:cNvGraphicFramePr/>
          <p:nvPr>
            <p:extLst>
              <p:ext uri="{D42A27DB-BD31-4B8C-83A1-F6EECF244321}">
                <p14:modId xmlns:p14="http://schemas.microsoft.com/office/powerpoint/2010/main" val="2490268750"/>
              </p:ext>
            </p:extLst>
          </p:nvPr>
        </p:nvGraphicFramePr>
        <p:xfrm>
          <a:off x="495300" y="1663700"/>
          <a:ext cx="8226550" cy="269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12837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54EB7-D338-8F42-2884-82CCA9E8B4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2F9B64-FC64-B8DA-2118-30540582A593}"/>
              </a:ext>
            </a:extLst>
          </p:cNvPr>
          <p:cNvSpPr>
            <a:spLocks noGrp="1"/>
          </p:cNvSpPr>
          <p:nvPr>
            <p:ph type="title"/>
          </p:nvPr>
        </p:nvSpPr>
        <p:spPr>
          <a:xfrm>
            <a:off x="495300" y="412138"/>
            <a:ext cx="8226550" cy="635400"/>
          </a:xfrm>
        </p:spPr>
        <p:txBody>
          <a:bodyPr/>
          <a:lstStyle/>
          <a:p>
            <a:r>
              <a:rPr lang="en-US" dirty="0"/>
              <a:t>Types of Processors</a:t>
            </a:r>
            <a:br>
              <a:rPr lang="en-US" dirty="0"/>
            </a:br>
            <a:endParaRPr lang="en-US" b="0" dirty="0"/>
          </a:p>
        </p:txBody>
      </p:sp>
      <p:graphicFrame>
        <p:nvGraphicFramePr>
          <p:cNvPr id="6" name="Diagram 5">
            <a:extLst>
              <a:ext uri="{FF2B5EF4-FFF2-40B4-BE49-F238E27FC236}">
                <a16:creationId xmlns:a16="http://schemas.microsoft.com/office/drawing/2014/main" id="{71E8675E-F71A-1CB8-6F4A-25322DEB4A45}"/>
              </a:ext>
            </a:extLst>
          </p:cNvPr>
          <p:cNvGraphicFramePr/>
          <p:nvPr>
            <p:extLst>
              <p:ext uri="{D42A27DB-BD31-4B8C-83A1-F6EECF244321}">
                <p14:modId xmlns:p14="http://schemas.microsoft.com/office/powerpoint/2010/main" val="385747656"/>
              </p:ext>
            </p:extLst>
          </p:nvPr>
        </p:nvGraphicFramePr>
        <p:xfrm>
          <a:off x="495300" y="1047538"/>
          <a:ext cx="8226550" cy="38922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92191867-0E97-A370-4E7A-657278089A77}"/>
              </a:ext>
            </a:extLst>
          </p:cNvPr>
          <p:cNvSpPr txBox="1"/>
          <p:nvPr/>
        </p:nvSpPr>
        <p:spPr>
          <a:xfrm>
            <a:off x="5569527" y="575949"/>
            <a:ext cx="3152323" cy="307777"/>
          </a:xfrm>
          <a:prstGeom prst="rect">
            <a:avLst/>
          </a:prstGeom>
          <a:noFill/>
        </p:spPr>
        <p:txBody>
          <a:bodyPr wrap="square">
            <a:spAutoFit/>
          </a:bodyPr>
          <a:lstStyle/>
          <a:p>
            <a:pPr algn="r"/>
            <a:r>
              <a:rPr lang="en-US" sz="1400" b="0" dirty="0"/>
              <a:t>(Well, the ones relevant to ML/DL/AI)</a:t>
            </a:r>
            <a:endParaRPr lang="en-US" dirty="0"/>
          </a:p>
        </p:txBody>
      </p:sp>
    </p:spTree>
    <p:extLst>
      <p:ext uri="{BB962C8B-B14F-4D97-AF65-F5344CB8AC3E}">
        <p14:creationId xmlns:p14="http://schemas.microsoft.com/office/powerpoint/2010/main" val="28310676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30E1-49BB-4B9C-9F91-0EF6618255D4}"/>
              </a:ext>
            </a:extLst>
          </p:cNvPr>
          <p:cNvSpPr>
            <a:spLocks noGrp="1"/>
          </p:cNvSpPr>
          <p:nvPr>
            <p:ph type="title"/>
          </p:nvPr>
        </p:nvSpPr>
        <p:spPr/>
        <p:txBody>
          <a:bodyPr/>
          <a:lstStyle/>
          <a:p>
            <a:r>
              <a:rPr lang="en-US" dirty="0"/>
              <a:t>ONNX</a:t>
            </a:r>
          </a:p>
        </p:txBody>
      </p:sp>
      <p:sp>
        <p:nvSpPr>
          <p:cNvPr id="3" name="Text Placeholder 2">
            <a:extLst>
              <a:ext uri="{FF2B5EF4-FFF2-40B4-BE49-F238E27FC236}">
                <a16:creationId xmlns:a16="http://schemas.microsoft.com/office/drawing/2014/main" id="{C0E1D301-8BCB-4C20-9CB8-F7A28E878FB0}"/>
              </a:ext>
            </a:extLst>
          </p:cNvPr>
          <p:cNvSpPr>
            <a:spLocks noGrp="1"/>
          </p:cNvSpPr>
          <p:nvPr>
            <p:ph type="body" idx="1"/>
          </p:nvPr>
        </p:nvSpPr>
        <p:spPr>
          <a:xfrm>
            <a:off x="319500" y="1846804"/>
            <a:ext cx="3388900" cy="2806200"/>
          </a:xfrm>
        </p:spPr>
        <p:txBody>
          <a:bodyPr/>
          <a:lstStyle/>
          <a:p>
            <a:pPr>
              <a:spcBef>
                <a:spcPts val="600"/>
              </a:spcBef>
            </a:pPr>
            <a:r>
              <a:rPr lang="en-US" dirty="0"/>
              <a:t>Open Neural Network Exchange</a:t>
            </a:r>
          </a:p>
          <a:p>
            <a:pPr lvl="1">
              <a:spcBef>
                <a:spcPts val="600"/>
              </a:spcBef>
            </a:pPr>
            <a:r>
              <a:rPr lang="en-US" dirty="0"/>
              <a:t>An open-source, standardized format for describing neural network models  [*.</a:t>
            </a:r>
            <a:r>
              <a:rPr lang="en-US" dirty="0" err="1"/>
              <a:t>onnx</a:t>
            </a:r>
            <a:r>
              <a:rPr lang="en-US" dirty="0"/>
              <a:t>]</a:t>
            </a:r>
          </a:p>
          <a:p>
            <a:pPr lvl="1">
              <a:spcBef>
                <a:spcPts val="600"/>
              </a:spcBef>
            </a:pPr>
            <a:r>
              <a:rPr lang="en-US" dirty="0"/>
              <a:t>Helps in usability when the model object is framework-agnostic</a:t>
            </a:r>
          </a:p>
          <a:p>
            <a:pPr lvl="1">
              <a:spcBef>
                <a:spcPts val="600"/>
              </a:spcBef>
            </a:pPr>
            <a:r>
              <a:rPr lang="en-US" dirty="0">
                <a:hlinkClick r:id="rId2"/>
              </a:rPr>
              <a:t>Model Zoo</a:t>
            </a:r>
            <a:r>
              <a:rPr lang="en-US" dirty="0"/>
              <a:t>: a place to publish your trained model for open, external use</a:t>
            </a:r>
          </a:p>
        </p:txBody>
      </p:sp>
      <p:pic>
        <p:nvPicPr>
          <p:cNvPr id="5122" name="Picture 2" descr="ONNX logo main.png">
            <a:extLst>
              <a:ext uri="{FF2B5EF4-FFF2-40B4-BE49-F238E27FC236}">
                <a16:creationId xmlns:a16="http://schemas.microsoft.com/office/drawing/2014/main" id="{3950371F-4069-4D6C-B663-086EF6784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4295" y="438443"/>
            <a:ext cx="3771900" cy="97047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C559E04-5C8A-D0D5-FCE4-EBEEFDD04002}"/>
              </a:ext>
            </a:extLst>
          </p:cNvPr>
          <p:cNvSpPr txBox="1"/>
          <p:nvPr/>
        </p:nvSpPr>
        <p:spPr>
          <a:xfrm>
            <a:off x="3921652" y="2003409"/>
            <a:ext cx="4821382" cy="2492990"/>
          </a:xfrm>
          <a:prstGeom prst="rect">
            <a:avLst/>
          </a:prstGeom>
          <a:noFill/>
        </p:spPr>
        <p:txBody>
          <a:bodyPr wrap="square">
            <a:spAutoFit/>
          </a:bodyPr>
          <a:lstStyle/>
          <a:p>
            <a:r>
              <a:rPr lang="en-US" sz="1200" b="0" i="0" dirty="0">
                <a:solidFill>
                  <a:srgbClr val="7928A1"/>
                </a:solidFill>
                <a:effectLst/>
                <a:latin typeface="Consolas" panose="020B0609020204030204" pitchFamily="49" charset="0"/>
              </a:rPr>
              <a:t>import</a:t>
            </a:r>
            <a:r>
              <a:rPr lang="en-US" sz="1200" b="0" i="0" dirty="0">
                <a:solidFill>
                  <a:srgbClr val="545454"/>
                </a:solidFill>
                <a:effectLst/>
                <a:latin typeface="Consolas" panose="020B0609020204030204" pitchFamily="49" charset="0"/>
              </a:rPr>
              <a:t> </a:t>
            </a:r>
            <a:r>
              <a:rPr lang="en-US" sz="1200" b="0" i="0" dirty="0" err="1">
                <a:solidFill>
                  <a:srgbClr val="545454"/>
                </a:solidFill>
                <a:effectLst/>
                <a:latin typeface="Consolas" panose="020B0609020204030204" pitchFamily="49" charset="0"/>
              </a:rPr>
              <a:t>onnxruntime</a:t>
            </a:r>
            <a:r>
              <a:rPr lang="en-US" sz="1200" b="0" i="0" dirty="0">
                <a:solidFill>
                  <a:srgbClr val="545454"/>
                </a:solidFill>
                <a:effectLst/>
                <a:latin typeface="Consolas" panose="020B0609020204030204" pitchFamily="49" charset="0"/>
              </a:rPr>
              <a:t> </a:t>
            </a:r>
            <a:r>
              <a:rPr lang="en-US" sz="1200" b="0" i="0" dirty="0">
                <a:solidFill>
                  <a:srgbClr val="7928A1"/>
                </a:solidFill>
                <a:effectLst/>
                <a:latin typeface="Consolas" panose="020B0609020204030204" pitchFamily="49" charset="0"/>
              </a:rPr>
              <a:t>as</a:t>
            </a:r>
            <a:r>
              <a:rPr lang="en-US" sz="1200" b="0" i="0" dirty="0">
                <a:solidFill>
                  <a:srgbClr val="545454"/>
                </a:solidFill>
                <a:effectLst/>
                <a:latin typeface="Consolas" panose="020B0609020204030204" pitchFamily="49" charset="0"/>
              </a:rPr>
              <a:t> ort</a:t>
            </a:r>
          </a:p>
          <a:p>
            <a:endParaRPr lang="en-US" sz="1200" b="0" i="0" dirty="0">
              <a:solidFill>
                <a:srgbClr val="545454"/>
              </a:solidFill>
              <a:effectLst/>
              <a:latin typeface="Consolas" panose="020B0609020204030204" pitchFamily="49" charset="0"/>
            </a:endParaRPr>
          </a:p>
          <a:p>
            <a:r>
              <a:rPr lang="en-US" sz="1200" b="0" i="0" dirty="0">
                <a:solidFill>
                  <a:srgbClr val="696969"/>
                </a:solidFill>
                <a:effectLst/>
                <a:latin typeface="Consolas" panose="020B0609020204030204" pitchFamily="49" charset="0"/>
              </a:rPr>
              <a:t># Load the model and create </a:t>
            </a:r>
            <a:r>
              <a:rPr lang="en-US" sz="1200" b="0" i="0" dirty="0" err="1">
                <a:solidFill>
                  <a:srgbClr val="696969"/>
                </a:solidFill>
                <a:effectLst/>
                <a:latin typeface="Consolas" panose="020B0609020204030204" pitchFamily="49" charset="0"/>
              </a:rPr>
              <a:t>InferenceSession</a:t>
            </a:r>
            <a:endParaRPr lang="en-US" sz="1200" dirty="0">
              <a:solidFill>
                <a:srgbClr val="545454"/>
              </a:solidFill>
              <a:latin typeface="Consolas" panose="020B0609020204030204" pitchFamily="49" charset="0"/>
            </a:endParaRPr>
          </a:p>
          <a:p>
            <a:r>
              <a:rPr lang="en-US" sz="1200" b="0" i="0" dirty="0" err="1">
                <a:solidFill>
                  <a:srgbClr val="545454"/>
                </a:solidFill>
                <a:effectLst/>
                <a:latin typeface="Consolas" panose="020B0609020204030204" pitchFamily="49" charset="0"/>
              </a:rPr>
              <a:t>model_path</a:t>
            </a:r>
            <a:r>
              <a:rPr lang="en-US" sz="1200" b="0" i="0" dirty="0">
                <a:solidFill>
                  <a:srgbClr val="545454"/>
                </a:solidFill>
                <a:effectLst/>
                <a:latin typeface="Consolas" panose="020B0609020204030204" pitchFamily="49" charset="0"/>
              </a:rPr>
              <a:t> = </a:t>
            </a:r>
            <a:r>
              <a:rPr lang="en-US" sz="1200" b="0" i="0" dirty="0">
                <a:solidFill>
                  <a:srgbClr val="008000"/>
                </a:solidFill>
                <a:effectLst/>
                <a:latin typeface="Consolas" panose="020B0609020204030204" pitchFamily="49" charset="0"/>
              </a:rPr>
              <a:t>"path/to/your/</a:t>
            </a:r>
            <a:r>
              <a:rPr lang="en-US" sz="1200" b="0" i="0" dirty="0" err="1">
                <a:solidFill>
                  <a:srgbClr val="008000"/>
                </a:solidFill>
                <a:effectLst/>
                <a:latin typeface="Consolas" panose="020B0609020204030204" pitchFamily="49" charset="0"/>
              </a:rPr>
              <a:t>onnx</a:t>
            </a:r>
            <a:r>
              <a:rPr lang="en-US" sz="1200" b="0" i="0" dirty="0">
                <a:solidFill>
                  <a:srgbClr val="008000"/>
                </a:solidFill>
                <a:effectLst/>
                <a:latin typeface="Consolas" panose="020B0609020204030204" pitchFamily="49" charset="0"/>
              </a:rPr>
              <a:t>/model“</a:t>
            </a:r>
            <a:endParaRPr lang="en-US" sz="1200" dirty="0">
              <a:solidFill>
                <a:srgbClr val="545454"/>
              </a:solidFill>
              <a:latin typeface="Consolas" panose="020B0609020204030204" pitchFamily="49" charset="0"/>
            </a:endParaRPr>
          </a:p>
          <a:p>
            <a:r>
              <a:rPr lang="en-US" sz="1200" b="0" i="0" dirty="0">
                <a:solidFill>
                  <a:srgbClr val="545454"/>
                </a:solidFill>
                <a:effectLst/>
                <a:latin typeface="Consolas" panose="020B0609020204030204" pitchFamily="49" charset="0"/>
              </a:rPr>
              <a:t>session = </a:t>
            </a:r>
            <a:r>
              <a:rPr lang="en-US" sz="1200" b="0" i="0" dirty="0" err="1">
                <a:solidFill>
                  <a:srgbClr val="545454"/>
                </a:solidFill>
                <a:effectLst/>
                <a:latin typeface="Consolas" panose="020B0609020204030204" pitchFamily="49" charset="0"/>
              </a:rPr>
              <a:t>ort.InferenceSession</a:t>
            </a:r>
            <a:r>
              <a:rPr lang="en-US" sz="1200" b="0" i="0" dirty="0">
                <a:solidFill>
                  <a:srgbClr val="545454"/>
                </a:solidFill>
                <a:effectLst/>
                <a:latin typeface="Consolas" panose="020B0609020204030204" pitchFamily="49" charset="0"/>
              </a:rPr>
              <a:t>(</a:t>
            </a:r>
            <a:r>
              <a:rPr lang="en-US" sz="1200" b="0" i="0" dirty="0" err="1">
                <a:solidFill>
                  <a:srgbClr val="545454"/>
                </a:solidFill>
                <a:effectLst/>
                <a:latin typeface="Consolas" panose="020B0609020204030204" pitchFamily="49" charset="0"/>
              </a:rPr>
              <a:t>model_path</a:t>
            </a:r>
            <a:r>
              <a:rPr lang="en-US" sz="1200" b="0" i="0" dirty="0">
                <a:solidFill>
                  <a:srgbClr val="545454"/>
                </a:solidFill>
                <a:effectLst/>
                <a:latin typeface="Consolas" panose="020B0609020204030204" pitchFamily="49" charset="0"/>
              </a:rPr>
              <a:t>)</a:t>
            </a:r>
          </a:p>
          <a:p>
            <a:endParaRPr lang="en-US" sz="1200" dirty="0">
              <a:solidFill>
                <a:srgbClr val="545454"/>
              </a:solidFill>
              <a:latin typeface="Consolas" panose="020B0609020204030204" pitchFamily="49" charset="0"/>
            </a:endParaRPr>
          </a:p>
          <a:p>
            <a:r>
              <a:rPr lang="en-US" sz="1200" b="0" i="0" dirty="0">
                <a:solidFill>
                  <a:srgbClr val="696969"/>
                </a:solidFill>
                <a:effectLst/>
                <a:latin typeface="Consolas" panose="020B0609020204030204" pitchFamily="49" charset="0"/>
              </a:rPr>
              <a:t># "Load and preprocess the input image </a:t>
            </a:r>
            <a:r>
              <a:rPr lang="en-US" sz="1200" b="0" i="0" dirty="0" err="1">
                <a:solidFill>
                  <a:srgbClr val="696969"/>
                </a:solidFill>
                <a:effectLst/>
                <a:latin typeface="Consolas" panose="020B0609020204030204" pitchFamily="49" charset="0"/>
              </a:rPr>
              <a:t>inputTensor</a:t>
            </a:r>
            <a:r>
              <a:rPr lang="en-US" sz="1200" b="0" i="0" dirty="0">
                <a:solidFill>
                  <a:srgbClr val="696969"/>
                </a:solidFill>
                <a:effectLst/>
                <a:latin typeface="Consolas" panose="020B0609020204030204" pitchFamily="49" charset="0"/>
              </a:rPr>
              <a:t>“</a:t>
            </a:r>
            <a:endParaRPr lang="en-US" sz="1200" dirty="0">
              <a:solidFill>
                <a:srgbClr val="545454"/>
              </a:solidFill>
              <a:latin typeface="Consolas" panose="020B0609020204030204" pitchFamily="49" charset="0"/>
            </a:endParaRPr>
          </a:p>
          <a:p>
            <a:r>
              <a:rPr lang="en-US" sz="1200" b="0" i="0" dirty="0">
                <a:solidFill>
                  <a:srgbClr val="545454"/>
                </a:solidFill>
                <a:effectLst/>
                <a:latin typeface="Consolas" panose="020B0609020204030204" pitchFamily="49" charset="0"/>
              </a:rPr>
              <a:t>...</a:t>
            </a:r>
          </a:p>
          <a:p>
            <a:endParaRPr lang="en-US" sz="1200" dirty="0">
              <a:solidFill>
                <a:srgbClr val="545454"/>
              </a:solidFill>
              <a:latin typeface="Consolas" panose="020B0609020204030204" pitchFamily="49" charset="0"/>
            </a:endParaRPr>
          </a:p>
          <a:p>
            <a:r>
              <a:rPr lang="en-US" sz="1200" b="0" i="0" dirty="0">
                <a:solidFill>
                  <a:srgbClr val="696969"/>
                </a:solidFill>
                <a:effectLst/>
                <a:latin typeface="Consolas" panose="020B0609020204030204" pitchFamily="49" charset="0"/>
              </a:rPr>
              <a:t># Run inference</a:t>
            </a:r>
            <a:endParaRPr lang="en-US" sz="1200" dirty="0">
              <a:solidFill>
                <a:srgbClr val="545454"/>
              </a:solidFill>
              <a:latin typeface="Consolas" panose="020B0609020204030204" pitchFamily="49" charset="0"/>
            </a:endParaRPr>
          </a:p>
          <a:p>
            <a:r>
              <a:rPr lang="en-US" sz="1200" b="0" i="0" dirty="0">
                <a:solidFill>
                  <a:srgbClr val="545454"/>
                </a:solidFill>
                <a:effectLst/>
                <a:latin typeface="Consolas" panose="020B0609020204030204" pitchFamily="49" charset="0"/>
              </a:rPr>
              <a:t>outputs = </a:t>
            </a:r>
            <a:r>
              <a:rPr lang="en-US" sz="1200" b="0" i="0" dirty="0" err="1">
                <a:solidFill>
                  <a:srgbClr val="545454"/>
                </a:solidFill>
                <a:effectLst/>
                <a:latin typeface="Consolas" panose="020B0609020204030204" pitchFamily="49" charset="0"/>
              </a:rPr>
              <a:t>session.run</a:t>
            </a:r>
            <a:r>
              <a:rPr lang="en-US" sz="1200" b="0" i="0" dirty="0">
                <a:solidFill>
                  <a:srgbClr val="545454"/>
                </a:solidFill>
                <a:effectLst/>
                <a:latin typeface="Consolas" panose="020B0609020204030204" pitchFamily="49" charset="0"/>
              </a:rPr>
              <a:t>(</a:t>
            </a:r>
            <a:r>
              <a:rPr lang="en-US" sz="1200" b="0" i="0" dirty="0">
                <a:solidFill>
                  <a:srgbClr val="AA5D00"/>
                </a:solidFill>
                <a:effectLst/>
                <a:latin typeface="Consolas" panose="020B0609020204030204" pitchFamily="49" charset="0"/>
              </a:rPr>
              <a:t>None</a:t>
            </a:r>
            <a:r>
              <a:rPr lang="en-US" sz="1200" b="0" i="0" dirty="0">
                <a:solidFill>
                  <a:srgbClr val="545454"/>
                </a:solidFill>
                <a:effectLst/>
                <a:latin typeface="Consolas" panose="020B0609020204030204" pitchFamily="49" charset="0"/>
              </a:rPr>
              <a:t>, {</a:t>
            </a:r>
            <a:r>
              <a:rPr lang="en-US" sz="1200" b="0" i="0" dirty="0">
                <a:solidFill>
                  <a:srgbClr val="008000"/>
                </a:solidFill>
                <a:effectLst/>
                <a:latin typeface="Consolas" panose="020B0609020204030204" pitchFamily="49" charset="0"/>
              </a:rPr>
              <a:t>"input"</a:t>
            </a:r>
            <a:r>
              <a:rPr lang="en-US" sz="1200" b="0" i="0" dirty="0">
                <a:solidFill>
                  <a:srgbClr val="545454"/>
                </a:solidFill>
                <a:effectLst/>
                <a:latin typeface="Consolas" panose="020B0609020204030204" pitchFamily="49" charset="0"/>
              </a:rPr>
              <a:t>: </a:t>
            </a:r>
            <a:r>
              <a:rPr lang="en-US" sz="1200" b="0" i="0" dirty="0" err="1">
                <a:solidFill>
                  <a:srgbClr val="545454"/>
                </a:solidFill>
                <a:effectLst/>
                <a:latin typeface="Consolas" panose="020B0609020204030204" pitchFamily="49" charset="0"/>
              </a:rPr>
              <a:t>inputTensor</a:t>
            </a:r>
            <a:r>
              <a:rPr lang="en-US" sz="1200" b="0" i="0" dirty="0">
                <a:solidFill>
                  <a:srgbClr val="545454"/>
                </a:solidFill>
                <a:effectLst/>
                <a:latin typeface="Consolas" panose="020B0609020204030204" pitchFamily="49" charset="0"/>
              </a:rPr>
              <a:t>})</a:t>
            </a:r>
          </a:p>
          <a:p>
            <a:endParaRPr lang="en-US" sz="1200" dirty="0">
              <a:solidFill>
                <a:srgbClr val="545454"/>
              </a:solidFill>
              <a:latin typeface="Consolas" panose="020B0609020204030204" pitchFamily="49" charset="0"/>
            </a:endParaRPr>
          </a:p>
          <a:p>
            <a:r>
              <a:rPr lang="en-US" sz="1200" b="0" i="0" dirty="0">
                <a:solidFill>
                  <a:srgbClr val="AA5D00"/>
                </a:solidFill>
                <a:effectLst/>
                <a:latin typeface="Consolas" panose="020B0609020204030204" pitchFamily="49" charset="0"/>
              </a:rPr>
              <a:t>print</a:t>
            </a:r>
            <a:r>
              <a:rPr lang="en-US" sz="1200" b="0" i="0" dirty="0">
                <a:solidFill>
                  <a:srgbClr val="545454"/>
                </a:solidFill>
                <a:effectLst/>
                <a:latin typeface="Consolas" panose="020B0609020204030204" pitchFamily="49" charset="0"/>
              </a:rPr>
              <a:t>(outputs)</a:t>
            </a:r>
            <a:endParaRPr lang="en-US" sz="1200" dirty="0">
              <a:latin typeface="Consolas" panose="020B0609020204030204" pitchFamily="49" charset="0"/>
            </a:endParaRPr>
          </a:p>
        </p:txBody>
      </p:sp>
    </p:spTree>
    <p:extLst>
      <p:ext uri="{BB962C8B-B14F-4D97-AF65-F5344CB8AC3E}">
        <p14:creationId xmlns:p14="http://schemas.microsoft.com/office/powerpoint/2010/main" val="25532059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98A20-5C65-0C25-408F-55326534E88C}"/>
              </a:ext>
            </a:extLst>
          </p:cNvPr>
          <p:cNvSpPr>
            <a:spLocks noGrp="1"/>
          </p:cNvSpPr>
          <p:nvPr>
            <p:ph type="title"/>
          </p:nvPr>
        </p:nvSpPr>
        <p:spPr/>
        <p:txBody>
          <a:bodyPr/>
          <a:lstStyle/>
          <a:p>
            <a:r>
              <a:rPr lang="en-US" dirty="0"/>
              <a:t>Olive</a:t>
            </a:r>
          </a:p>
        </p:txBody>
      </p:sp>
      <p:sp>
        <p:nvSpPr>
          <p:cNvPr id="3" name="Text Placeholder 2">
            <a:extLst>
              <a:ext uri="{FF2B5EF4-FFF2-40B4-BE49-F238E27FC236}">
                <a16:creationId xmlns:a16="http://schemas.microsoft.com/office/drawing/2014/main" id="{33BABE76-102A-368F-D594-B5712D1E2C86}"/>
              </a:ext>
            </a:extLst>
          </p:cNvPr>
          <p:cNvSpPr>
            <a:spLocks noGrp="1"/>
          </p:cNvSpPr>
          <p:nvPr>
            <p:ph type="body" idx="1"/>
          </p:nvPr>
        </p:nvSpPr>
        <p:spPr>
          <a:xfrm>
            <a:off x="44009" y="1846804"/>
            <a:ext cx="3083491" cy="2806200"/>
          </a:xfrm>
        </p:spPr>
        <p:txBody>
          <a:bodyPr/>
          <a:lstStyle/>
          <a:p>
            <a:pPr marL="152400" indent="0">
              <a:buNone/>
            </a:pPr>
            <a:r>
              <a:rPr lang="en-US" dirty="0"/>
              <a:t>Given a model and targeted hardware, Olive (abbreviation of </a:t>
            </a:r>
            <a:r>
              <a:rPr lang="en-US" b="1" dirty="0"/>
              <a:t>O</a:t>
            </a:r>
            <a:r>
              <a:rPr lang="en-US" dirty="0"/>
              <a:t>NNX </a:t>
            </a:r>
            <a:r>
              <a:rPr lang="en-US" b="1" dirty="0"/>
              <a:t>LIVE</a:t>
            </a:r>
            <a:r>
              <a:rPr lang="en-US" dirty="0"/>
              <a:t>) composes the best suitable optimization techniques to output the most efficient ONNX model(s).</a:t>
            </a:r>
          </a:p>
          <a:p>
            <a:pPr marL="152400" indent="0">
              <a:buNone/>
            </a:pPr>
            <a:endParaRPr lang="en-US" dirty="0"/>
          </a:p>
          <a:p>
            <a:pPr marL="152400" indent="0">
              <a:buNone/>
            </a:pPr>
            <a:r>
              <a:rPr lang="en-US" dirty="0"/>
              <a:t>Used for inferencing on the cloud or edge, while taking a set of constraints such as accuracy and latency into consideration.</a:t>
            </a:r>
          </a:p>
        </p:txBody>
      </p:sp>
      <p:pic>
        <p:nvPicPr>
          <p:cNvPr id="1026" name="Picture 2" descr="iOS 18.4">
            <a:extLst>
              <a:ext uri="{FF2B5EF4-FFF2-40B4-BE49-F238E27FC236}">
                <a16:creationId xmlns:a16="http://schemas.microsoft.com/office/drawing/2014/main" id="{B11FEB0B-B619-0F9E-C90B-954F66BCAC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1409" y="1128119"/>
            <a:ext cx="564181" cy="5641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3F282E9-0801-CAD4-6327-6693EAFF716E}"/>
              </a:ext>
            </a:extLst>
          </p:cNvPr>
          <p:cNvSpPr txBox="1"/>
          <p:nvPr/>
        </p:nvSpPr>
        <p:spPr>
          <a:xfrm>
            <a:off x="3455449" y="298787"/>
            <a:ext cx="5122106" cy="1615827"/>
          </a:xfrm>
          <a:prstGeom prst="rect">
            <a:avLst/>
          </a:prstGeom>
          <a:solidFill>
            <a:schemeClr val="tx1"/>
          </a:solidFill>
        </p:spPr>
        <p:txBody>
          <a:bodyPr wrap="square">
            <a:spAutoFit/>
          </a:bodyPr>
          <a:lstStyle/>
          <a:p>
            <a:r>
              <a:rPr lang="en-US" sz="1100" dirty="0">
                <a:solidFill>
                  <a:schemeClr val="bg1"/>
                </a:solidFill>
                <a:latin typeface="Consolas" panose="020B0609020204030204" pitchFamily="49" charset="0"/>
              </a:rPr>
              <a:t>olive auto-opt \</a:t>
            </a:r>
          </a:p>
          <a:p>
            <a:r>
              <a:rPr lang="en-US" sz="1100" dirty="0">
                <a:solidFill>
                  <a:schemeClr val="bg1"/>
                </a:solidFill>
                <a:latin typeface="Consolas" panose="020B0609020204030204" pitchFamily="49" charset="0"/>
              </a:rPr>
              <a:t>    --</a:t>
            </a:r>
            <a:r>
              <a:rPr lang="en-US" sz="1100" dirty="0" err="1">
                <a:solidFill>
                  <a:schemeClr val="bg1"/>
                </a:solidFill>
                <a:latin typeface="Consolas" panose="020B0609020204030204" pitchFamily="49" charset="0"/>
              </a:rPr>
              <a:t>model_name_or_path</a:t>
            </a:r>
            <a:r>
              <a:rPr lang="en-US" sz="1100" dirty="0">
                <a:solidFill>
                  <a:schemeClr val="bg1"/>
                </a:solidFill>
                <a:latin typeface="Consolas" panose="020B0609020204030204" pitchFamily="49" charset="0"/>
              </a:rPr>
              <a:t> meta-llama/Llama-3.2-1B-Instruct \</a:t>
            </a:r>
          </a:p>
          <a:p>
            <a:r>
              <a:rPr lang="en-US" sz="1100" dirty="0">
                <a:solidFill>
                  <a:schemeClr val="bg1"/>
                </a:solidFill>
                <a:latin typeface="Consolas" panose="020B0609020204030204" pitchFamily="49" charset="0"/>
              </a:rPr>
              <a:t>    --</a:t>
            </a:r>
            <a:r>
              <a:rPr lang="en-US" sz="1100" dirty="0" err="1">
                <a:solidFill>
                  <a:schemeClr val="bg1"/>
                </a:solidFill>
                <a:latin typeface="Consolas" panose="020B0609020204030204" pitchFamily="49" charset="0"/>
              </a:rPr>
              <a:t>trust_remote_code</a:t>
            </a:r>
            <a:r>
              <a:rPr lang="en-US" sz="1100" dirty="0">
                <a:solidFill>
                  <a:schemeClr val="bg1"/>
                </a:solidFill>
                <a:latin typeface="Consolas" panose="020B0609020204030204" pitchFamily="49" charset="0"/>
              </a:rPr>
              <a:t> \</a:t>
            </a:r>
          </a:p>
          <a:p>
            <a:r>
              <a:rPr lang="en-US" sz="1100" dirty="0">
                <a:solidFill>
                  <a:schemeClr val="bg1"/>
                </a:solidFill>
                <a:latin typeface="Consolas" panose="020B0609020204030204" pitchFamily="49" charset="0"/>
              </a:rPr>
              <a:t>    --</a:t>
            </a:r>
            <a:r>
              <a:rPr lang="en-US" sz="1100" dirty="0" err="1">
                <a:solidFill>
                  <a:schemeClr val="bg1"/>
                </a:solidFill>
                <a:latin typeface="Consolas" panose="020B0609020204030204" pitchFamily="49" charset="0"/>
              </a:rPr>
              <a:t>output_path</a:t>
            </a:r>
            <a:r>
              <a:rPr lang="en-US" sz="1100" dirty="0">
                <a:solidFill>
                  <a:schemeClr val="bg1"/>
                </a:solidFill>
                <a:latin typeface="Consolas" panose="020B0609020204030204" pitchFamily="49" charset="0"/>
              </a:rPr>
              <a:t> models/llama \</a:t>
            </a:r>
          </a:p>
          <a:p>
            <a:r>
              <a:rPr lang="en-US" sz="1100" dirty="0">
                <a:solidFill>
                  <a:schemeClr val="bg1"/>
                </a:solidFill>
                <a:latin typeface="Consolas" panose="020B0609020204030204" pitchFamily="49" charset="0"/>
              </a:rPr>
              <a:t>    --device </a:t>
            </a:r>
            <a:r>
              <a:rPr lang="en-US" sz="1100" dirty="0" err="1">
                <a:solidFill>
                  <a:schemeClr val="bg1"/>
                </a:solidFill>
                <a:latin typeface="Consolas" panose="020B0609020204030204" pitchFamily="49" charset="0"/>
              </a:rPr>
              <a:t>cpu</a:t>
            </a:r>
            <a:r>
              <a:rPr lang="en-US" sz="1100" dirty="0">
                <a:solidFill>
                  <a:schemeClr val="bg1"/>
                </a:solidFill>
                <a:latin typeface="Consolas" panose="020B0609020204030204" pitchFamily="49" charset="0"/>
              </a:rPr>
              <a:t> \</a:t>
            </a:r>
          </a:p>
          <a:p>
            <a:r>
              <a:rPr lang="en-US" sz="1100" dirty="0">
                <a:solidFill>
                  <a:schemeClr val="bg1"/>
                </a:solidFill>
                <a:latin typeface="Consolas" panose="020B0609020204030204" pitchFamily="49" charset="0"/>
              </a:rPr>
              <a:t>    --provider </a:t>
            </a:r>
            <a:r>
              <a:rPr lang="en-US" sz="1100" dirty="0" err="1">
                <a:solidFill>
                  <a:schemeClr val="bg1"/>
                </a:solidFill>
                <a:latin typeface="Consolas" panose="020B0609020204030204" pitchFamily="49" charset="0"/>
              </a:rPr>
              <a:t>CPUExecutionProvider</a:t>
            </a:r>
            <a:r>
              <a:rPr lang="en-US" sz="1100" dirty="0">
                <a:solidFill>
                  <a:schemeClr val="bg1"/>
                </a:solidFill>
                <a:latin typeface="Consolas" panose="020B0609020204030204" pitchFamily="49" charset="0"/>
              </a:rPr>
              <a:t> \</a:t>
            </a:r>
          </a:p>
          <a:p>
            <a:r>
              <a:rPr lang="en-US" sz="1100" dirty="0">
                <a:solidFill>
                  <a:schemeClr val="bg1"/>
                </a:solidFill>
                <a:latin typeface="Consolas" panose="020B0609020204030204" pitchFamily="49" charset="0"/>
              </a:rPr>
              <a:t>    --</a:t>
            </a:r>
            <a:r>
              <a:rPr lang="en-US" sz="1100" dirty="0" err="1">
                <a:solidFill>
                  <a:schemeClr val="bg1"/>
                </a:solidFill>
                <a:latin typeface="Consolas" panose="020B0609020204030204" pitchFamily="49" charset="0"/>
              </a:rPr>
              <a:t>use_ort_genai</a:t>
            </a:r>
            <a:r>
              <a:rPr lang="en-US" sz="1100" dirty="0">
                <a:solidFill>
                  <a:schemeClr val="bg1"/>
                </a:solidFill>
                <a:latin typeface="Consolas" panose="020B0609020204030204" pitchFamily="49" charset="0"/>
              </a:rPr>
              <a:t> \</a:t>
            </a:r>
          </a:p>
          <a:p>
            <a:r>
              <a:rPr lang="en-US" sz="1100" dirty="0">
                <a:solidFill>
                  <a:schemeClr val="bg1"/>
                </a:solidFill>
                <a:latin typeface="Consolas" panose="020B0609020204030204" pitchFamily="49" charset="0"/>
              </a:rPr>
              <a:t>    --precision int4 \</a:t>
            </a:r>
          </a:p>
          <a:p>
            <a:r>
              <a:rPr lang="en-US" sz="1100" dirty="0">
                <a:solidFill>
                  <a:schemeClr val="bg1"/>
                </a:solidFill>
                <a:latin typeface="Consolas" panose="020B0609020204030204" pitchFamily="49" charset="0"/>
              </a:rPr>
              <a:t>    --</a:t>
            </a:r>
            <a:r>
              <a:rPr lang="en-US" sz="1100" dirty="0" err="1">
                <a:solidFill>
                  <a:schemeClr val="bg1"/>
                </a:solidFill>
                <a:latin typeface="Consolas" panose="020B0609020204030204" pitchFamily="49" charset="0"/>
              </a:rPr>
              <a:t>log_level</a:t>
            </a:r>
            <a:r>
              <a:rPr lang="en-US" sz="1100" dirty="0">
                <a:solidFill>
                  <a:schemeClr val="bg1"/>
                </a:solidFill>
                <a:latin typeface="Consolas" panose="020B0609020204030204" pitchFamily="49" charset="0"/>
              </a:rPr>
              <a:t> 1</a:t>
            </a:r>
          </a:p>
        </p:txBody>
      </p:sp>
      <p:pic>
        <p:nvPicPr>
          <p:cNvPr id="1028" name="Picture 4" descr="Image title">
            <a:extLst>
              <a:ext uri="{FF2B5EF4-FFF2-40B4-BE49-F238E27FC236}">
                <a16:creationId xmlns:a16="http://schemas.microsoft.com/office/drawing/2014/main" id="{5E03B9D5-0407-1649-6F2F-1F63D89066CE}"/>
              </a:ext>
            </a:extLst>
          </p:cNvPr>
          <p:cNvPicPr>
            <a:picLocks noChangeAspect="1" noChangeArrowheads="1"/>
          </p:cNvPicPr>
          <p:nvPr/>
        </p:nvPicPr>
        <p:blipFill>
          <a:blip r:embed="rId3">
            <a:clrChange>
              <a:clrFrom>
                <a:srgbClr val="BDBDBD"/>
              </a:clrFrom>
              <a:clrTo>
                <a:srgbClr val="BDBDBD">
                  <a:alpha val="0"/>
                </a:srgbClr>
              </a:clrTo>
            </a:clrChange>
            <a:extLst>
              <a:ext uri="{28A0092B-C50C-407E-A947-70E740481C1C}">
                <a14:useLocalDpi xmlns:a14="http://schemas.microsoft.com/office/drawing/2010/main" val="0"/>
              </a:ext>
            </a:extLst>
          </a:blip>
          <a:srcRect/>
          <a:stretch>
            <a:fillRect/>
          </a:stretch>
        </p:blipFill>
        <p:spPr bwMode="auto">
          <a:xfrm>
            <a:off x="3172226" y="2184309"/>
            <a:ext cx="5688551" cy="2343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379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B2CAB-86E9-3ABF-3FF9-8A55DE36B69C}"/>
              </a:ext>
            </a:extLst>
          </p:cNvPr>
          <p:cNvSpPr>
            <a:spLocks noGrp="1"/>
          </p:cNvSpPr>
          <p:nvPr>
            <p:ph type="title"/>
          </p:nvPr>
        </p:nvSpPr>
        <p:spPr>
          <a:xfrm>
            <a:off x="319500" y="190884"/>
            <a:ext cx="2808000" cy="755700"/>
          </a:xfrm>
        </p:spPr>
        <p:txBody>
          <a:bodyPr/>
          <a:lstStyle/>
          <a:p>
            <a:r>
              <a:rPr lang="en-US" dirty="0"/>
              <a:t>GGUF</a:t>
            </a:r>
          </a:p>
        </p:txBody>
      </p:sp>
      <p:sp>
        <p:nvSpPr>
          <p:cNvPr id="3" name="Text Placeholder 2">
            <a:extLst>
              <a:ext uri="{FF2B5EF4-FFF2-40B4-BE49-F238E27FC236}">
                <a16:creationId xmlns:a16="http://schemas.microsoft.com/office/drawing/2014/main" id="{586B8AF3-7544-337E-CF80-68592AA79EE8}"/>
              </a:ext>
            </a:extLst>
          </p:cNvPr>
          <p:cNvSpPr>
            <a:spLocks noGrp="1"/>
          </p:cNvSpPr>
          <p:nvPr>
            <p:ph type="body" idx="1"/>
          </p:nvPr>
        </p:nvSpPr>
        <p:spPr>
          <a:xfrm>
            <a:off x="319500" y="946584"/>
            <a:ext cx="2808000" cy="2806200"/>
          </a:xfrm>
        </p:spPr>
        <p:txBody>
          <a:bodyPr/>
          <a:lstStyle/>
          <a:p>
            <a:pPr marL="152400" indent="0">
              <a:lnSpc>
                <a:spcPct val="100000"/>
              </a:lnSpc>
              <a:spcBef>
                <a:spcPts val="600"/>
              </a:spcBef>
              <a:buNone/>
            </a:pPr>
            <a:r>
              <a:rPr lang="en-US" dirty="0"/>
              <a:t>“GPT-Generated Unified Format” is a binary file format for storing models for inferencing.</a:t>
            </a:r>
          </a:p>
          <a:p>
            <a:pPr>
              <a:lnSpc>
                <a:spcPct val="100000"/>
              </a:lnSpc>
              <a:spcBef>
                <a:spcPts val="600"/>
              </a:spcBef>
            </a:pPr>
            <a:r>
              <a:rPr lang="en-US" dirty="0"/>
              <a:t>Single-file deployment for use in other tools.</a:t>
            </a:r>
          </a:p>
          <a:p>
            <a:pPr>
              <a:lnSpc>
                <a:spcPct val="100000"/>
              </a:lnSpc>
              <a:spcBef>
                <a:spcPts val="600"/>
              </a:spcBef>
            </a:pPr>
            <a:r>
              <a:rPr lang="en-US" dirty="0"/>
              <a:t>Standardized format that houses LLM information (tokens, architecture, etc.)</a:t>
            </a:r>
          </a:p>
          <a:p>
            <a:pPr lvl="1">
              <a:lnSpc>
                <a:spcPct val="100000"/>
              </a:lnSpc>
              <a:spcBef>
                <a:spcPts val="600"/>
              </a:spcBef>
            </a:pPr>
            <a:endParaRPr lang="en-US" dirty="0"/>
          </a:p>
        </p:txBody>
      </p:sp>
      <p:pic>
        <p:nvPicPr>
          <p:cNvPr id="1026" name="Picture 2">
            <a:extLst>
              <a:ext uri="{FF2B5EF4-FFF2-40B4-BE49-F238E27FC236}">
                <a16:creationId xmlns:a16="http://schemas.microsoft.com/office/drawing/2014/main" id="{FCBF0705-E6AD-AE28-5BA7-22564CD0574D}"/>
              </a:ext>
            </a:extLst>
          </p:cNvPr>
          <p:cNvPicPr>
            <a:picLocks noChangeAspect="1" noChangeArrowheads="1"/>
          </p:cNvPicPr>
          <p:nvPr/>
        </p:nvPicPr>
        <p:blipFill>
          <a:blip r:embed="rId2">
            <a:clrChange>
              <a:clrFrom>
                <a:srgbClr val="FAF9FF"/>
              </a:clrFrom>
              <a:clrTo>
                <a:srgbClr val="FAF9FF">
                  <a:alpha val="0"/>
                </a:srgbClr>
              </a:clrTo>
            </a:clrChange>
            <a:extLst>
              <a:ext uri="{28A0092B-C50C-407E-A947-70E740481C1C}">
                <a14:useLocalDpi xmlns:a14="http://schemas.microsoft.com/office/drawing/2010/main" val="0"/>
              </a:ext>
            </a:extLst>
          </a:blip>
          <a:srcRect/>
          <a:stretch>
            <a:fillRect/>
          </a:stretch>
        </p:blipFill>
        <p:spPr bwMode="auto">
          <a:xfrm>
            <a:off x="3391307" y="-2045"/>
            <a:ext cx="5752693" cy="41875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CB8204B-F11C-2A2D-C0E8-0FBFE4BBF8E6}"/>
              </a:ext>
            </a:extLst>
          </p:cNvPr>
          <p:cNvSpPr/>
          <p:nvPr/>
        </p:nvSpPr>
        <p:spPr>
          <a:xfrm>
            <a:off x="319500" y="3623160"/>
            <a:ext cx="3911872" cy="1222671"/>
          </a:xfrm>
          <a:prstGeom prst="rect">
            <a:avLst/>
          </a:prstGeom>
          <a:solidFill>
            <a:schemeClr val="bg1">
              <a:lumMod val="8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US" dirty="0">
                <a:solidFill>
                  <a:sysClr val="windowText" lastClr="000000"/>
                </a:solidFill>
                <a:latin typeface="Consolas" panose="020B0609020204030204" pitchFamily="49" charset="0"/>
              </a:rPr>
              <a:t>## in </a:t>
            </a:r>
            <a:r>
              <a:rPr lang="en-US" dirty="0" err="1">
                <a:solidFill>
                  <a:sysClr val="windowText" lastClr="000000"/>
                </a:solidFill>
                <a:latin typeface="Consolas" panose="020B0609020204030204" pitchFamily="49" charset="0"/>
              </a:rPr>
              <a:t>Modelfile</a:t>
            </a:r>
            <a:endParaRPr lang="en-US" dirty="0">
              <a:solidFill>
                <a:sysClr val="windowText" lastClr="000000"/>
              </a:solidFill>
              <a:latin typeface="Consolas" panose="020B0609020204030204" pitchFamily="49" charset="0"/>
            </a:endParaRPr>
          </a:p>
          <a:p>
            <a:r>
              <a:rPr lang="en-US" dirty="0">
                <a:solidFill>
                  <a:sysClr val="windowText" lastClr="000000"/>
                </a:solidFill>
                <a:latin typeface="Consolas" panose="020B0609020204030204" pitchFamily="49" charset="0"/>
              </a:rPr>
              <a:t>FROM ./vicuna-33b.Q4_0.gguf</a:t>
            </a:r>
          </a:p>
          <a:p>
            <a:r>
              <a:rPr lang="en-US" dirty="0">
                <a:solidFill>
                  <a:sysClr val="windowText" lastClr="000000"/>
                </a:solidFill>
                <a:latin typeface="Consolas" panose="020B0609020204030204" pitchFamily="49" charset="0"/>
              </a:rPr>
              <a:t>## in Terminal</a:t>
            </a:r>
          </a:p>
          <a:p>
            <a:r>
              <a:rPr lang="en-US" dirty="0" err="1">
                <a:solidFill>
                  <a:sysClr val="windowText" lastClr="000000"/>
                </a:solidFill>
                <a:latin typeface="Consolas" panose="020B0609020204030204" pitchFamily="49" charset="0"/>
              </a:rPr>
              <a:t>ollama</a:t>
            </a:r>
            <a:r>
              <a:rPr lang="en-US" dirty="0">
                <a:solidFill>
                  <a:sysClr val="windowText" lastClr="000000"/>
                </a:solidFill>
                <a:latin typeface="Consolas" panose="020B0609020204030204" pitchFamily="49" charset="0"/>
              </a:rPr>
              <a:t> create example -f </a:t>
            </a:r>
            <a:r>
              <a:rPr lang="en-US" dirty="0" err="1">
                <a:solidFill>
                  <a:sysClr val="windowText" lastClr="000000"/>
                </a:solidFill>
                <a:latin typeface="Consolas" panose="020B0609020204030204" pitchFamily="49" charset="0"/>
              </a:rPr>
              <a:t>Modelfile</a:t>
            </a:r>
            <a:endParaRPr lang="en-US" dirty="0">
              <a:solidFill>
                <a:sysClr val="windowText" lastClr="000000"/>
              </a:solidFill>
              <a:latin typeface="Consolas" panose="020B0609020204030204" pitchFamily="49" charset="0"/>
            </a:endParaRPr>
          </a:p>
          <a:p>
            <a:r>
              <a:rPr lang="en-US" dirty="0" err="1">
                <a:solidFill>
                  <a:sysClr val="windowText" lastClr="000000"/>
                </a:solidFill>
                <a:latin typeface="Consolas" panose="020B0609020204030204" pitchFamily="49" charset="0"/>
              </a:rPr>
              <a:t>ollama</a:t>
            </a:r>
            <a:r>
              <a:rPr lang="en-US" dirty="0">
                <a:solidFill>
                  <a:sysClr val="windowText" lastClr="000000"/>
                </a:solidFill>
                <a:latin typeface="Consolas" panose="020B0609020204030204" pitchFamily="49" charset="0"/>
              </a:rPr>
              <a:t> run example</a:t>
            </a:r>
          </a:p>
        </p:txBody>
      </p:sp>
      <p:sp>
        <p:nvSpPr>
          <p:cNvPr id="5" name="Rectangle: Top Corners Rounded 4">
            <a:extLst>
              <a:ext uri="{FF2B5EF4-FFF2-40B4-BE49-F238E27FC236}">
                <a16:creationId xmlns:a16="http://schemas.microsoft.com/office/drawing/2014/main" id="{3B24563F-5642-BAAF-3900-89428D4884E7}"/>
              </a:ext>
            </a:extLst>
          </p:cNvPr>
          <p:cNvSpPr/>
          <p:nvPr/>
        </p:nvSpPr>
        <p:spPr>
          <a:xfrm>
            <a:off x="319500" y="3369098"/>
            <a:ext cx="3911872" cy="254061"/>
          </a:xfrm>
          <a:prstGeom prst="round2Same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Example in </a:t>
            </a:r>
            <a:r>
              <a:rPr lang="en-US" dirty="0" err="1"/>
              <a:t>Ollama</a:t>
            </a:r>
            <a:r>
              <a:rPr lang="en-US" dirty="0"/>
              <a:t>:</a:t>
            </a:r>
          </a:p>
        </p:txBody>
      </p:sp>
    </p:spTree>
    <p:extLst>
      <p:ext uri="{BB962C8B-B14F-4D97-AF65-F5344CB8AC3E}">
        <p14:creationId xmlns:p14="http://schemas.microsoft.com/office/powerpoint/2010/main" val="30191756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2DE713-2567-93A5-69A8-CC7E61D3DA90}"/>
              </a:ext>
            </a:extLst>
          </p:cNvPr>
          <p:cNvSpPr>
            <a:spLocks noGrp="1"/>
          </p:cNvSpPr>
          <p:nvPr>
            <p:ph type="title"/>
          </p:nvPr>
        </p:nvSpPr>
        <p:spPr>
          <a:xfrm>
            <a:off x="313083" y="575950"/>
            <a:ext cx="8408767" cy="635400"/>
          </a:xfrm>
        </p:spPr>
        <p:txBody>
          <a:bodyPr/>
          <a:lstStyle/>
          <a:p>
            <a:r>
              <a:rPr lang="en-US" dirty="0" err="1"/>
              <a:t>RISCy</a:t>
            </a:r>
            <a:r>
              <a:rPr lang="en-US" dirty="0"/>
              <a:t> Business - ARM vs. x86 Processors</a:t>
            </a:r>
          </a:p>
        </p:txBody>
      </p:sp>
      <p:sp>
        <p:nvSpPr>
          <p:cNvPr id="6" name="Text Placeholder 5">
            <a:extLst>
              <a:ext uri="{FF2B5EF4-FFF2-40B4-BE49-F238E27FC236}">
                <a16:creationId xmlns:a16="http://schemas.microsoft.com/office/drawing/2014/main" id="{17F07546-03F2-9A1C-4125-BBABA10CE551}"/>
              </a:ext>
            </a:extLst>
          </p:cNvPr>
          <p:cNvSpPr>
            <a:spLocks noGrp="1"/>
          </p:cNvSpPr>
          <p:nvPr>
            <p:ph type="body" idx="1"/>
          </p:nvPr>
        </p:nvSpPr>
        <p:spPr>
          <a:xfrm>
            <a:off x="313083" y="1211350"/>
            <a:ext cx="3071400" cy="3356200"/>
          </a:xfrm>
        </p:spPr>
        <p:txBody>
          <a:bodyPr/>
          <a:lstStyle/>
          <a:p>
            <a:r>
              <a:rPr lang="en-US" dirty="0">
                <a:latin typeface="Lato" panose="020F0502020204030203" pitchFamily="34" charset="0"/>
                <a:ea typeface="Lato" panose="020F0502020204030203" pitchFamily="34" charset="0"/>
                <a:cs typeface="Lato" panose="020F0502020204030203" pitchFamily="34" charset="0"/>
              </a:rPr>
              <a:t>Intel and AMD processors use an x86 architecture and a CISC instruction set.</a:t>
            </a:r>
          </a:p>
          <a:p>
            <a:pPr lvl="1">
              <a:spcBef>
                <a:spcPts val="0"/>
              </a:spcBef>
            </a:pPr>
            <a:r>
              <a:rPr lang="en-US" dirty="0">
                <a:latin typeface="Lato" panose="020F0502020204030203" pitchFamily="34" charset="0"/>
                <a:ea typeface="Lato" panose="020F0502020204030203" pitchFamily="34" charset="0"/>
                <a:cs typeface="Lato" panose="020F0502020204030203" pitchFamily="34" charset="0"/>
              </a:rPr>
              <a:t>CISC: </a:t>
            </a:r>
            <a:r>
              <a:rPr lang="en-US" b="0" i="0" dirty="0">
                <a:solidFill>
                  <a:srgbClr val="000000"/>
                </a:solidFill>
                <a:effectLst/>
                <a:latin typeface="Lato" panose="020F0502020204030203" pitchFamily="34" charset="0"/>
                <a:ea typeface="Lato" panose="020F0502020204030203" pitchFamily="34" charset="0"/>
                <a:cs typeface="Lato" panose="020F0502020204030203" pitchFamily="34" charset="0"/>
              </a:rPr>
              <a:t>Complex Instruction Set Computer</a:t>
            </a:r>
          </a:p>
          <a:p>
            <a:r>
              <a:rPr lang="en-US" dirty="0">
                <a:solidFill>
                  <a:srgbClr val="000000"/>
                </a:solidFill>
                <a:latin typeface="Lato" panose="020F0502020204030203" pitchFamily="34" charset="0"/>
                <a:ea typeface="Lato" panose="020F0502020204030203" pitchFamily="34" charset="0"/>
                <a:cs typeface="Lato" panose="020F0502020204030203" pitchFamily="34" charset="0"/>
              </a:rPr>
              <a:t>CISC executes more complex instructions across multiple clock cycles.</a:t>
            </a:r>
          </a:p>
          <a:p>
            <a:r>
              <a:rPr lang="en-US" dirty="0">
                <a:solidFill>
                  <a:srgbClr val="000000"/>
                </a:solidFill>
                <a:latin typeface="Lato" panose="020F0502020204030203" pitchFamily="34" charset="0"/>
                <a:ea typeface="Lato" panose="020F0502020204030203" pitchFamily="34" charset="0"/>
                <a:cs typeface="Lato" panose="020F0502020204030203" pitchFamily="34" charset="0"/>
              </a:rPr>
              <a:t>Uses more memory to store the complex instructions</a:t>
            </a:r>
          </a:p>
          <a:p>
            <a:endParaRPr lang="en-US" dirty="0">
              <a:solidFill>
                <a:srgbClr val="000000"/>
              </a:solidFill>
              <a:latin typeface="Lato" panose="020F0502020204030203" pitchFamily="34" charset="0"/>
              <a:ea typeface="Lato" panose="020F0502020204030203" pitchFamily="34" charset="0"/>
              <a:cs typeface="Lato" panose="020F0502020204030203" pitchFamily="34" charset="0"/>
            </a:endParaRPr>
          </a:p>
          <a:p>
            <a:pPr marL="139700" indent="0" algn="ctr">
              <a:buNone/>
            </a:pPr>
            <a:r>
              <a:rPr lang="en-US" b="0" i="0" dirty="0">
                <a:solidFill>
                  <a:schemeClr val="accent2"/>
                </a:solidFill>
                <a:effectLst/>
                <a:latin typeface="Consolas" panose="020B0609020204030204" pitchFamily="49" charset="0"/>
              </a:rPr>
              <a:t>MULT 2:3, 5:2</a:t>
            </a:r>
            <a:endParaRPr lang="en-US" dirty="0">
              <a:solidFill>
                <a:schemeClr val="accent2"/>
              </a:solidFill>
              <a:latin typeface="Consolas" panose="020B0609020204030204" pitchFamily="49" charset="0"/>
              <a:ea typeface="Lato" panose="020F0502020204030203" pitchFamily="34" charset="0"/>
              <a:cs typeface="Lato" panose="020F0502020204030203" pitchFamily="34" charset="0"/>
            </a:endParaRPr>
          </a:p>
        </p:txBody>
      </p:sp>
      <p:sp>
        <p:nvSpPr>
          <p:cNvPr id="7" name="Text Placeholder 6">
            <a:extLst>
              <a:ext uri="{FF2B5EF4-FFF2-40B4-BE49-F238E27FC236}">
                <a16:creationId xmlns:a16="http://schemas.microsoft.com/office/drawing/2014/main" id="{2BA2831B-149A-AB3F-3DEC-3D1E657C8293}"/>
              </a:ext>
            </a:extLst>
          </p:cNvPr>
          <p:cNvSpPr>
            <a:spLocks noGrp="1"/>
          </p:cNvSpPr>
          <p:nvPr>
            <p:ph type="body" idx="2"/>
          </p:nvPr>
        </p:nvSpPr>
        <p:spPr>
          <a:xfrm>
            <a:off x="5650450" y="1211350"/>
            <a:ext cx="3071400" cy="3356200"/>
          </a:xfrm>
        </p:spPr>
        <p:txBody>
          <a:bodyPr/>
          <a:lstStyle/>
          <a:p>
            <a:r>
              <a:rPr lang="en-US" dirty="0"/>
              <a:t>ARM and RISC-V processors use a RISC instruction set.</a:t>
            </a:r>
          </a:p>
          <a:p>
            <a:pPr lvl="1">
              <a:spcBef>
                <a:spcPts val="0"/>
              </a:spcBef>
            </a:pPr>
            <a:r>
              <a:rPr lang="en-US" dirty="0"/>
              <a:t>RISC: Reduced Instruction Set Computer</a:t>
            </a:r>
          </a:p>
          <a:p>
            <a:r>
              <a:rPr lang="en-US" dirty="0"/>
              <a:t>RISC executes one instruction per clock cycle and uses simpler commands.</a:t>
            </a:r>
          </a:p>
          <a:p>
            <a:r>
              <a:rPr lang="en-US" dirty="0"/>
              <a:t>Uses the registers to store the intermediate results</a:t>
            </a:r>
          </a:p>
          <a:p>
            <a:endParaRPr lang="en-US" dirty="0"/>
          </a:p>
          <a:p>
            <a:pPr marL="139700" indent="0" algn="ctr">
              <a:buNone/>
            </a:pPr>
            <a:r>
              <a:rPr lang="en-US" b="0" i="0" dirty="0">
                <a:solidFill>
                  <a:schemeClr val="accent2"/>
                </a:solidFill>
                <a:effectLst/>
                <a:latin typeface="Consolas" panose="020B0609020204030204" pitchFamily="49" charset="0"/>
              </a:rPr>
              <a:t>LOAD A, 2:3</a:t>
            </a:r>
            <a:br>
              <a:rPr lang="en-US" dirty="0">
                <a:solidFill>
                  <a:schemeClr val="accent2"/>
                </a:solidFill>
                <a:latin typeface="Consolas" panose="020B0609020204030204" pitchFamily="49" charset="0"/>
              </a:rPr>
            </a:br>
            <a:r>
              <a:rPr lang="en-US" b="0" i="0" dirty="0">
                <a:solidFill>
                  <a:schemeClr val="accent2"/>
                </a:solidFill>
                <a:effectLst/>
                <a:latin typeface="Consolas" panose="020B0609020204030204" pitchFamily="49" charset="0"/>
              </a:rPr>
              <a:t>LOAD B, 5:2</a:t>
            </a:r>
            <a:br>
              <a:rPr lang="en-US" dirty="0">
                <a:solidFill>
                  <a:schemeClr val="accent2"/>
                </a:solidFill>
                <a:latin typeface="Consolas" panose="020B0609020204030204" pitchFamily="49" charset="0"/>
              </a:rPr>
            </a:br>
            <a:r>
              <a:rPr lang="en-US" b="0" i="0" dirty="0">
                <a:solidFill>
                  <a:schemeClr val="accent2"/>
                </a:solidFill>
                <a:effectLst/>
                <a:latin typeface="Consolas" panose="020B0609020204030204" pitchFamily="49" charset="0"/>
              </a:rPr>
              <a:t>PROD A, B</a:t>
            </a:r>
            <a:br>
              <a:rPr lang="en-US" dirty="0">
                <a:solidFill>
                  <a:schemeClr val="accent2"/>
                </a:solidFill>
                <a:latin typeface="Consolas" panose="020B0609020204030204" pitchFamily="49" charset="0"/>
              </a:rPr>
            </a:br>
            <a:r>
              <a:rPr lang="en-US" b="0" i="0" dirty="0">
                <a:solidFill>
                  <a:schemeClr val="accent2"/>
                </a:solidFill>
                <a:effectLst/>
                <a:latin typeface="Consolas" panose="020B0609020204030204" pitchFamily="49" charset="0"/>
              </a:rPr>
              <a:t>STORE 2:3, A</a:t>
            </a:r>
            <a:endParaRPr lang="en-US" dirty="0">
              <a:solidFill>
                <a:schemeClr val="accent2"/>
              </a:solidFill>
              <a:latin typeface="Consolas" panose="020B0609020204030204" pitchFamily="49" charset="0"/>
            </a:endParaRPr>
          </a:p>
        </p:txBody>
      </p:sp>
      <p:pic>
        <p:nvPicPr>
          <p:cNvPr id="1026" name="Picture 2">
            <a:extLst>
              <a:ext uri="{FF2B5EF4-FFF2-40B4-BE49-F238E27FC236}">
                <a16:creationId xmlns:a16="http://schemas.microsoft.com/office/drawing/2014/main" id="{8F155300-2FC7-078A-9C5D-A0A0617203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9094" y="1352343"/>
            <a:ext cx="2265812" cy="300240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undefined">
            <a:extLst>
              <a:ext uri="{FF2B5EF4-FFF2-40B4-BE49-F238E27FC236}">
                <a16:creationId xmlns:a16="http://schemas.microsoft.com/office/drawing/2014/main" id="{5728152C-3D99-69C2-5AFB-1B565E222C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5647" y="1162403"/>
            <a:ext cx="396077" cy="12067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undefined">
            <a:extLst>
              <a:ext uri="{FF2B5EF4-FFF2-40B4-BE49-F238E27FC236}">
                <a16:creationId xmlns:a16="http://schemas.microsoft.com/office/drawing/2014/main" id="{EA70E8F5-5833-EA47-A8B9-6E6DC5A082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4576" y="1138971"/>
            <a:ext cx="992036" cy="157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8289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86CAF-6A4C-17F1-DEAF-D47187FF3E19}"/>
              </a:ext>
            </a:extLst>
          </p:cNvPr>
          <p:cNvSpPr>
            <a:spLocks noGrp="1"/>
          </p:cNvSpPr>
          <p:nvPr>
            <p:ph type="title"/>
          </p:nvPr>
        </p:nvSpPr>
        <p:spPr>
          <a:xfrm>
            <a:off x="319500" y="365100"/>
            <a:ext cx="2808000" cy="755700"/>
          </a:xfrm>
        </p:spPr>
        <p:txBody>
          <a:bodyPr/>
          <a:lstStyle/>
          <a:p>
            <a:r>
              <a:rPr lang="en-US" dirty="0"/>
              <a:t>Apple Silicon</a:t>
            </a:r>
          </a:p>
        </p:txBody>
      </p:sp>
      <p:sp>
        <p:nvSpPr>
          <p:cNvPr id="3" name="Text Placeholder 2">
            <a:extLst>
              <a:ext uri="{FF2B5EF4-FFF2-40B4-BE49-F238E27FC236}">
                <a16:creationId xmlns:a16="http://schemas.microsoft.com/office/drawing/2014/main" id="{E69DCF0A-01F7-29FE-4528-BEC5CC3010D9}"/>
              </a:ext>
            </a:extLst>
          </p:cNvPr>
          <p:cNvSpPr>
            <a:spLocks noGrp="1"/>
          </p:cNvSpPr>
          <p:nvPr>
            <p:ph type="body" idx="1"/>
          </p:nvPr>
        </p:nvSpPr>
        <p:spPr>
          <a:xfrm>
            <a:off x="319499" y="1210540"/>
            <a:ext cx="3078939" cy="3442464"/>
          </a:xfrm>
        </p:spPr>
        <p:txBody>
          <a:bodyPr/>
          <a:lstStyle/>
          <a:p>
            <a:pPr>
              <a:lnSpc>
                <a:spcPct val="100000"/>
              </a:lnSpc>
              <a:spcBef>
                <a:spcPts val="600"/>
              </a:spcBef>
            </a:pPr>
            <a:r>
              <a:rPr lang="en-US" dirty="0"/>
              <a:t>A custom-designed, blended chip in the M-series Macs that has CPU, GPU, and NPU cores.</a:t>
            </a:r>
          </a:p>
          <a:p>
            <a:pPr>
              <a:lnSpc>
                <a:spcPct val="100000"/>
              </a:lnSpc>
              <a:spcBef>
                <a:spcPts val="600"/>
              </a:spcBef>
            </a:pPr>
            <a:r>
              <a:rPr lang="en-US" dirty="0"/>
              <a:t>For example, the M5 chip has:</a:t>
            </a:r>
          </a:p>
          <a:p>
            <a:pPr lvl="1">
              <a:lnSpc>
                <a:spcPct val="100000"/>
              </a:lnSpc>
              <a:spcBef>
                <a:spcPts val="600"/>
              </a:spcBef>
            </a:pPr>
            <a:r>
              <a:rPr lang="en-US" dirty="0"/>
              <a:t>10-core CPU with 4 performance cores and 6 efficiency cores</a:t>
            </a:r>
          </a:p>
          <a:p>
            <a:pPr lvl="1">
              <a:lnSpc>
                <a:spcPct val="100000"/>
              </a:lnSpc>
              <a:spcBef>
                <a:spcPts val="600"/>
              </a:spcBef>
            </a:pPr>
            <a:r>
              <a:rPr lang="en-US" dirty="0"/>
              <a:t>10-core GPU</a:t>
            </a:r>
          </a:p>
          <a:p>
            <a:pPr lvl="1">
              <a:lnSpc>
                <a:spcPct val="100000"/>
              </a:lnSpc>
              <a:spcBef>
                <a:spcPts val="600"/>
              </a:spcBef>
            </a:pPr>
            <a:r>
              <a:rPr lang="en-US" dirty="0"/>
              <a:t>16-core Neural Engine</a:t>
            </a:r>
          </a:p>
          <a:p>
            <a:pPr>
              <a:lnSpc>
                <a:spcPct val="100000"/>
              </a:lnSpc>
              <a:spcBef>
                <a:spcPts val="600"/>
              </a:spcBef>
            </a:pPr>
            <a:r>
              <a:rPr lang="en-US" dirty="0"/>
              <a:t>Uses the ARMv9.4-A instruction set</a:t>
            </a:r>
          </a:p>
          <a:p>
            <a:pPr>
              <a:lnSpc>
                <a:spcPct val="100000"/>
              </a:lnSpc>
              <a:spcBef>
                <a:spcPts val="600"/>
              </a:spcBef>
            </a:pPr>
            <a:endParaRPr lang="en-US" dirty="0"/>
          </a:p>
          <a:p>
            <a:pPr>
              <a:lnSpc>
                <a:spcPct val="100000"/>
              </a:lnSpc>
              <a:spcBef>
                <a:spcPts val="600"/>
              </a:spcBef>
            </a:pPr>
            <a:r>
              <a:rPr lang="en-US" dirty="0"/>
              <a:t>To run traditional applications, macOS uses Rosetta 2, a translation layer that allows applications built for Intel-based Macs to run on Macs with Apple silicon</a:t>
            </a:r>
          </a:p>
        </p:txBody>
      </p:sp>
      <p:pic>
        <p:nvPicPr>
          <p:cNvPr id="2052" name="Picture 4" descr="Apple announces new M5 chip with double the per-core performance ...">
            <a:extLst>
              <a:ext uri="{FF2B5EF4-FFF2-40B4-BE49-F238E27FC236}">
                <a16:creationId xmlns:a16="http://schemas.microsoft.com/office/drawing/2014/main" id="{3C0220E6-00EB-8CB1-0D7E-8042D9F802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8308" y="1210540"/>
            <a:ext cx="5357092" cy="3013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85336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1283CDB-DB44-46D4-BE55-D202873B5B51}"/>
              </a:ext>
            </a:extLst>
          </p:cNvPr>
          <p:cNvSpPr txBox="1"/>
          <p:nvPr/>
        </p:nvSpPr>
        <p:spPr>
          <a:xfrm>
            <a:off x="154982" y="4089674"/>
            <a:ext cx="5176435" cy="861774"/>
          </a:xfrm>
          <a:prstGeom prst="rect">
            <a:avLst/>
          </a:prstGeom>
          <a:solidFill>
            <a:schemeClr val="tx2"/>
          </a:solidFill>
        </p:spPr>
        <p:txBody>
          <a:bodyPr wrap="square" rtlCol="0">
            <a:spAutoFit/>
          </a:bodyPr>
          <a:lstStyle/>
          <a:p>
            <a:r>
              <a:rPr lang="en-US" sz="1000" b="1" dirty="0"/>
              <a:t>Binary64 Example</a:t>
            </a:r>
          </a:p>
          <a:p>
            <a:r>
              <a:rPr lang="en-US" sz="1000" dirty="0"/>
              <a:t>Input: 3.14159265358</a:t>
            </a:r>
          </a:p>
          <a:p>
            <a:r>
              <a:rPr lang="en-US" sz="1000" dirty="0"/>
              <a:t>Stored as: 3.1415926535800000607423498877324163913726806640625</a:t>
            </a:r>
          </a:p>
          <a:p>
            <a:r>
              <a:rPr lang="en-US" sz="1000" dirty="0"/>
              <a:t>Error: 6.07423498877324163913726806640625E-17</a:t>
            </a:r>
          </a:p>
          <a:p>
            <a:r>
              <a:rPr lang="en-US" sz="1000" dirty="0"/>
              <a:t>Binary: 0 10000000000 1001001000011111101101010100010000111101011011110100</a:t>
            </a:r>
          </a:p>
        </p:txBody>
      </p:sp>
      <p:sp>
        <p:nvSpPr>
          <p:cNvPr id="2" name="Title 1">
            <a:extLst>
              <a:ext uri="{FF2B5EF4-FFF2-40B4-BE49-F238E27FC236}">
                <a16:creationId xmlns:a16="http://schemas.microsoft.com/office/drawing/2014/main" id="{609C33FE-154E-4BC5-BD66-F004BFD02E71}"/>
              </a:ext>
            </a:extLst>
          </p:cNvPr>
          <p:cNvSpPr>
            <a:spLocks noGrp="1"/>
          </p:cNvSpPr>
          <p:nvPr>
            <p:ph type="title"/>
          </p:nvPr>
        </p:nvSpPr>
        <p:spPr>
          <a:xfrm>
            <a:off x="5490767" y="302226"/>
            <a:ext cx="3135733" cy="513047"/>
          </a:xfrm>
        </p:spPr>
        <p:txBody>
          <a:bodyPr/>
          <a:lstStyle/>
          <a:p>
            <a:r>
              <a:rPr lang="en-US" dirty="0"/>
              <a:t>Precision, Precisely</a:t>
            </a:r>
          </a:p>
        </p:txBody>
      </p:sp>
      <p:sp>
        <p:nvSpPr>
          <p:cNvPr id="4" name="TextBox 3">
            <a:extLst>
              <a:ext uri="{FF2B5EF4-FFF2-40B4-BE49-F238E27FC236}">
                <a16:creationId xmlns:a16="http://schemas.microsoft.com/office/drawing/2014/main" id="{4F8DA1BA-B9A5-4FBA-AE7C-CFDCB2E1D5CD}"/>
              </a:ext>
            </a:extLst>
          </p:cNvPr>
          <p:cNvSpPr txBox="1"/>
          <p:nvPr/>
        </p:nvSpPr>
        <p:spPr>
          <a:xfrm>
            <a:off x="154982" y="822787"/>
            <a:ext cx="4836580" cy="2862322"/>
          </a:xfrm>
          <a:prstGeom prst="rect">
            <a:avLst/>
          </a:prstGeom>
          <a:noFill/>
        </p:spPr>
        <p:txBody>
          <a:bodyPr wrap="none" rtlCol="0">
            <a:spAutoFit/>
          </a:bodyPr>
          <a:lstStyle/>
          <a:p>
            <a:r>
              <a:rPr lang="en-US" sz="1200" b="1" dirty="0"/>
              <a:t>Single Precision</a:t>
            </a:r>
          </a:p>
          <a:p>
            <a:pPr marL="285750" indent="-285750">
              <a:buFont typeface="Arial" panose="020B0604020202020204" pitchFamily="34" charset="0"/>
              <a:buChar char="•"/>
            </a:pPr>
            <a:r>
              <a:rPr lang="en-US" sz="1200" dirty="0"/>
              <a:t>Max Signed Integer Value: </a:t>
            </a:r>
            <a:r>
              <a:rPr lang="en-US" sz="1200" b="0" i="0" dirty="0">
                <a:solidFill>
                  <a:srgbClr val="202122"/>
                </a:solidFill>
                <a:effectLst/>
                <a:latin typeface="Arial" panose="020B0604020202020204" pitchFamily="34" charset="0"/>
              </a:rPr>
              <a:t>2</a:t>
            </a:r>
            <a:r>
              <a:rPr lang="en-US" sz="1200" b="0" i="0" baseline="30000" dirty="0">
                <a:solidFill>
                  <a:srgbClr val="202122"/>
                </a:solidFill>
                <a:effectLst/>
                <a:latin typeface="Arial" panose="020B0604020202020204" pitchFamily="34" charset="0"/>
              </a:rPr>
              <a:t>31</a:t>
            </a:r>
            <a:r>
              <a:rPr lang="en-US" sz="1200" b="0" i="0" dirty="0">
                <a:solidFill>
                  <a:srgbClr val="202122"/>
                </a:solidFill>
                <a:effectLst/>
                <a:latin typeface="Arial" panose="020B0604020202020204" pitchFamily="34" charset="0"/>
              </a:rPr>
              <a:t> − 1 = 2,147,483,647</a:t>
            </a:r>
          </a:p>
          <a:p>
            <a:pPr marL="285750" indent="-285750">
              <a:buFont typeface="Arial" panose="020B0604020202020204" pitchFamily="34" charset="0"/>
              <a:buChar char="•"/>
            </a:pPr>
            <a:r>
              <a:rPr lang="en-US" sz="1200" dirty="0">
                <a:solidFill>
                  <a:srgbClr val="202122"/>
                </a:solidFill>
                <a:latin typeface="Arial" panose="020B0604020202020204" pitchFamily="34" charset="0"/>
              </a:rPr>
              <a:t>Max IEEE 754 Value: </a:t>
            </a:r>
            <a:r>
              <a:rPr lang="en-US" sz="1200" b="0" i="0" dirty="0">
                <a:solidFill>
                  <a:srgbClr val="202122"/>
                </a:solidFill>
                <a:effectLst/>
                <a:latin typeface="Arial" panose="020B0604020202020204" pitchFamily="34" charset="0"/>
              </a:rPr>
              <a:t>(2 − 2</a:t>
            </a:r>
            <a:r>
              <a:rPr lang="en-US" sz="1200" b="0" i="0" baseline="30000" dirty="0">
                <a:solidFill>
                  <a:srgbClr val="202122"/>
                </a:solidFill>
                <a:effectLst/>
                <a:latin typeface="Arial" panose="020B0604020202020204" pitchFamily="34" charset="0"/>
              </a:rPr>
              <a:t>−23</a:t>
            </a:r>
            <a:r>
              <a:rPr lang="en-US" sz="1200" b="0" i="0" dirty="0">
                <a:solidFill>
                  <a:srgbClr val="202122"/>
                </a:solidFill>
                <a:effectLst/>
                <a:latin typeface="Arial" panose="020B0604020202020204" pitchFamily="34" charset="0"/>
              </a:rPr>
              <a:t>) × 2</a:t>
            </a:r>
            <a:r>
              <a:rPr lang="en-US" sz="1200" b="0" i="0" baseline="30000" dirty="0">
                <a:solidFill>
                  <a:srgbClr val="202122"/>
                </a:solidFill>
                <a:effectLst/>
                <a:latin typeface="Arial" panose="020B0604020202020204" pitchFamily="34" charset="0"/>
              </a:rPr>
              <a:t>127</a:t>
            </a:r>
            <a:r>
              <a:rPr lang="en-US" sz="1200" b="0" i="0" dirty="0">
                <a:solidFill>
                  <a:srgbClr val="202122"/>
                </a:solidFill>
                <a:effectLst/>
                <a:latin typeface="Arial" panose="020B0604020202020204" pitchFamily="34" charset="0"/>
              </a:rPr>
              <a:t> ≈ 3.4028235 × 10</a:t>
            </a:r>
            <a:r>
              <a:rPr lang="en-US" sz="1200" b="0" i="0" baseline="30000" dirty="0">
                <a:solidFill>
                  <a:srgbClr val="202122"/>
                </a:solidFill>
                <a:effectLst/>
                <a:latin typeface="Arial" panose="020B0604020202020204" pitchFamily="34" charset="0"/>
              </a:rPr>
              <a:t>38</a:t>
            </a:r>
          </a:p>
          <a:p>
            <a:pPr marL="285750" indent="-285750">
              <a:buFont typeface="Arial" panose="020B0604020202020204" pitchFamily="34" charset="0"/>
              <a:buChar char="•"/>
            </a:pPr>
            <a:r>
              <a:rPr lang="en-US" sz="1200" dirty="0">
                <a:solidFill>
                  <a:srgbClr val="202122"/>
                </a:solidFill>
                <a:latin typeface="Arial" panose="020B0604020202020204" pitchFamily="34" charset="0"/>
              </a:rPr>
              <a:t>Significant Digits: up to 9</a:t>
            </a:r>
            <a:endParaRPr lang="en-US" sz="1200" b="0" i="0" dirty="0">
              <a:solidFill>
                <a:srgbClr val="202122"/>
              </a:solidFill>
              <a:effectLst/>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endParaRPr lang="en-US" sz="1200" b="1" dirty="0"/>
          </a:p>
          <a:p>
            <a:r>
              <a:rPr lang="en-US" sz="1200" b="1" dirty="0"/>
              <a:t>Double Precision</a:t>
            </a:r>
          </a:p>
          <a:p>
            <a:pPr marL="285750" indent="-285750">
              <a:buFont typeface="Arial" panose="020B0604020202020204" pitchFamily="34" charset="0"/>
              <a:buChar char="•"/>
            </a:pPr>
            <a:r>
              <a:rPr lang="en-US" sz="1200" dirty="0"/>
              <a:t>Max Signed Integer Value: </a:t>
            </a:r>
            <a:r>
              <a:rPr lang="en-US" sz="1200" b="0" i="0" dirty="0">
                <a:solidFill>
                  <a:srgbClr val="202122"/>
                </a:solidFill>
                <a:effectLst/>
                <a:latin typeface="Arial" panose="020B0604020202020204" pitchFamily="34" charset="0"/>
              </a:rPr>
              <a:t>2</a:t>
            </a:r>
            <a:r>
              <a:rPr lang="en-US" sz="1200" b="0" i="0" baseline="30000" dirty="0">
                <a:solidFill>
                  <a:srgbClr val="202122"/>
                </a:solidFill>
                <a:effectLst/>
                <a:latin typeface="Arial" panose="020B0604020202020204" pitchFamily="34" charset="0"/>
              </a:rPr>
              <a:t>63</a:t>
            </a:r>
            <a:r>
              <a:rPr lang="en-US" sz="1200" b="0" i="0" dirty="0">
                <a:solidFill>
                  <a:srgbClr val="202122"/>
                </a:solidFill>
                <a:effectLst/>
                <a:latin typeface="Arial" panose="020B0604020202020204" pitchFamily="34" charset="0"/>
              </a:rPr>
              <a:t> − 1 = 9,223,372,036,854,775,807</a:t>
            </a:r>
            <a:endParaRPr lang="en-US" sz="1200" dirty="0"/>
          </a:p>
          <a:p>
            <a:pPr marL="285750" indent="-285750">
              <a:buFont typeface="Arial" panose="020B0604020202020204" pitchFamily="34" charset="0"/>
              <a:buChar char="•"/>
            </a:pPr>
            <a:r>
              <a:rPr lang="en-US" sz="1200" dirty="0">
                <a:solidFill>
                  <a:srgbClr val="202122"/>
                </a:solidFill>
                <a:latin typeface="Arial" panose="020B0604020202020204" pitchFamily="34" charset="0"/>
              </a:rPr>
              <a:t>Max IEEE 754 Value: </a:t>
            </a:r>
            <a:r>
              <a:rPr lang="en-US" sz="1200" b="0" i="0" dirty="0">
                <a:solidFill>
                  <a:srgbClr val="202122"/>
                </a:solidFill>
                <a:effectLst/>
                <a:latin typeface="Arial" panose="020B0604020202020204" pitchFamily="34" charset="0"/>
              </a:rPr>
              <a:t>(2 − 2</a:t>
            </a:r>
            <a:r>
              <a:rPr lang="en-US" sz="1200" b="0" i="0" baseline="30000" dirty="0">
                <a:solidFill>
                  <a:srgbClr val="202122"/>
                </a:solidFill>
                <a:effectLst/>
                <a:latin typeface="Arial" panose="020B0604020202020204" pitchFamily="34" charset="0"/>
              </a:rPr>
              <a:t>−52</a:t>
            </a:r>
            <a:r>
              <a:rPr lang="en-US" sz="1200" b="0" i="0" dirty="0">
                <a:solidFill>
                  <a:srgbClr val="202122"/>
                </a:solidFill>
                <a:effectLst/>
                <a:latin typeface="Arial" panose="020B0604020202020204" pitchFamily="34" charset="0"/>
              </a:rPr>
              <a:t>) × 2</a:t>
            </a:r>
            <a:r>
              <a:rPr lang="en-US" sz="1200" b="0" i="0" baseline="30000" dirty="0">
                <a:solidFill>
                  <a:srgbClr val="202122"/>
                </a:solidFill>
                <a:effectLst/>
                <a:latin typeface="Arial" panose="020B0604020202020204" pitchFamily="34" charset="0"/>
              </a:rPr>
              <a:t>1023</a:t>
            </a:r>
            <a:r>
              <a:rPr lang="en-US" sz="1200" b="0" i="0" dirty="0">
                <a:solidFill>
                  <a:srgbClr val="202122"/>
                </a:solidFill>
                <a:effectLst/>
                <a:latin typeface="Arial" panose="020B0604020202020204" pitchFamily="34" charset="0"/>
              </a:rPr>
              <a:t> ≈ 1.7976931 × 10</a:t>
            </a:r>
            <a:r>
              <a:rPr lang="en-US" sz="1200" b="0" i="0" baseline="30000" dirty="0">
                <a:solidFill>
                  <a:srgbClr val="202122"/>
                </a:solidFill>
                <a:effectLst/>
                <a:latin typeface="Arial" panose="020B0604020202020204" pitchFamily="34" charset="0"/>
              </a:rPr>
              <a:t>308</a:t>
            </a:r>
            <a:endParaRPr lang="en-US" sz="1200" b="0" i="0" dirty="0">
              <a:solidFill>
                <a:srgbClr val="202122"/>
              </a:solidFill>
              <a:effectLst/>
              <a:latin typeface="Arial" panose="020B0604020202020204" pitchFamily="34" charset="0"/>
            </a:endParaRPr>
          </a:p>
          <a:p>
            <a:pPr marL="285750" indent="-285750">
              <a:buFont typeface="Arial" panose="020B0604020202020204" pitchFamily="34" charset="0"/>
              <a:buChar char="•"/>
            </a:pPr>
            <a:r>
              <a:rPr lang="en-US" sz="1200" dirty="0"/>
              <a:t>Significant Digits: up to 17</a:t>
            </a:r>
          </a:p>
        </p:txBody>
      </p:sp>
      <p:pic>
        <p:nvPicPr>
          <p:cNvPr id="7" name="Graphic 6">
            <a:extLst>
              <a:ext uri="{FF2B5EF4-FFF2-40B4-BE49-F238E27FC236}">
                <a16:creationId xmlns:a16="http://schemas.microsoft.com/office/drawing/2014/main" id="{2E2AE4A3-7208-42EE-AAB5-D569B29980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2671" y="1841544"/>
            <a:ext cx="5279272" cy="671094"/>
          </a:xfrm>
          <a:prstGeom prst="rect">
            <a:avLst/>
          </a:prstGeom>
        </p:spPr>
      </p:pic>
      <p:pic>
        <p:nvPicPr>
          <p:cNvPr id="9" name="Graphic 8">
            <a:extLst>
              <a:ext uri="{FF2B5EF4-FFF2-40B4-BE49-F238E27FC236}">
                <a16:creationId xmlns:a16="http://schemas.microsoft.com/office/drawing/2014/main" id="{0270B921-B7F3-44A9-BCF8-9D6418CF60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88230" y="3416872"/>
            <a:ext cx="5061326" cy="1023731"/>
          </a:xfrm>
          <a:prstGeom prst="rect">
            <a:avLst/>
          </a:prstGeom>
        </p:spPr>
      </p:pic>
      <p:sp>
        <p:nvSpPr>
          <p:cNvPr id="11" name="TextBox 10">
            <a:extLst>
              <a:ext uri="{FF2B5EF4-FFF2-40B4-BE49-F238E27FC236}">
                <a16:creationId xmlns:a16="http://schemas.microsoft.com/office/drawing/2014/main" id="{D544BDC9-17EB-4997-9D4F-DDD7E679ADD0}"/>
              </a:ext>
            </a:extLst>
          </p:cNvPr>
          <p:cNvSpPr txBox="1"/>
          <p:nvPr/>
        </p:nvSpPr>
        <p:spPr>
          <a:xfrm>
            <a:off x="154982" y="1764357"/>
            <a:ext cx="2945037" cy="861774"/>
          </a:xfrm>
          <a:prstGeom prst="rect">
            <a:avLst/>
          </a:prstGeom>
          <a:solidFill>
            <a:schemeClr val="tx2"/>
          </a:solidFill>
        </p:spPr>
        <p:txBody>
          <a:bodyPr wrap="none" rtlCol="0">
            <a:spAutoFit/>
          </a:bodyPr>
          <a:lstStyle/>
          <a:p>
            <a:r>
              <a:rPr lang="en-US" sz="1000" b="1" dirty="0"/>
              <a:t>Binary32 Example</a:t>
            </a:r>
          </a:p>
          <a:p>
            <a:r>
              <a:rPr lang="en-US" sz="1000" dirty="0"/>
              <a:t>Input: 3.14159265358</a:t>
            </a:r>
          </a:p>
          <a:p>
            <a:r>
              <a:rPr lang="en-US" sz="1000" dirty="0"/>
              <a:t>Stored as: 3.1415927410125732421875</a:t>
            </a:r>
          </a:p>
          <a:p>
            <a:r>
              <a:rPr lang="en-US" sz="1000" dirty="0"/>
              <a:t>Error: 8.74325732421875E-8</a:t>
            </a:r>
          </a:p>
          <a:p>
            <a:r>
              <a:rPr lang="en-US" sz="1000" dirty="0"/>
              <a:t>Binary: 0 10000000 10010010000111111011011</a:t>
            </a:r>
          </a:p>
        </p:txBody>
      </p:sp>
      <p:sp>
        <p:nvSpPr>
          <p:cNvPr id="3" name="TextBox 2">
            <a:extLst>
              <a:ext uri="{FF2B5EF4-FFF2-40B4-BE49-F238E27FC236}">
                <a16:creationId xmlns:a16="http://schemas.microsoft.com/office/drawing/2014/main" id="{535417B9-4EA9-9A83-285B-C0303FD94132}"/>
              </a:ext>
            </a:extLst>
          </p:cNvPr>
          <p:cNvSpPr txBox="1"/>
          <p:nvPr/>
        </p:nvSpPr>
        <p:spPr>
          <a:xfrm>
            <a:off x="5738813" y="2833950"/>
            <a:ext cx="3250205" cy="261610"/>
          </a:xfrm>
          <a:prstGeom prst="rect">
            <a:avLst/>
          </a:prstGeom>
          <a:noFill/>
        </p:spPr>
        <p:txBody>
          <a:bodyPr wrap="square" rtlCol="0">
            <a:spAutoFit/>
          </a:bodyPr>
          <a:lstStyle/>
          <a:p>
            <a:r>
              <a:rPr lang="en-US" sz="1100" b="1" dirty="0"/>
              <a:t>Fun fact: </a:t>
            </a:r>
            <a:r>
              <a:rPr lang="en-US" sz="1100" dirty="0"/>
              <a:t>the </a:t>
            </a:r>
            <a:r>
              <a:rPr lang="en-US" sz="1100" dirty="0">
                <a:solidFill>
                  <a:schemeClr val="accent4">
                    <a:lumMod val="75000"/>
                  </a:schemeClr>
                </a:solidFill>
              </a:rPr>
              <a:t>fraction</a:t>
            </a:r>
            <a:r>
              <a:rPr lang="en-US" sz="1100" dirty="0"/>
              <a:t> part is called the “</a:t>
            </a:r>
            <a:r>
              <a:rPr lang="en-US" sz="1100" i="1" dirty="0"/>
              <a:t>mantissa</a:t>
            </a:r>
            <a:r>
              <a:rPr lang="en-US" sz="1100" dirty="0"/>
              <a:t>”</a:t>
            </a:r>
          </a:p>
        </p:txBody>
      </p:sp>
      <p:sp>
        <p:nvSpPr>
          <p:cNvPr id="12" name="TextBox 11">
            <a:extLst>
              <a:ext uri="{FF2B5EF4-FFF2-40B4-BE49-F238E27FC236}">
                <a16:creationId xmlns:a16="http://schemas.microsoft.com/office/drawing/2014/main" id="{9963DCF0-3F5B-7682-28A3-1EBE3869754B}"/>
              </a:ext>
            </a:extLst>
          </p:cNvPr>
          <p:cNvSpPr txBox="1"/>
          <p:nvPr/>
        </p:nvSpPr>
        <p:spPr>
          <a:xfrm>
            <a:off x="6467688" y="4761915"/>
            <a:ext cx="2581868" cy="261610"/>
          </a:xfrm>
          <a:prstGeom prst="rect">
            <a:avLst/>
          </a:prstGeom>
          <a:noFill/>
        </p:spPr>
        <p:txBody>
          <a:bodyPr wrap="square">
            <a:spAutoFit/>
          </a:bodyPr>
          <a:lstStyle/>
          <a:p>
            <a:pPr algn="r"/>
            <a:r>
              <a:rPr lang="en-US" sz="1100" dirty="0">
                <a:hlinkClick r:id="rId7"/>
              </a:rPr>
              <a:t>https://evanw.github.io/float-toy/</a:t>
            </a:r>
            <a:endParaRPr lang="en-US" sz="1100" dirty="0"/>
          </a:p>
        </p:txBody>
      </p:sp>
    </p:spTree>
    <p:extLst>
      <p:ext uri="{BB962C8B-B14F-4D97-AF65-F5344CB8AC3E}">
        <p14:creationId xmlns:p14="http://schemas.microsoft.com/office/powerpoint/2010/main" val="604162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70518-38E2-97B3-8D60-7DA62A6763C3}"/>
              </a:ext>
            </a:extLst>
          </p:cNvPr>
          <p:cNvSpPr>
            <a:spLocks noGrp="1"/>
          </p:cNvSpPr>
          <p:nvPr>
            <p:ph type="title"/>
          </p:nvPr>
        </p:nvSpPr>
        <p:spPr/>
        <p:txBody>
          <a:bodyPr/>
          <a:lstStyle/>
          <a:p>
            <a:endParaRPr lang="en-US"/>
          </a:p>
        </p:txBody>
      </p:sp>
      <p:pic>
        <p:nvPicPr>
          <p:cNvPr id="1026" name="Picture 2">
            <a:extLst>
              <a:ext uri="{FF2B5EF4-FFF2-40B4-BE49-F238E27FC236}">
                <a16:creationId xmlns:a16="http://schemas.microsoft.com/office/drawing/2014/main" id="{32C3051B-CF21-ABD7-5E4A-0907CED222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456" y="0"/>
            <a:ext cx="84470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6040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quant-freeze">
            <a:extLst>
              <a:ext uri="{FF2B5EF4-FFF2-40B4-BE49-F238E27FC236}">
                <a16:creationId xmlns:a16="http://schemas.microsoft.com/office/drawing/2014/main" id="{47022D70-A15A-0F0E-6C3F-D5AFCFDE4E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886" y="3395291"/>
            <a:ext cx="3133725" cy="17458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5DA889D-D837-1EA3-031A-B5F1166A4865}"/>
              </a:ext>
            </a:extLst>
          </p:cNvPr>
          <p:cNvSpPr>
            <a:spLocks noGrp="1"/>
          </p:cNvSpPr>
          <p:nvPr>
            <p:ph type="title"/>
          </p:nvPr>
        </p:nvSpPr>
        <p:spPr>
          <a:xfrm>
            <a:off x="319500" y="209475"/>
            <a:ext cx="7514813" cy="755700"/>
          </a:xfrm>
        </p:spPr>
        <p:txBody>
          <a:bodyPr/>
          <a:lstStyle/>
          <a:p>
            <a:r>
              <a:rPr lang="en-US" dirty="0"/>
              <a:t>Whatever “Floats” your Boat ⛵</a:t>
            </a:r>
          </a:p>
        </p:txBody>
      </p:sp>
      <p:sp>
        <p:nvSpPr>
          <p:cNvPr id="3" name="Text Placeholder 2">
            <a:extLst>
              <a:ext uri="{FF2B5EF4-FFF2-40B4-BE49-F238E27FC236}">
                <a16:creationId xmlns:a16="http://schemas.microsoft.com/office/drawing/2014/main" id="{635ACFDD-9185-453F-68DA-7B7469194EAC}"/>
              </a:ext>
            </a:extLst>
          </p:cNvPr>
          <p:cNvSpPr>
            <a:spLocks noGrp="1"/>
          </p:cNvSpPr>
          <p:nvPr>
            <p:ph type="body" idx="1"/>
          </p:nvPr>
        </p:nvSpPr>
        <p:spPr>
          <a:xfrm>
            <a:off x="319499" y="875281"/>
            <a:ext cx="4252501" cy="3777723"/>
          </a:xfrm>
        </p:spPr>
        <p:txBody>
          <a:bodyPr/>
          <a:lstStyle/>
          <a:p>
            <a:r>
              <a:rPr lang="en-US" dirty="0"/>
              <a:t>The data type that you use in a neural network has implications on the amount of memory and processing power needed to house and compute math operations</a:t>
            </a:r>
          </a:p>
          <a:p>
            <a:r>
              <a:rPr lang="en-US" dirty="0"/>
              <a:t>Less precision : less memory, faster processing</a:t>
            </a:r>
          </a:p>
          <a:p>
            <a:pPr lvl="1">
              <a:spcBef>
                <a:spcPts val="0"/>
              </a:spcBef>
            </a:pPr>
            <a:r>
              <a:rPr lang="en-US" dirty="0"/>
              <a:t>FP16 can only represent ±[5.97e-8, 65,504]</a:t>
            </a:r>
          </a:p>
          <a:p>
            <a:pPr>
              <a:lnSpc>
                <a:spcPct val="100000"/>
              </a:lnSpc>
            </a:pPr>
            <a:r>
              <a:rPr lang="en-US" dirty="0"/>
              <a:t>More precision : slower training, better performance?</a:t>
            </a:r>
          </a:p>
          <a:p>
            <a:pPr lvl="1">
              <a:spcBef>
                <a:spcPts val="0"/>
              </a:spcBef>
            </a:pPr>
            <a:r>
              <a:rPr lang="en-US" dirty="0"/>
              <a:t>FP32 can represent ±[1.4e-45, 3.4e38]</a:t>
            </a:r>
          </a:p>
          <a:p>
            <a:pPr lvl="1">
              <a:spcBef>
                <a:spcPts val="0"/>
              </a:spcBef>
            </a:pPr>
            <a:r>
              <a:rPr lang="en-US" dirty="0"/>
              <a:t>FP64 can represent ±[4.9e-324, 1.8e308]</a:t>
            </a:r>
          </a:p>
          <a:p>
            <a:pPr lvl="1">
              <a:spcBef>
                <a:spcPts val="0"/>
              </a:spcBef>
            </a:pPr>
            <a:endParaRPr lang="en-US" dirty="0"/>
          </a:p>
          <a:p>
            <a:r>
              <a:rPr lang="en-US" b="1" dirty="0"/>
              <a:t>Quantization</a:t>
            </a:r>
            <a:r>
              <a:rPr lang="en-US" dirty="0"/>
              <a:t> can help after the fact to reduce model size. “Squish into the other data type.”</a:t>
            </a:r>
          </a:p>
          <a:p>
            <a:endParaRPr lang="en-US" dirty="0"/>
          </a:p>
        </p:txBody>
      </p:sp>
      <p:pic>
        <p:nvPicPr>
          <p:cNvPr id="2050" name="Picture 2">
            <a:extLst>
              <a:ext uri="{FF2B5EF4-FFF2-40B4-BE49-F238E27FC236}">
                <a16:creationId xmlns:a16="http://schemas.microsoft.com/office/drawing/2014/main" id="{4474224E-713C-D03E-E826-4345C37DCE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0" y="916633"/>
            <a:ext cx="4667249" cy="29771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5ECA3FE-7B1B-4CFA-29E9-DF9AA5C39110}"/>
              </a:ext>
            </a:extLst>
          </p:cNvPr>
          <p:cNvSpPr txBox="1"/>
          <p:nvPr/>
        </p:nvSpPr>
        <p:spPr>
          <a:xfrm>
            <a:off x="4318000" y="4810914"/>
            <a:ext cx="4746812" cy="246221"/>
          </a:xfrm>
          <a:prstGeom prst="rect">
            <a:avLst/>
          </a:prstGeom>
          <a:noFill/>
        </p:spPr>
        <p:txBody>
          <a:bodyPr wrap="none" rtlCol="0">
            <a:spAutoFit/>
          </a:bodyPr>
          <a:lstStyle/>
          <a:p>
            <a:r>
              <a:rPr lang="en-US" sz="1000" dirty="0"/>
              <a:t>Source: </a:t>
            </a:r>
            <a:r>
              <a:rPr lang="en-US" sz="1000" dirty="0">
                <a:hlinkClick r:id="rId4"/>
              </a:rPr>
              <a:t>https://blogs.nvidia.com/blog/2020/05/14/tensorfloat-32-precision-format/</a:t>
            </a:r>
            <a:endParaRPr lang="en-US" sz="1000" dirty="0"/>
          </a:p>
        </p:txBody>
      </p:sp>
    </p:spTree>
    <p:extLst>
      <p:ext uri="{BB962C8B-B14F-4D97-AF65-F5344CB8AC3E}">
        <p14:creationId xmlns:p14="http://schemas.microsoft.com/office/powerpoint/2010/main" val="5050450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6C1D3-281B-0F8E-3D33-BD81A036C226}"/>
              </a:ext>
            </a:extLst>
          </p:cNvPr>
          <p:cNvSpPr>
            <a:spLocks noGrp="1"/>
          </p:cNvSpPr>
          <p:nvPr>
            <p:ph type="title"/>
          </p:nvPr>
        </p:nvSpPr>
        <p:spPr>
          <a:xfrm>
            <a:off x="319500" y="286251"/>
            <a:ext cx="2808000" cy="755700"/>
          </a:xfrm>
        </p:spPr>
        <p:txBody>
          <a:bodyPr/>
          <a:lstStyle/>
          <a:p>
            <a:r>
              <a:rPr lang="en-US" dirty="0"/>
              <a:t>Quantization</a:t>
            </a:r>
          </a:p>
        </p:txBody>
      </p:sp>
      <p:sp>
        <p:nvSpPr>
          <p:cNvPr id="3" name="Text Placeholder 2">
            <a:extLst>
              <a:ext uri="{FF2B5EF4-FFF2-40B4-BE49-F238E27FC236}">
                <a16:creationId xmlns:a16="http://schemas.microsoft.com/office/drawing/2014/main" id="{03CFF057-415B-8E6D-FF0F-B31797A4F890}"/>
              </a:ext>
            </a:extLst>
          </p:cNvPr>
          <p:cNvSpPr>
            <a:spLocks noGrp="1"/>
          </p:cNvSpPr>
          <p:nvPr>
            <p:ph type="body" idx="1"/>
          </p:nvPr>
        </p:nvSpPr>
        <p:spPr>
          <a:xfrm>
            <a:off x="319499" y="1041951"/>
            <a:ext cx="3602151" cy="3611053"/>
          </a:xfrm>
        </p:spPr>
        <p:txBody>
          <a:bodyPr/>
          <a:lstStyle/>
          <a:p>
            <a:pPr>
              <a:lnSpc>
                <a:spcPct val="100000"/>
              </a:lnSpc>
              <a:spcBef>
                <a:spcPts val="600"/>
              </a:spcBef>
            </a:pPr>
            <a:r>
              <a:rPr lang="en-US" dirty="0"/>
              <a:t>The technique to reduce the computational and memory costs of running inference by representing the weights and activations with low-precision data types like 8-bit integer (int8) instead of the usual 32-bit floating point (float32).</a:t>
            </a:r>
          </a:p>
          <a:p>
            <a:pPr>
              <a:lnSpc>
                <a:spcPct val="100000"/>
              </a:lnSpc>
              <a:spcBef>
                <a:spcPts val="600"/>
              </a:spcBef>
            </a:pPr>
            <a:r>
              <a:rPr lang="en-US" dirty="0"/>
              <a:t>Reducing the number of bits means the model:</a:t>
            </a:r>
          </a:p>
          <a:p>
            <a:pPr lvl="1">
              <a:lnSpc>
                <a:spcPct val="100000"/>
              </a:lnSpc>
              <a:spcBef>
                <a:spcPts val="600"/>
              </a:spcBef>
            </a:pPr>
            <a:r>
              <a:rPr lang="en-US" dirty="0"/>
              <a:t>Uses less memory storage</a:t>
            </a:r>
          </a:p>
          <a:p>
            <a:pPr lvl="1">
              <a:lnSpc>
                <a:spcPct val="100000"/>
              </a:lnSpc>
              <a:spcBef>
                <a:spcPts val="600"/>
              </a:spcBef>
            </a:pPr>
            <a:r>
              <a:rPr lang="en-US" dirty="0"/>
              <a:t>Consumes less energy (in theory)</a:t>
            </a:r>
          </a:p>
          <a:p>
            <a:pPr lvl="1">
              <a:lnSpc>
                <a:spcPct val="100000"/>
              </a:lnSpc>
              <a:spcBef>
                <a:spcPts val="600"/>
              </a:spcBef>
            </a:pPr>
            <a:r>
              <a:rPr lang="en-US" dirty="0"/>
              <a:t>Operations like matrix multiplication can be performed much faster with integer arithmetic.</a:t>
            </a:r>
          </a:p>
          <a:p>
            <a:pPr>
              <a:lnSpc>
                <a:spcPct val="100000"/>
              </a:lnSpc>
              <a:spcBef>
                <a:spcPts val="600"/>
              </a:spcBef>
            </a:pPr>
            <a:r>
              <a:rPr lang="en-US" dirty="0"/>
              <a:t>It also allows to run models on embedded devices, which sometimes only support integer data types, or have other hardware constraints.</a:t>
            </a:r>
          </a:p>
          <a:p>
            <a:pPr>
              <a:lnSpc>
                <a:spcPct val="100000"/>
              </a:lnSpc>
              <a:spcBef>
                <a:spcPts val="600"/>
              </a:spcBef>
            </a:pPr>
            <a:endParaRPr lang="en-US" dirty="0"/>
          </a:p>
        </p:txBody>
      </p:sp>
      <p:graphicFrame>
        <p:nvGraphicFramePr>
          <p:cNvPr id="4" name="Table 3">
            <a:extLst>
              <a:ext uri="{FF2B5EF4-FFF2-40B4-BE49-F238E27FC236}">
                <a16:creationId xmlns:a16="http://schemas.microsoft.com/office/drawing/2014/main" id="{9AA09EF5-8C1D-6BB8-224F-AE178E85FB99}"/>
              </a:ext>
            </a:extLst>
          </p:cNvPr>
          <p:cNvGraphicFramePr>
            <a:graphicFrameLocks noGrp="1"/>
          </p:cNvGraphicFramePr>
          <p:nvPr>
            <p:extLst>
              <p:ext uri="{D42A27DB-BD31-4B8C-83A1-F6EECF244321}">
                <p14:modId xmlns:p14="http://schemas.microsoft.com/office/powerpoint/2010/main" val="1303711592"/>
              </p:ext>
            </p:extLst>
          </p:nvPr>
        </p:nvGraphicFramePr>
        <p:xfrm>
          <a:off x="4219931" y="173069"/>
          <a:ext cx="4536556" cy="1875774"/>
        </p:xfrm>
        <a:graphic>
          <a:graphicData uri="http://schemas.openxmlformats.org/drawingml/2006/table">
            <a:tbl>
              <a:tblPr firstRow="1">
                <a:tableStyleId>{72833802-FEF1-4C79-8D5D-14CF1EAF98D9}</a:tableStyleId>
              </a:tblPr>
              <a:tblGrid>
                <a:gridCol w="903287">
                  <a:extLst>
                    <a:ext uri="{9D8B030D-6E8A-4147-A177-3AD203B41FA5}">
                      <a16:colId xmlns:a16="http://schemas.microsoft.com/office/drawing/2014/main" val="776839575"/>
                    </a:ext>
                  </a:extLst>
                </a:gridCol>
                <a:gridCol w="1404937">
                  <a:extLst>
                    <a:ext uri="{9D8B030D-6E8A-4147-A177-3AD203B41FA5}">
                      <a16:colId xmlns:a16="http://schemas.microsoft.com/office/drawing/2014/main" val="815650319"/>
                    </a:ext>
                  </a:extLst>
                </a:gridCol>
                <a:gridCol w="1101725">
                  <a:extLst>
                    <a:ext uri="{9D8B030D-6E8A-4147-A177-3AD203B41FA5}">
                      <a16:colId xmlns:a16="http://schemas.microsoft.com/office/drawing/2014/main" val="720763515"/>
                    </a:ext>
                  </a:extLst>
                </a:gridCol>
                <a:gridCol w="1126607">
                  <a:extLst>
                    <a:ext uri="{9D8B030D-6E8A-4147-A177-3AD203B41FA5}">
                      <a16:colId xmlns:a16="http://schemas.microsoft.com/office/drawing/2014/main" val="2276152569"/>
                    </a:ext>
                  </a:extLst>
                </a:gridCol>
              </a:tblGrid>
              <a:tr h="465664">
                <a:tc>
                  <a:txBody>
                    <a:bodyPr/>
                    <a:lstStyle/>
                    <a:p>
                      <a:pPr algn="ctr" fontAlgn="base">
                        <a:buNone/>
                      </a:pPr>
                      <a:r>
                        <a:rPr lang="en-US" sz="1100" b="1" cap="all" dirty="0">
                          <a:solidFill>
                            <a:schemeClr val="bg1"/>
                          </a:solidFill>
                          <a:effectLst/>
                        </a:rPr>
                        <a:t>Data type</a:t>
                      </a:r>
                      <a:endParaRPr lang="en-US" sz="1100" b="1" cap="all" dirty="0">
                        <a:solidFill>
                          <a:schemeClr val="bg1"/>
                        </a:solidFill>
                        <a:effectLst/>
                        <a:latin typeface="inherit"/>
                      </a:endParaRPr>
                    </a:p>
                  </a:txBody>
                  <a:tcPr marL="114300" marR="114300" marT="57150" marB="57150" anchor="ctr"/>
                </a:tc>
                <a:tc>
                  <a:txBody>
                    <a:bodyPr/>
                    <a:lstStyle/>
                    <a:p>
                      <a:pPr algn="ctr" fontAlgn="base">
                        <a:buNone/>
                      </a:pPr>
                      <a:r>
                        <a:rPr lang="en-US" sz="1100" b="1" cap="all" dirty="0">
                          <a:solidFill>
                            <a:schemeClr val="bg1"/>
                          </a:solidFill>
                          <a:effectLst/>
                        </a:rPr>
                        <a:t>Accumulation</a:t>
                      </a:r>
                      <a:endParaRPr lang="en-US" sz="1100" b="1" cap="all" dirty="0">
                        <a:solidFill>
                          <a:schemeClr val="bg1"/>
                        </a:solidFill>
                        <a:effectLst/>
                        <a:latin typeface="inherit"/>
                      </a:endParaRPr>
                    </a:p>
                  </a:txBody>
                  <a:tcPr marL="114300" marR="114300" marT="57150" marB="57150" anchor="ctr"/>
                </a:tc>
                <a:tc>
                  <a:txBody>
                    <a:bodyPr/>
                    <a:lstStyle/>
                    <a:p>
                      <a:pPr algn="ctr" fontAlgn="base">
                        <a:buNone/>
                      </a:pPr>
                      <a:r>
                        <a:rPr lang="en-US" sz="1100" b="1" cap="all" dirty="0">
                          <a:solidFill>
                            <a:schemeClr val="bg1"/>
                          </a:solidFill>
                          <a:effectLst/>
                        </a:rPr>
                        <a:t>Math Power</a:t>
                      </a:r>
                      <a:endParaRPr lang="en-US" sz="1100" b="1" cap="all" dirty="0">
                        <a:solidFill>
                          <a:schemeClr val="bg1"/>
                        </a:solidFill>
                        <a:effectLst/>
                        <a:latin typeface="inherit"/>
                      </a:endParaRPr>
                    </a:p>
                  </a:txBody>
                  <a:tcPr marL="114300" marR="114300" marT="57150" marB="57150" anchor="ctr"/>
                </a:tc>
                <a:tc>
                  <a:txBody>
                    <a:bodyPr/>
                    <a:lstStyle/>
                    <a:p>
                      <a:pPr algn="ctr" fontAlgn="base">
                        <a:buNone/>
                      </a:pPr>
                      <a:r>
                        <a:rPr lang="en-US" sz="1100" b="1" cap="all" dirty="0">
                          <a:solidFill>
                            <a:schemeClr val="bg1"/>
                          </a:solidFill>
                          <a:effectLst/>
                        </a:rPr>
                        <a:t>Data size reduced</a:t>
                      </a:r>
                      <a:endParaRPr lang="en-US" sz="1100" b="1" cap="all" dirty="0">
                        <a:solidFill>
                          <a:schemeClr val="bg1"/>
                        </a:solidFill>
                        <a:effectLst/>
                        <a:latin typeface="inherit"/>
                      </a:endParaRPr>
                    </a:p>
                  </a:txBody>
                  <a:tcPr marL="114300" marR="114300" marT="57150" marB="57150" anchor="ctr"/>
                </a:tc>
                <a:extLst>
                  <a:ext uri="{0D108BD9-81ED-4DB2-BD59-A6C34878D82A}">
                    <a16:rowId xmlns:a16="http://schemas.microsoft.com/office/drawing/2014/main" val="933609838"/>
                  </a:ext>
                </a:extLst>
              </a:tr>
              <a:tr h="282022">
                <a:tc>
                  <a:txBody>
                    <a:bodyPr/>
                    <a:lstStyle/>
                    <a:p>
                      <a:pPr algn="ctr" fontAlgn="base">
                        <a:buNone/>
                      </a:pPr>
                      <a:r>
                        <a:rPr lang="en-US" sz="1100">
                          <a:effectLst/>
                        </a:rPr>
                        <a:t>FP32</a:t>
                      </a:r>
                      <a:endParaRPr lang="en-US" sz="1100">
                        <a:effectLst/>
                        <a:latin typeface="inherit"/>
                      </a:endParaRPr>
                    </a:p>
                  </a:txBody>
                  <a:tcPr marL="114300" marR="114300" marT="57150" marB="57150" anchor="ctr"/>
                </a:tc>
                <a:tc>
                  <a:txBody>
                    <a:bodyPr/>
                    <a:lstStyle/>
                    <a:p>
                      <a:pPr algn="ctr" fontAlgn="base">
                        <a:buNone/>
                      </a:pPr>
                      <a:r>
                        <a:rPr lang="en-US" sz="1100">
                          <a:effectLst/>
                        </a:rPr>
                        <a:t>FP32</a:t>
                      </a:r>
                      <a:endParaRPr lang="en-US" sz="1100">
                        <a:effectLst/>
                        <a:latin typeface="inherit"/>
                      </a:endParaRPr>
                    </a:p>
                  </a:txBody>
                  <a:tcPr marL="114300" marR="114300" marT="57150" marB="57150" anchor="ctr"/>
                </a:tc>
                <a:tc>
                  <a:txBody>
                    <a:bodyPr/>
                    <a:lstStyle/>
                    <a:p>
                      <a:pPr algn="ctr" fontAlgn="base">
                        <a:buNone/>
                      </a:pPr>
                      <a:r>
                        <a:rPr lang="en-US" sz="1100">
                          <a:effectLst/>
                        </a:rPr>
                        <a:t>1X</a:t>
                      </a:r>
                      <a:endParaRPr lang="en-US" sz="1100">
                        <a:effectLst/>
                        <a:latin typeface="inherit"/>
                      </a:endParaRPr>
                    </a:p>
                  </a:txBody>
                  <a:tcPr marL="114300" marR="114300" marT="57150" marB="57150" anchor="ctr"/>
                </a:tc>
                <a:tc>
                  <a:txBody>
                    <a:bodyPr/>
                    <a:lstStyle/>
                    <a:p>
                      <a:pPr algn="ctr" fontAlgn="base">
                        <a:buNone/>
                      </a:pPr>
                      <a:r>
                        <a:rPr lang="en-US" sz="1100" dirty="0">
                          <a:effectLst/>
                        </a:rPr>
                        <a:t>1X</a:t>
                      </a:r>
                      <a:endParaRPr lang="en-US" sz="1100" dirty="0">
                        <a:effectLst/>
                        <a:latin typeface="inherit"/>
                      </a:endParaRPr>
                    </a:p>
                  </a:txBody>
                  <a:tcPr marL="114300" marR="114300" marT="57150" marB="57150" anchor="ctr"/>
                </a:tc>
                <a:extLst>
                  <a:ext uri="{0D108BD9-81ED-4DB2-BD59-A6C34878D82A}">
                    <a16:rowId xmlns:a16="http://schemas.microsoft.com/office/drawing/2014/main" val="1300983875"/>
                  </a:ext>
                </a:extLst>
              </a:tr>
              <a:tr h="282022">
                <a:tc>
                  <a:txBody>
                    <a:bodyPr/>
                    <a:lstStyle/>
                    <a:p>
                      <a:pPr algn="ctr" fontAlgn="base">
                        <a:buNone/>
                      </a:pPr>
                      <a:r>
                        <a:rPr lang="en-US" sz="1100">
                          <a:effectLst/>
                        </a:rPr>
                        <a:t>FP16</a:t>
                      </a:r>
                      <a:endParaRPr lang="en-US" sz="1100">
                        <a:effectLst/>
                        <a:latin typeface="inherit"/>
                      </a:endParaRPr>
                    </a:p>
                  </a:txBody>
                  <a:tcPr marL="114300" marR="114300" marT="57150" marB="57150" anchor="ctr"/>
                </a:tc>
                <a:tc>
                  <a:txBody>
                    <a:bodyPr/>
                    <a:lstStyle/>
                    <a:p>
                      <a:pPr algn="ctr" fontAlgn="base">
                        <a:buNone/>
                      </a:pPr>
                      <a:r>
                        <a:rPr lang="en-US" sz="1100">
                          <a:effectLst/>
                        </a:rPr>
                        <a:t>FP16</a:t>
                      </a:r>
                      <a:endParaRPr lang="en-US" sz="1100">
                        <a:effectLst/>
                        <a:latin typeface="inherit"/>
                      </a:endParaRPr>
                    </a:p>
                  </a:txBody>
                  <a:tcPr marL="114300" marR="114300" marT="57150" marB="57150" anchor="ctr"/>
                </a:tc>
                <a:tc>
                  <a:txBody>
                    <a:bodyPr/>
                    <a:lstStyle/>
                    <a:p>
                      <a:pPr algn="ctr" fontAlgn="base">
                        <a:buNone/>
                      </a:pPr>
                      <a:r>
                        <a:rPr lang="en-US" sz="1100">
                          <a:effectLst/>
                        </a:rPr>
                        <a:t>8X</a:t>
                      </a:r>
                      <a:endParaRPr lang="en-US" sz="1100">
                        <a:effectLst/>
                        <a:latin typeface="inherit"/>
                      </a:endParaRPr>
                    </a:p>
                  </a:txBody>
                  <a:tcPr marL="114300" marR="114300" marT="57150" marB="57150" anchor="ctr"/>
                </a:tc>
                <a:tc>
                  <a:txBody>
                    <a:bodyPr/>
                    <a:lstStyle/>
                    <a:p>
                      <a:pPr algn="ctr" fontAlgn="base">
                        <a:buNone/>
                      </a:pPr>
                      <a:r>
                        <a:rPr lang="en-US" sz="1100">
                          <a:effectLst/>
                        </a:rPr>
                        <a:t>2X</a:t>
                      </a:r>
                      <a:endParaRPr lang="en-US" sz="1100">
                        <a:effectLst/>
                        <a:latin typeface="inherit"/>
                      </a:endParaRPr>
                    </a:p>
                  </a:txBody>
                  <a:tcPr marL="114300" marR="114300" marT="57150" marB="57150" anchor="ctr"/>
                </a:tc>
                <a:extLst>
                  <a:ext uri="{0D108BD9-81ED-4DB2-BD59-A6C34878D82A}">
                    <a16:rowId xmlns:a16="http://schemas.microsoft.com/office/drawing/2014/main" val="4079912539"/>
                  </a:ext>
                </a:extLst>
              </a:tr>
              <a:tr h="282022">
                <a:tc>
                  <a:txBody>
                    <a:bodyPr/>
                    <a:lstStyle/>
                    <a:p>
                      <a:pPr algn="ctr" fontAlgn="base">
                        <a:buNone/>
                      </a:pPr>
                      <a:r>
                        <a:rPr lang="en-US" sz="1100">
                          <a:effectLst/>
                        </a:rPr>
                        <a:t>INT4</a:t>
                      </a:r>
                      <a:endParaRPr lang="en-US" sz="1100">
                        <a:effectLst/>
                        <a:latin typeface="inherit"/>
                      </a:endParaRPr>
                    </a:p>
                  </a:txBody>
                  <a:tcPr marL="114300" marR="114300" marT="57150" marB="57150" anchor="ctr"/>
                </a:tc>
                <a:tc>
                  <a:txBody>
                    <a:bodyPr/>
                    <a:lstStyle/>
                    <a:p>
                      <a:pPr algn="ctr" fontAlgn="base">
                        <a:buNone/>
                      </a:pPr>
                      <a:r>
                        <a:rPr lang="en-US" sz="1100">
                          <a:effectLst/>
                        </a:rPr>
                        <a:t>INT32</a:t>
                      </a:r>
                      <a:endParaRPr lang="en-US" sz="1100">
                        <a:effectLst/>
                        <a:latin typeface="inherit"/>
                      </a:endParaRPr>
                    </a:p>
                  </a:txBody>
                  <a:tcPr marL="114300" marR="114300" marT="57150" marB="57150" anchor="ctr"/>
                </a:tc>
                <a:tc>
                  <a:txBody>
                    <a:bodyPr/>
                    <a:lstStyle/>
                    <a:p>
                      <a:pPr algn="ctr" fontAlgn="base">
                        <a:buNone/>
                      </a:pPr>
                      <a:r>
                        <a:rPr lang="en-US" sz="1100">
                          <a:effectLst/>
                        </a:rPr>
                        <a:t>16X</a:t>
                      </a:r>
                      <a:endParaRPr lang="en-US" sz="1100">
                        <a:effectLst/>
                        <a:latin typeface="inherit"/>
                      </a:endParaRPr>
                    </a:p>
                  </a:txBody>
                  <a:tcPr marL="114300" marR="114300" marT="57150" marB="57150" anchor="ctr"/>
                </a:tc>
                <a:tc>
                  <a:txBody>
                    <a:bodyPr/>
                    <a:lstStyle/>
                    <a:p>
                      <a:pPr algn="ctr" fontAlgn="base">
                        <a:buNone/>
                      </a:pPr>
                      <a:r>
                        <a:rPr lang="en-US" sz="1100">
                          <a:effectLst/>
                        </a:rPr>
                        <a:t>4X</a:t>
                      </a:r>
                      <a:endParaRPr lang="en-US" sz="1100">
                        <a:effectLst/>
                        <a:latin typeface="inherit"/>
                      </a:endParaRPr>
                    </a:p>
                  </a:txBody>
                  <a:tcPr marL="114300" marR="114300" marT="57150" marB="57150" anchor="ctr"/>
                </a:tc>
                <a:extLst>
                  <a:ext uri="{0D108BD9-81ED-4DB2-BD59-A6C34878D82A}">
                    <a16:rowId xmlns:a16="http://schemas.microsoft.com/office/drawing/2014/main" val="2464125717"/>
                  </a:ext>
                </a:extLst>
              </a:tr>
              <a:tr h="282022">
                <a:tc>
                  <a:txBody>
                    <a:bodyPr/>
                    <a:lstStyle/>
                    <a:p>
                      <a:pPr algn="ctr" fontAlgn="base">
                        <a:buNone/>
                      </a:pPr>
                      <a:r>
                        <a:rPr lang="en-US" sz="1100">
                          <a:effectLst/>
                        </a:rPr>
                        <a:t>INT4</a:t>
                      </a:r>
                      <a:endParaRPr lang="en-US" sz="1100">
                        <a:effectLst/>
                        <a:latin typeface="inherit"/>
                      </a:endParaRPr>
                    </a:p>
                  </a:txBody>
                  <a:tcPr marL="114300" marR="114300" marT="57150" marB="57150" anchor="ctr"/>
                </a:tc>
                <a:tc>
                  <a:txBody>
                    <a:bodyPr/>
                    <a:lstStyle/>
                    <a:p>
                      <a:pPr algn="ctr" fontAlgn="base">
                        <a:buNone/>
                      </a:pPr>
                      <a:r>
                        <a:rPr lang="en-US" sz="1100">
                          <a:effectLst/>
                        </a:rPr>
                        <a:t>INT32</a:t>
                      </a:r>
                      <a:endParaRPr lang="en-US" sz="1100">
                        <a:effectLst/>
                        <a:latin typeface="inherit"/>
                      </a:endParaRPr>
                    </a:p>
                  </a:txBody>
                  <a:tcPr marL="114300" marR="114300" marT="57150" marB="57150" anchor="ctr"/>
                </a:tc>
                <a:tc>
                  <a:txBody>
                    <a:bodyPr/>
                    <a:lstStyle/>
                    <a:p>
                      <a:pPr algn="ctr" fontAlgn="base">
                        <a:buNone/>
                      </a:pPr>
                      <a:r>
                        <a:rPr lang="en-US" sz="1100">
                          <a:effectLst/>
                        </a:rPr>
                        <a:t>32X</a:t>
                      </a:r>
                      <a:endParaRPr lang="en-US" sz="1100">
                        <a:effectLst/>
                        <a:latin typeface="inherit"/>
                      </a:endParaRPr>
                    </a:p>
                  </a:txBody>
                  <a:tcPr marL="114300" marR="114300" marT="57150" marB="57150" anchor="ctr"/>
                </a:tc>
                <a:tc>
                  <a:txBody>
                    <a:bodyPr/>
                    <a:lstStyle/>
                    <a:p>
                      <a:pPr algn="ctr" fontAlgn="base">
                        <a:buNone/>
                      </a:pPr>
                      <a:r>
                        <a:rPr lang="en-US" sz="1100">
                          <a:effectLst/>
                        </a:rPr>
                        <a:t>8X</a:t>
                      </a:r>
                      <a:endParaRPr lang="en-US" sz="1100">
                        <a:effectLst/>
                        <a:latin typeface="inherit"/>
                      </a:endParaRPr>
                    </a:p>
                  </a:txBody>
                  <a:tcPr marL="114300" marR="114300" marT="57150" marB="57150" anchor="ctr"/>
                </a:tc>
                <a:extLst>
                  <a:ext uri="{0D108BD9-81ED-4DB2-BD59-A6C34878D82A}">
                    <a16:rowId xmlns:a16="http://schemas.microsoft.com/office/drawing/2014/main" val="3213299492"/>
                  </a:ext>
                </a:extLst>
              </a:tr>
              <a:tr h="282022">
                <a:tc>
                  <a:txBody>
                    <a:bodyPr/>
                    <a:lstStyle/>
                    <a:p>
                      <a:pPr algn="ctr" fontAlgn="base">
                        <a:buNone/>
                      </a:pPr>
                      <a:r>
                        <a:rPr lang="en-US" sz="1100">
                          <a:effectLst/>
                        </a:rPr>
                        <a:t>INT1</a:t>
                      </a:r>
                      <a:endParaRPr lang="en-US" sz="1100">
                        <a:effectLst/>
                        <a:latin typeface="inherit"/>
                      </a:endParaRPr>
                    </a:p>
                  </a:txBody>
                  <a:tcPr marL="114300" marR="114300" marT="57150" marB="57150" anchor="ctr"/>
                </a:tc>
                <a:tc>
                  <a:txBody>
                    <a:bodyPr/>
                    <a:lstStyle/>
                    <a:p>
                      <a:pPr algn="ctr" fontAlgn="base">
                        <a:buNone/>
                      </a:pPr>
                      <a:r>
                        <a:rPr lang="en-US" sz="1100" dirty="0">
                          <a:effectLst/>
                        </a:rPr>
                        <a:t>INT32</a:t>
                      </a:r>
                      <a:endParaRPr lang="en-US" sz="1100" dirty="0">
                        <a:effectLst/>
                        <a:latin typeface="inherit"/>
                      </a:endParaRPr>
                    </a:p>
                  </a:txBody>
                  <a:tcPr marL="114300" marR="114300" marT="57150" marB="57150" anchor="ctr"/>
                </a:tc>
                <a:tc>
                  <a:txBody>
                    <a:bodyPr/>
                    <a:lstStyle/>
                    <a:p>
                      <a:pPr algn="ctr" fontAlgn="base">
                        <a:buNone/>
                      </a:pPr>
                      <a:r>
                        <a:rPr lang="en-US" sz="1100" dirty="0">
                          <a:effectLst/>
                        </a:rPr>
                        <a:t>128X</a:t>
                      </a:r>
                      <a:endParaRPr lang="en-US" sz="1100" dirty="0">
                        <a:effectLst/>
                        <a:latin typeface="inherit"/>
                      </a:endParaRPr>
                    </a:p>
                  </a:txBody>
                  <a:tcPr marL="114300" marR="114300" marT="57150" marB="57150" anchor="ctr"/>
                </a:tc>
                <a:tc>
                  <a:txBody>
                    <a:bodyPr/>
                    <a:lstStyle/>
                    <a:p>
                      <a:pPr algn="ctr" fontAlgn="base">
                        <a:buNone/>
                      </a:pPr>
                      <a:r>
                        <a:rPr lang="en-US" sz="1100" dirty="0">
                          <a:effectLst/>
                        </a:rPr>
                        <a:t>32X</a:t>
                      </a:r>
                      <a:endParaRPr lang="en-US" sz="1100" dirty="0">
                        <a:effectLst/>
                        <a:latin typeface="inherit"/>
                      </a:endParaRPr>
                    </a:p>
                  </a:txBody>
                  <a:tcPr marL="114300" marR="114300" marT="57150" marB="57150" anchor="ctr"/>
                </a:tc>
                <a:extLst>
                  <a:ext uri="{0D108BD9-81ED-4DB2-BD59-A6C34878D82A}">
                    <a16:rowId xmlns:a16="http://schemas.microsoft.com/office/drawing/2014/main" val="1480857683"/>
                  </a:ext>
                </a:extLst>
              </a:tr>
            </a:tbl>
          </a:graphicData>
        </a:graphic>
      </p:graphicFrame>
      <p:pic>
        <p:nvPicPr>
          <p:cNvPr id="4098" name="Picture 2" descr="Understanding Quantization in Large Language Models | by ...">
            <a:extLst>
              <a:ext uri="{FF2B5EF4-FFF2-40B4-BE49-F238E27FC236}">
                <a16:creationId xmlns:a16="http://schemas.microsoft.com/office/drawing/2014/main" id="{05AF8969-5958-E3BD-40C7-F25F549F5439}"/>
              </a:ext>
            </a:extLst>
          </p:cNvPr>
          <p:cNvPicPr>
            <a:picLocks noChangeAspect="1" noChangeArrowheads="1"/>
          </p:cNvPicPr>
          <p:nvPr/>
        </p:nvPicPr>
        <p:blipFill rotWithShape="1">
          <a:blip r:embed="rId2">
            <a:clrChange>
              <a:clrFrom>
                <a:srgbClr val="F8F9FA"/>
              </a:clrFrom>
              <a:clrTo>
                <a:srgbClr val="F8F9FA">
                  <a:alpha val="0"/>
                </a:srgbClr>
              </a:clrTo>
            </a:clrChange>
            <a:extLst>
              <a:ext uri="{28A0092B-C50C-407E-A947-70E740481C1C}">
                <a14:useLocalDpi xmlns:a14="http://schemas.microsoft.com/office/drawing/2010/main" val="0"/>
              </a:ext>
            </a:extLst>
          </a:blip>
          <a:srcRect l="16310" t="9181" r="10856" b="8541"/>
          <a:stretch>
            <a:fillRect/>
          </a:stretch>
        </p:blipFill>
        <p:spPr bwMode="auto">
          <a:xfrm>
            <a:off x="4219931" y="2239546"/>
            <a:ext cx="4536556" cy="2624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5323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49F67-FB58-49E2-0882-55C9077FDD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153DAB-6CF9-4642-BEE8-804CFF499F2C}"/>
              </a:ext>
            </a:extLst>
          </p:cNvPr>
          <p:cNvSpPr>
            <a:spLocks noGrp="1"/>
          </p:cNvSpPr>
          <p:nvPr>
            <p:ph type="title"/>
          </p:nvPr>
        </p:nvSpPr>
        <p:spPr>
          <a:xfrm>
            <a:off x="319499" y="179874"/>
            <a:ext cx="4585009" cy="755700"/>
          </a:xfrm>
        </p:spPr>
        <p:txBody>
          <a:bodyPr/>
          <a:lstStyle/>
          <a:p>
            <a:r>
              <a:rPr lang="en-US" dirty="0"/>
              <a:t>Quantization (Example)</a:t>
            </a:r>
          </a:p>
        </p:txBody>
      </p:sp>
      <p:grpSp>
        <p:nvGrpSpPr>
          <p:cNvPr id="77" name="Group 76">
            <a:extLst>
              <a:ext uri="{FF2B5EF4-FFF2-40B4-BE49-F238E27FC236}">
                <a16:creationId xmlns:a16="http://schemas.microsoft.com/office/drawing/2014/main" id="{A134F611-BB84-3EBF-DA73-C0730D0F751C}"/>
              </a:ext>
            </a:extLst>
          </p:cNvPr>
          <p:cNvGrpSpPr/>
          <p:nvPr/>
        </p:nvGrpSpPr>
        <p:grpSpPr>
          <a:xfrm>
            <a:off x="534678" y="1046426"/>
            <a:ext cx="8074645" cy="4004253"/>
            <a:chOff x="278148" y="1046426"/>
            <a:chExt cx="8074645" cy="4004253"/>
          </a:xfrm>
        </p:grpSpPr>
        <p:sp>
          <p:nvSpPr>
            <p:cNvPr id="7" name="Rectangle 6">
              <a:extLst>
                <a:ext uri="{FF2B5EF4-FFF2-40B4-BE49-F238E27FC236}">
                  <a16:creationId xmlns:a16="http://schemas.microsoft.com/office/drawing/2014/main" id="{CD4F757C-7511-C48E-0F78-132EA28A30B1}"/>
                </a:ext>
              </a:extLst>
            </p:cNvPr>
            <p:cNvSpPr/>
            <p:nvPr/>
          </p:nvSpPr>
          <p:spPr>
            <a:xfrm>
              <a:off x="542776" y="1046427"/>
              <a:ext cx="1525630" cy="27383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Model Weight</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14C3898-EC4A-B010-3CB9-5D9929F60758}"/>
                    </a:ext>
                  </a:extLst>
                </p:cNvPr>
                <p:cNvSpPr/>
                <p:nvPr/>
              </p:nvSpPr>
              <p:spPr>
                <a:xfrm>
                  <a:off x="542776" y="1320258"/>
                  <a:ext cx="1525630" cy="28931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=0.37</m:t>
                        </m:r>
                      </m:oMath>
                    </m:oMathPara>
                  </a14:m>
                  <a:endParaRPr lang="en-US" dirty="0"/>
                </a:p>
              </p:txBody>
            </p:sp>
          </mc:Choice>
          <mc:Fallback xmlns="">
            <p:sp>
              <p:nvSpPr>
                <p:cNvPr id="8" name="Rectangle 7">
                  <a:extLst>
                    <a:ext uri="{FF2B5EF4-FFF2-40B4-BE49-F238E27FC236}">
                      <a16:creationId xmlns:a16="http://schemas.microsoft.com/office/drawing/2014/main" id="{114C3898-EC4A-B010-3CB9-5D9929F60758}"/>
                    </a:ext>
                  </a:extLst>
                </p:cNvPr>
                <p:cNvSpPr>
                  <a:spLocks noRot="1" noChangeAspect="1" noMove="1" noResize="1" noEditPoints="1" noAdjustHandles="1" noChangeArrowheads="1" noChangeShapeType="1" noTextEdit="1"/>
                </p:cNvSpPr>
                <p:nvPr/>
              </p:nvSpPr>
              <p:spPr>
                <a:xfrm>
                  <a:off x="542776" y="1320258"/>
                  <a:ext cx="1525630" cy="289315"/>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58B7186-EAC2-931B-392F-E09EFE600C27}"/>
                </a:ext>
              </a:extLst>
            </p:cNvPr>
            <p:cNvSpPr txBox="1"/>
            <p:nvPr/>
          </p:nvSpPr>
          <p:spPr>
            <a:xfrm>
              <a:off x="542776" y="1662548"/>
              <a:ext cx="1525630" cy="430887"/>
            </a:xfrm>
            <a:prstGeom prst="rect">
              <a:avLst/>
            </a:prstGeom>
            <a:noFill/>
          </p:spPr>
          <p:txBody>
            <a:bodyPr wrap="square" rtlCol="0">
              <a:spAutoFit/>
            </a:bodyPr>
            <a:lstStyle/>
            <a:p>
              <a:pPr algn="ctr"/>
              <a:r>
                <a:rPr lang="en-US" sz="1100" dirty="0"/>
                <a:t>Stored as a 32-bit number (FP32)*</a:t>
              </a:r>
            </a:p>
          </p:txBody>
        </p:sp>
        <p:sp>
          <p:nvSpPr>
            <p:cNvPr id="10" name="Rectangle 9">
              <a:extLst>
                <a:ext uri="{FF2B5EF4-FFF2-40B4-BE49-F238E27FC236}">
                  <a16:creationId xmlns:a16="http://schemas.microsoft.com/office/drawing/2014/main" id="{0824B2C2-502A-8E90-311D-C1069CAD1261}"/>
                </a:ext>
              </a:extLst>
            </p:cNvPr>
            <p:cNvSpPr/>
            <p:nvPr/>
          </p:nvSpPr>
          <p:spPr>
            <a:xfrm>
              <a:off x="278148" y="2328864"/>
              <a:ext cx="2067587" cy="27383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4-bit Quantization</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160235D-E77F-22F4-CD21-8858052F970A}"/>
                    </a:ext>
                  </a:extLst>
                </p:cNvPr>
                <p:cNvSpPr/>
                <p:nvPr/>
              </p:nvSpPr>
              <p:spPr>
                <a:xfrm>
                  <a:off x="278149" y="2602695"/>
                  <a:ext cx="2067586" cy="57700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r>
                          <m:rPr>
                            <m:nor/>
                          </m:rPr>
                          <a:rPr lang="en-US" b="0" i="0" smtClean="0">
                            <a:latin typeface="Cambria Math" panose="02040503050406030204" pitchFamily="18" charset="0"/>
                          </a:rPr>
                          <m:t>round</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𝑤</m:t>
                                </m:r>
                              </m:num>
                              <m:den>
                                <m:r>
                                  <a:rPr lang="en-US" b="0" i="1" smtClean="0">
                                    <a:latin typeface="Cambria Math" panose="02040503050406030204" pitchFamily="18" charset="0"/>
                                  </a:rPr>
                                  <m:t>𝑆</m:t>
                                </m:r>
                              </m:den>
                            </m:f>
                          </m:e>
                        </m:d>
                      </m:oMath>
                    </m:oMathPara>
                  </a14:m>
                  <a:endParaRPr lang="en-US" dirty="0"/>
                </a:p>
              </p:txBody>
            </p:sp>
          </mc:Choice>
          <mc:Fallback xmlns="">
            <p:sp>
              <p:nvSpPr>
                <p:cNvPr id="11" name="Rectangle 10">
                  <a:extLst>
                    <a:ext uri="{FF2B5EF4-FFF2-40B4-BE49-F238E27FC236}">
                      <a16:creationId xmlns:a16="http://schemas.microsoft.com/office/drawing/2014/main" id="{D160235D-E77F-22F4-CD21-8858052F970A}"/>
                    </a:ext>
                  </a:extLst>
                </p:cNvPr>
                <p:cNvSpPr>
                  <a:spLocks noRot="1" noChangeAspect="1" noMove="1" noResize="1" noEditPoints="1" noAdjustHandles="1" noChangeArrowheads="1" noChangeShapeType="1" noTextEdit="1"/>
                </p:cNvSpPr>
                <p:nvPr/>
              </p:nvSpPr>
              <p:spPr>
                <a:xfrm>
                  <a:off x="278149" y="2602695"/>
                  <a:ext cx="2067586" cy="57700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CE6D812-E9D4-115D-9519-19C6F01100DB}"/>
                    </a:ext>
                  </a:extLst>
                </p:cNvPr>
                <p:cNvSpPr txBox="1"/>
                <p:nvPr/>
              </p:nvSpPr>
              <p:spPr>
                <a:xfrm>
                  <a:off x="362474" y="3265575"/>
                  <a:ext cx="2067587" cy="1785104"/>
                </a:xfrm>
                <a:prstGeom prst="rect">
                  <a:avLst/>
                </a:prstGeom>
                <a:noFill/>
              </p:spPr>
              <p:txBody>
                <a:bodyPr wrap="square" rtlCol="0">
                  <a:spAutoFit/>
                </a:bodyPr>
                <a:lstStyle/>
                <a:p>
                  <a:pPr algn="ctr"/>
                  <a:r>
                    <a:rPr lang="en-US" sz="1100" dirty="0"/>
                    <a:t>A 4-bit quantized value can represent 2</a:t>
                  </a:r>
                  <a:r>
                    <a:rPr lang="en-US" sz="1100" baseline="30000" dirty="0"/>
                    <a:t>4</a:t>
                  </a:r>
                  <a:r>
                    <a:rPr lang="en-US" sz="1100" dirty="0"/>
                    <a:t>=16 discrete levels.</a:t>
                  </a:r>
                </a:p>
                <a:p>
                  <a:r>
                    <a:rPr lang="en-US" sz="1100" dirty="0"/>
                    <a:t>Where:</a:t>
                  </a:r>
                </a:p>
                <a:p>
                  <a:pPr marL="171450" indent="-171450">
                    <a:buFont typeface="Arial" panose="020B0604020202020204" pitchFamily="34" charset="0"/>
                    <a:buChar char="•"/>
                  </a:pPr>
                  <a14:m>
                    <m:oMath xmlns:m="http://schemas.openxmlformats.org/officeDocument/2006/math">
                      <m:r>
                        <a:rPr lang="en-US" sz="1100" i="1" dirty="0" smtClean="0">
                          <a:latin typeface="Cambria Math" panose="02040503050406030204" pitchFamily="18" charset="0"/>
                        </a:rPr>
                        <m:t>𝑆</m:t>
                      </m:r>
                    </m:oMath>
                  </a14:m>
                  <a:r>
                    <a:rPr lang="en-US" sz="1100" dirty="0"/>
                    <a:t> is the scale factor (how much one quantization level represents)</a:t>
                  </a:r>
                </a:p>
                <a:p>
                  <a:pPr marL="171450" indent="-171450">
                    <a:buFont typeface="Arial" panose="020B0604020202020204" pitchFamily="34" charset="0"/>
                    <a:buChar char="•"/>
                  </a:pPr>
                  <a14:m>
                    <m:oMath xmlns:m="http://schemas.openxmlformats.org/officeDocument/2006/math">
                      <m:r>
                        <a:rPr lang="en-US" sz="1100" i="1" dirty="0" smtClean="0">
                          <a:latin typeface="Cambria Math" panose="02040503050406030204" pitchFamily="18" charset="0"/>
                        </a:rPr>
                        <m:t>𝑄</m:t>
                      </m:r>
                      <m:r>
                        <a:rPr lang="en-US" sz="1100" i="1" dirty="0" smtClean="0">
                          <a:latin typeface="Cambria Math" panose="02040503050406030204" pitchFamily="18" charset="0"/>
                        </a:rPr>
                        <m:t>(</m:t>
                      </m:r>
                      <m:r>
                        <a:rPr lang="en-US" sz="1100" i="1" dirty="0" smtClean="0">
                          <a:latin typeface="Cambria Math" panose="02040503050406030204" pitchFamily="18" charset="0"/>
                        </a:rPr>
                        <m:t>𝑤</m:t>
                      </m:r>
                      <m:r>
                        <a:rPr lang="en-US" sz="1100" i="1" dirty="0" smtClean="0">
                          <a:latin typeface="Cambria Math" panose="02040503050406030204" pitchFamily="18" charset="0"/>
                        </a:rPr>
                        <m:t>) </m:t>
                      </m:r>
                    </m:oMath>
                  </a14:m>
                  <a:r>
                    <a:rPr lang="en-US" sz="1100" dirty="0"/>
                    <a:t>is an integer between [-8,+7] (16 levels total).</a:t>
                  </a:r>
                </a:p>
                <a:p>
                  <a:pPr marL="171450" indent="-171450">
                    <a:buFont typeface="Arial" panose="020B0604020202020204" pitchFamily="34" charset="0"/>
                    <a:buChar char="•"/>
                  </a:pPr>
                  <a14:m>
                    <m:oMath xmlns:m="http://schemas.openxmlformats.org/officeDocument/2006/math">
                      <m:r>
                        <a:rPr lang="en-US" sz="1100" i="1" dirty="0" smtClean="0">
                          <a:latin typeface="Cambria Math" panose="02040503050406030204" pitchFamily="18" charset="0"/>
                        </a:rPr>
                        <m:t>𝑄</m:t>
                      </m:r>
                      <m:r>
                        <a:rPr lang="en-US" sz="1100" i="1" dirty="0" smtClean="0">
                          <a:latin typeface="Cambria Math" panose="02040503050406030204" pitchFamily="18" charset="0"/>
                        </a:rPr>
                        <m:t>(</m:t>
                      </m:r>
                      <m:r>
                        <a:rPr lang="en-US" sz="1100" i="1" dirty="0" smtClean="0">
                          <a:latin typeface="Cambria Math" panose="02040503050406030204" pitchFamily="18" charset="0"/>
                        </a:rPr>
                        <m:t>𝑤</m:t>
                      </m:r>
                      <m:r>
                        <a:rPr lang="en-US" sz="1100" i="1" dirty="0" smtClean="0">
                          <a:latin typeface="Cambria Math" panose="02040503050406030204" pitchFamily="18" charset="0"/>
                        </a:rPr>
                        <m:t>)∈{−8,−7,−6,…,6,7}</m:t>
                      </m:r>
                    </m:oMath>
                  </a14:m>
                  <a:endParaRPr lang="en-US" sz="1100" dirty="0"/>
                </a:p>
              </p:txBody>
            </p:sp>
          </mc:Choice>
          <mc:Fallback xmlns="">
            <p:sp>
              <p:nvSpPr>
                <p:cNvPr id="13" name="TextBox 12">
                  <a:extLst>
                    <a:ext uri="{FF2B5EF4-FFF2-40B4-BE49-F238E27FC236}">
                      <a16:creationId xmlns:a16="http://schemas.microsoft.com/office/drawing/2014/main" id="{9CE6D812-E9D4-115D-9519-19C6F01100DB}"/>
                    </a:ext>
                  </a:extLst>
                </p:cNvPr>
                <p:cNvSpPr txBox="1">
                  <a:spLocks noRot="1" noChangeAspect="1" noMove="1" noResize="1" noEditPoints="1" noAdjustHandles="1" noChangeArrowheads="1" noChangeShapeType="1" noTextEdit="1"/>
                </p:cNvSpPr>
                <p:nvPr/>
              </p:nvSpPr>
              <p:spPr>
                <a:xfrm>
                  <a:off x="362474" y="3265575"/>
                  <a:ext cx="2067587" cy="1785104"/>
                </a:xfrm>
                <a:prstGeom prst="rect">
                  <a:avLst/>
                </a:prstGeom>
                <a:blipFill>
                  <a:blip r:embed="rId4"/>
                  <a:stretch>
                    <a:fillRect t="-341" b="-1365"/>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B0D9F51-5AE2-F227-C6D9-BB8C71CB846E}"/>
                </a:ext>
              </a:extLst>
            </p:cNvPr>
            <p:cNvSpPr/>
            <p:nvPr/>
          </p:nvSpPr>
          <p:spPr>
            <a:xfrm>
              <a:off x="2886939" y="1046426"/>
              <a:ext cx="2757871" cy="27383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Map the Scale</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9D2C1A69-AFA9-6D83-2AC3-711086402588}"/>
                    </a:ext>
                  </a:extLst>
                </p:cNvPr>
                <p:cNvSpPr/>
                <p:nvPr/>
              </p:nvSpPr>
              <p:spPr>
                <a:xfrm>
                  <a:off x="2886939" y="1315484"/>
                  <a:ext cx="2757871" cy="57700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S</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max</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num>
                          <m:den>
                            <m:r>
                              <a:rPr lang="en-US" b="0" i="1" smtClean="0">
                                <a:latin typeface="Cambria Math" panose="02040503050406030204" pitchFamily="18" charset="0"/>
                              </a:rPr>
                              <m:t>7</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7</m:t>
                            </m:r>
                          </m:den>
                        </m:f>
                        <m:r>
                          <a:rPr lang="en-US" b="0" i="1" smtClean="0">
                            <a:latin typeface="Cambria Math" panose="02040503050406030204" pitchFamily="18" charset="0"/>
                            <a:ea typeface="Cambria Math" panose="02040503050406030204" pitchFamily="18" charset="0"/>
                          </a:rPr>
                          <m:t>≈0.1429</m:t>
                        </m:r>
                      </m:oMath>
                    </m:oMathPara>
                  </a14:m>
                  <a:endParaRPr lang="en-US" dirty="0"/>
                </a:p>
              </p:txBody>
            </p:sp>
          </mc:Choice>
          <mc:Fallback xmlns="">
            <p:sp>
              <p:nvSpPr>
                <p:cNvPr id="15" name="Rectangle 14">
                  <a:extLst>
                    <a:ext uri="{FF2B5EF4-FFF2-40B4-BE49-F238E27FC236}">
                      <a16:creationId xmlns:a16="http://schemas.microsoft.com/office/drawing/2014/main" id="{9D2C1A69-AFA9-6D83-2AC3-711086402588}"/>
                    </a:ext>
                  </a:extLst>
                </p:cNvPr>
                <p:cNvSpPr>
                  <a:spLocks noRot="1" noChangeAspect="1" noMove="1" noResize="1" noEditPoints="1" noAdjustHandles="1" noChangeArrowheads="1" noChangeShapeType="1" noTextEdit="1"/>
                </p:cNvSpPr>
                <p:nvPr/>
              </p:nvSpPr>
              <p:spPr>
                <a:xfrm>
                  <a:off x="2886939" y="1315484"/>
                  <a:ext cx="2757871" cy="577001"/>
                </a:xfrm>
                <a:prstGeom prst="rect">
                  <a:avLst/>
                </a:prstGeom>
                <a:blipFill>
                  <a:blip r:embed="rId5"/>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084ED476-983C-6800-C08D-D8029F7BC9AE}"/>
                </a:ext>
              </a:extLst>
            </p:cNvPr>
            <p:cNvSpPr txBox="1"/>
            <p:nvPr/>
          </p:nvSpPr>
          <p:spPr>
            <a:xfrm>
              <a:off x="2886938" y="1930258"/>
              <a:ext cx="2757871" cy="600164"/>
            </a:xfrm>
            <a:prstGeom prst="rect">
              <a:avLst/>
            </a:prstGeom>
            <a:noFill/>
          </p:spPr>
          <p:txBody>
            <a:bodyPr wrap="square">
              <a:spAutoFit/>
            </a:bodyPr>
            <a:lstStyle/>
            <a:p>
              <a:pPr algn="ctr"/>
              <a:r>
                <a:rPr lang="en-US" sz="1100" dirty="0"/>
                <a:t>Let’s say the weights in this tensor range from [-1.0,+1.0]. Denominator is the max weight in the [-8,+7] quant range (so, 7).</a:t>
              </a:r>
            </a:p>
          </p:txBody>
        </p:sp>
        <p:sp>
          <p:nvSpPr>
            <p:cNvPr id="23" name="Rectangle 22">
              <a:extLst>
                <a:ext uri="{FF2B5EF4-FFF2-40B4-BE49-F238E27FC236}">
                  <a16:creationId xmlns:a16="http://schemas.microsoft.com/office/drawing/2014/main" id="{8F5B2701-BFA1-E755-3253-75CE3B6567D7}"/>
                </a:ext>
              </a:extLst>
            </p:cNvPr>
            <p:cNvSpPr/>
            <p:nvPr/>
          </p:nvSpPr>
          <p:spPr>
            <a:xfrm>
              <a:off x="2886937" y="2967524"/>
              <a:ext cx="2757871" cy="27383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Quantize the Value</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DD359C84-BFA2-6568-81C1-411EE6A0A8B0}"/>
                    </a:ext>
                  </a:extLst>
                </p:cNvPr>
                <p:cNvSpPr/>
                <p:nvPr/>
              </p:nvSpPr>
              <p:spPr>
                <a:xfrm>
                  <a:off x="2886939" y="3247400"/>
                  <a:ext cx="2757871" cy="86957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r>
                              <a:rPr lang="en-US" b="0" i="1" smtClean="0">
                                <a:latin typeface="Cambria Math" panose="02040503050406030204" pitchFamily="18" charset="0"/>
                              </a:rPr>
                              <m:t>0.37</m:t>
                            </m:r>
                          </m:e>
                        </m:d>
                        <m:r>
                          <a:rPr lang="en-US" i="1">
                            <a:latin typeface="Cambria Math" panose="02040503050406030204" pitchFamily="18" charset="0"/>
                          </a:rPr>
                          <m:t>=</m:t>
                        </m:r>
                        <m:r>
                          <m:rPr>
                            <m:nor/>
                          </m:rPr>
                          <a:rPr lang="en-US">
                            <a:latin typeface="Cambria Math" panose="02040503050406030204" pitchFamily="18" charset="0"/>
                          </a:rPr>
                          <m:t>round</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0.37</m:t>
                                </m:r>
                              </m:num>
                              <m:den>
                                <m:r>
                                  <a:rPr lang="en-US" b="0" i="1" smtClean="0">
                                    <a:latin typeface="Cambria Math" panose="02040503050406030204" pitchFamily="18" charset="0"/>
                                  </a:rPr>
                                  <m:t>0.1429</m:t>
                                </m:r>
                              </m:den>
                            </m:f>
                          </m:e>
                        </m:d>
                      </m:oMath>
                    </m:oMathPara>
                  </a14:m>
                  <a:endParaRPr lang="en-US"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m:rPr>
                            <m:nor/>
                          </m:rPr>
                          <a:rPr lang="en-US">
                            <a:latin typeface="Cambria Math" panose="02040503050406030204" pitchFamily="18" charset="0"/>
                          </a:rPr>
                          <m:t>round</m:t>
                        </m:r>
                        <m:d>
                          <m:dPr>
                            <m:ctrlPr>
                              <a:rPr lang="en-US" i="1" smtClean="0">
                                <a:latin typeface="Cambria Math" panose="02040503050406030204" pitchFamily="18" charset="0"/>
                              </a:rPr>
                            </m:ctrlPr>
                          </m:dPr>
                          <m:e>
                            <m:r>
                              <a:rPr lang="en-US" b="0" i="1" smtClean="0">
                                <a:latin typeface="Cambria Math" panose="02040503050406030204" pitchFamily="18" charset="0"/>
                              </a:rPr>
                              <m:t>2.59</m:t>
                            </m:r>
                          </m:e>
                        </m:d>
                        <m:r>
                          <a:rPr lang="en-US" b="0" i="1" smtClean="0">
                            <a:latin typeface="Cambria Math" panose="02040503050406030204" pitchFamily="18" charset="0"/>
                          </a:rPr>
                          <m:t>=3</m:t>
                        </m:r>
                      </m:oMath>
                    </m:oMathPara>
                  </a14:m>
                  <a:endParaRPr lang="en-US" dirty="0"/>
                </a:p>
              </p:txBody>
            </p:sp>
          </mc:Choice>
          <mc:Fallback xmlns="">
            <p:sp>
              <p:nvSpPr>
                <p:cNvPr id="24" name="Rectangle 23">
                  <a:extLst>
                    <a:ext uri="{FF2B5EF4-FFF2-40B4-BE49-F238E27FC236}">
                      <a16:creationId xmlns:a16="http://schemas.microsoft.com/office/drawing/2014/main" id="{DD359C84-BFA2-6568-81C1-411EE6A0A8B0}"/>
                    </a:ext>
                  </a:extLst>
                </p:cNvPr>
                <p:cNvSpPr>
                  <a:spLocks noRot="1" noChangeAspect="1" noMove="1" noResize="1" noEditPoints="1" noAdjustHandles="1" noChangeArrowheads="1" noChangeShapeType="1" noTextEdit="1"/>
                </p:cNvSpPr>
                <p:nvPr/>
              </p:nvSpPr>
              <p:spPr>
                <a:xfrm>
                  <a:off x="2886939" y="3247400"/>
                  <a:ext cx="2757871" cy="869576"/>
                </a:xfrm>
                <a:prstGeom prst="rect">
                  <a:avLst/>
                </a:prstGeom>
                <a:blipFill>
                  <a:blip r:embed="rId6"/>
                  <a:stretch>
                    <a:fillRect/>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B3F1B7E8-D7F7-6EA0-8AE6-51E1E0DA4548}"/>
                </a:ext>
              </a:extLst>
            </p:cNvPr>
            <p:cNvSpPr txBox="1"/>
            <p:nvPr/>
          </p:nvSpPr>
          <p:spPr>
            <a:xfrm>
              <a:off x="2886939" y="4158127"/>
              <a:ext cx="2757871" cy="430887"/>
            </a:xfrm>
            <a:prstGeom prst="rect">
              <a:avLst/>
            </a:prstGeom>
            <a:noFill/>
          </p:spPr>
          <p:txBody>
            <a:bodyPr wrap="square">
              <a:spAutoFit/>
            </a:bodyPr>
            <a:lstStyle/>
            <a:p>
              <a:pPr algn="ctr"/>
              <a:r>
                <a:rPr lang="en-US" sz="1100" dirty="0"/>
                <a:t>Integer representation (4-bit) is: 3</a:t>
              </a:r>
            </a:p>
            <a:p>
              <a:pPr algn="ctr"/>
              <a:r>
                <a:rPr lang="en-US" sz="1100" dirty="0"/>
                <a:t>(binary: 0011)</a:t>
              </a:r>
            </a:p>
          </p:txBody>
        </p:sp>
        <p:cxnSp>
          <p:nvCxnSpPr>
            <p:cNvPr id="27" name="Connector: Elbow 26">
              <a:extLst>
                <a:ext uri="{FF2B5EF4-FFF2-40B4-BE49-F238E27FC236}">
                  <a16:creationId xmlns:a16="http://schemas.microsoft.com/office/drawing/2014/main" id="{CA02288F-0DE6-82C0-C1A5-9A46755257FE}"/>
                </a:ext>
              </a:extLst>
            </p:cNvPr>
            <p:cNvCxnSpPr>
              <a:cxnSpLocks/>
              <a:stCxn id="23" idx="3"/>
              <a:endCxn id="46" idx="1"/>
            </p:cNvCxnSpPr>
            <p:nvPr/>
          </p:nvCxnSpPr>
          <p:spPr>
            <a:xfrm flipV="1">
              <a:off x="5644808" y="1183343"/>
              <a:ext cx="818539" cy="1921097"/>
            </a:xfrm>
            <a:prstGeom prst="bentConnector3">
              <a:avLst>
                <a:gd name="adj1" fmla="val 50000"/>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01C24C0F-0E5C-B0B4-1212-B962A92D331F}"/>
                </a:ext>
              </a:extLst>
            </p:cNvPr>
            <p:cNvCxnSpPr>
              <a:cxnSpLocks/>
              <a:stCxn id="10" idx="3"/>
              <a:endCxn id="14" idx="1"/>
            </p:cNvCxnSpPr>
            <p:nvPr/>
          </p:nvCxnSpPr>
          <p:spPr>
            <a:xfrm flipV="1">
              <a:off x="2345735" y="1183342"/>
              <a:ext cx="541204" cy="1282438"/>
            </a:xfrm>
            <a:prstGeom prst="bentConnector3">
              <a:avLst>
                <a:gd name="adj1" fmla="val 50000"/>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303FD0BA-9023-5376-42C8-D72B83D3F123}"/>
                </a:ext>
              </a:extLst>
            </p:cNvPr>
            <p:cNvSpPr/>
            <p:nvPr/>
          </p:nvSpPr>
          <p:spPr>
            <a:xfrm>
              <a:off x="6463347" y="1046427"/>
              <a:ext cx="1711303" cy="27383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De-Quantize</a:t>
              </a:r>
            </a:p>
          </p:txBody>
        </p: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AB7F7F7F-4179-2D33-E278-48F7B232D9BF}"/>
                    </a:ext>
                  </a:extLst>
                </p:cNvPr>
                <p:cNvSpPr/>
                <p:nvPr/>
              </p:nvSpPr>
              <p:spPr>
                <a:xfrm>
                  <a:off x="6463345" y="1315484"/>
                  <a:ext cx="1711304" cy="85571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pl-PL" b="0" i="1" smtClean="0">
                                <a:latin typeface="Cambria Math" panose="02040503050406030204" pitchFamily="18" charset="0"/>
                              </a:rPr>
                            </m:ctrlPr>
                          </m:accPr>
                          <m:e>
                            <m:r>
                              <a:rPr lang="en-US" b="0" i="1" smtClean="0">
                                <a:latin typeface="Cambria Math" panose="02040503050406030204" pitchFamily="18" charset="0"/>
                              </a:rPr>
                              <m:t>𝑤</m:t>
                            </m:r>
                          </m:e>
                        </m:acc>
                        <m:r>
                          <a:rPr lang="pl-PL" i="1">
                            <a:latin typeface="Cambria Math" panose="02040503050406030204" pitchFamily="18" charset="0"/>
                          </a:rPr>
                          <m:t>=</m:t>
                        </m:r>
                        <m:r>
                          <a:rPr lang="pl-PL" i="1">
                            <a:latin typeface="Cambria Math" panose="02040503050406030204" pitchFamily="18" charset="0"/>
                          </a:rPr>
                          <m:t>𝑆</m:t>
                        </m:r>
                        <m:r>
                          <a:rPr lang="pl-PL" i="1">
                            <a:latin typeface="Cambria Math" panose="02040503050406030204" pitchFamily="18" charset="0"/>
                          </a:rPr>
                          <m:t>×</m:t>
                        </m:r>
                        <m:r>
                          <a:rPr lang="pl-PL" i="1">
                            <a:latin typeface="Cambria Math" panose="02040503050406030204" pitchFamily="18" charset="0"/>
                          </a:rPr>
                          <m:t>𝑄</m:t>
                        </m:r>
                        <m:r>
                          <a:rPr lang="pl-PL" i="1">
                            <a:latin typeface="Cambria Math" panose="02040503050406030204" pitchFamily="18" charset="0"/>
                          </a:rPr>
                          <m:t>(</m:t>
                        </m:r>
                        <m:r>
                          <a:rPr lang="pl-PL" i="1">
                            <a:latin typeface="Cambria Math" panose="02040503050406030204" pitchFamily="18" charset="0"/>
                          </a:rPr>
                          <m:t>𝑤</m:t>
                        </m:r>
                        <m:r>
                          <a:rPr lang="pl-PL" i="1">
                            <a:latin typeface="Cambria Math" panose="02040503050406030204" pitchFamily="18" charset="0"/>
                          </a:rPr>
                          <m:t>)=0.1429×3=0.4287</m:t>
                        </m:r>
                      </m:oMath>
                    </m:oMathPara>
                  </a14:m>
                  <a:endParaRPr lang="en-US" dirty="0"/>
                </a:p>
              </p:txBody>
            </p:sp>
          </mc:Choice>
          <mc:Fallback xmlns="">
            <p:sp>
              <p:nvSpPr>
                <p:cNvPr id="47" name="Rectangle 46">
                  <a:extLst>
                    <a:ext uri="{FF2B5EF4-FFF2-40B4-BE49-F238E27FC236}">
                      <a16:creationId xmlns:a16="http://schemas.microsoft.com/office/drawing/2014/main" id="{AB7F7F7F-4179-2D33-E278-48F7B232D9BF}"/>
                    </a:ext>
                  </a:extLst>
                </p:cNvPr>
                <p:cNvSpPr>
                  <a:spLocks noRot="1" noChangeAspect="1" noMove="1" noResize="1" noEditPoints="1" noAdjustHandles="1" noChangeArrowheads="1" noChangeShapeType="1" noTextEdit="1"/>
                </p:cNvSpPr>
                <p:nvPr/>
              </p:nvSpPr>
              <p:spPr>
                <a:xfrm>
                  <a:off x="6463345" y="1315484"/>
                  <a:ext cx="1711304" cy="855718"/>
                </a:xfrm>
                <a:prstGeom prst="rect">
                  <a:avLst/>
                </a:prstGeom>
                <a:blipFill>
                  <a:blip r:embed="rId7"/>
                  <a:stretch>
                    <a:fillRect/>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8388A1E6-BBF5-DAD3-78E7-5CE8E8C6CA32}"/>
                </a:ext>
              </a:extLst>
            </p:cNvPr>
            <p:cNvSpPr txBox="1"/>
            <p:nvPr/>
          </p:nvSpPr>
          <p:spPr>
            <a:xfrm>
              <a:off x="6463345" y="2227691"/>
              <a:ext cx="1711304" cy="430887"/>
            </a:xfrm>
            <a:prstGeom prst="rect">
              <a:avLst/>
            </a:prstGeom>
            <a:noFill/>
          </p:spPr>
          <p:txBody>
            <a:bodyPr wrap="square" rtlCol="0">
              <a:spAutoFit/>
            </a:bodyPr>
            <a:lstStyle/>
            <a:p>
              <a:pPr algn="ctr"/>
              <a:r>
                <a:rPr lang="en-US" sz="1100" dirty="0"/>
                <a:t>Reconstruct the original model weight</a:t>
              </a:r>
            </a:p>
          </p:txBody>
        </p:sp>
        <p:sp>
          <p:nvSpPr>
            <p:cNvPr id="49" name="Rectangle 48">
              <a:extLst>
                <a:ext uri="{FF2B5EF4-FFF2-40B4-BE49-F238E27FC236}">
                  <a16:creationId xmlns:a16="http://schemas.microsoft.com/office/drawing/2014/main" id="{781E4BB1-1237-CC0A-827E-5F96DC4C963D}"/>
                </a:ext>
              </a:extLst>
            </p:cNvPr>
            <p:cNvSpPr/>
            <p:nvPr/>
          </p:nvSpPr>
          <p:spPr>
            <a:xfrm>
              <a:off x="6285205" y="2967525"/>
              <a:ext cx="2067587" cy="27383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Error</a:t>
              </a:r>
            </a:p>
          </p:txBody>
        </p: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AEC99A53-6561-03D0-C0BD-892F4D38C591}"/>
                    </a:ext>
                  </a:extLst>
                </p:cNvPr>
                <p:cNvSpPr/>
                <p:nvPr/>
              </p:nvSpPr>
              <p:spPr>
                <a:xfrm>
                  <a:off x="6285206" y="3241356"/>
                  <a:ext cx="2067586" cy="87562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error</m:t>
                        </m:r>
                        <m:r>
                          <a:rPr lang="en-US" b="0" i="1" smtClean="0">
                            <a:latin typeface="Cambria Math" panose="02040503050406030204" pitchFamily="18" charset="0"/>
                          </a:rPr>
                          <m:t>=</m:t>
                        </m:r>
                        <m:r>
                          <a:rPr lang="pl-PL" i="1" smtClean="0">
                            <a:latin typeface="Cambria Math" panose="02040503050406030204" pitchFamily="18" charset="0"/>
                          </a:rPr>
                          <m:t>𝑤</m:t>
                        </m:r>
                        <m:r>
                          <a:rPr lang="pl-PL" i="1" smtClean="0">
                            <a:latin typeface="Cambria Math" panose="02040503050406030204" pitchFamily="18" charset="0"/>
                          </a:rPr>
                          <m:t>−</m:t>
                        </m:r>
                        <m:acc>
                          <m:accPr>
                            <m:chr m:val="̂"/>
                            <m:ctrlPr>
                              <a:rPr lang="pl-PL" i="1" smtClean="0">
                                <a:latin typeface="Cambria Math" panose="02040503050406030204" pitchFamily="18" charset="0"/>
                              </a:rPr>
                            </m:ctrlPr>
                          </m:accPr>
                          <m:e>
                            <m:r>
                              <a:rPr lang="en-US" b="0" i="1" smtClean="0">
                                <a:latin typeface="Cambria Math" panose="02040503050406030204" pitchFamily="18" charset="0"/>
                              </a:rPr>
                              <m:t>𝑤</m:t>
                            </m:r>
                          </m:e>
                        </m:acc>
                      </m:oMath>
                    </m:oMathPara>
                  </a14:m>
                  <a:endParaRPr lang="en-US"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pl-PL" i="1">
                            <a:latin typeface="Cambria Math" panose="02040503050406030204" pitchFamily="18" charset="0"/>
                          </a:rPr>
                          <m:t>=0.37−0.4287=−0.0587</m:t>
                        </m:r>
                      </m:oMath>
                    </m:oMathPara>
                  </a14:m>
                  <a:endParaRPr lang="en-US" dirty="0"/>
                </a:p>
              </p:txBody>
            </p:sp>
          </mc:Choice>
          <mc:Fallback xmlns="">
            <p:sp>
              <p:nvSpPr>
                <p:cNvPr id="50" name="Rectangle 49">
                  <a:extLst>
                    <a:ext uri="{FF2B5EF4-FFF2-40B4-BE49-F238E27FC236}">
                      <a16:creationId xmlns:a16="http://schemas.microsoft.com/office/drawing/2014/main" id="{AEC99A53-6561-03D0-C0BD-892F4D38C591}"/>
                    </a:ext>
                  </a:extLst>
                </p:cNvPr>
                <p:cNvSpPr>
                  <a:spLocks noRot="1" noChangeAspect="1" noMove="1" noResize="1" noEditPoints="1" noAdjustHandles="1" noChangeArrowheads="1" noChangeShapeType="1" noTextEdit="1"/>
                </p:cNvSpPr>
                <p:nvPr/>
              </p:nvSpPr>
              <p:spPr>
                <a:xfrm>
                  <a:off x="6285206" y="3241356"/>
                  <a:ext cx="2067586" cy="875620"/>
                </a:xfrm>
                <a:prstGeom prst="rect">
                  <a:avLst/>
                </a:prstGeom>
                <a:blipFill>
                  <a:blip r:embed="rId8"/>
                  <a:stretch>
                    <a:fillRect/>
                  </a:stretch>
                </a:blipFill>
              </p:spPr>
              <p:txBody>
                <a:bodyPr/>
                <a:lstStyle/>
                <a:p>
                  <a:r>
                    <a:rPr lang="en-US">
                      <a:noFill/>
                    </a:rPr>
                    <a:t> </a:t>
                  </a:r>
                </a:p>
              </p:txBody>
            </p:sp>
          </mc:Fallback>
        </mc:AlternateContent>
        <p:sp>
          <p:nvSpPr>
            <p:cNvPr id="51" name="TextBox 50">
              <a:extLst>
                <a:ext uri="{FF2B5EF4-FFF2-40B4-BE49-F238E27FC236}">
                  <a16:creationId xmlns:a16="http://schemas.microsoft.com/office/drawing/2014/main" id="{24F11EC1-8F48-1B25-052C-9F07DF090ADD}"/>
                </a:ext>
              </a:extLst>
            </p:cNvPr>
            <p:cNvSpPr txBox="1"/>
            <p:nvPr/>
          </p:nvSpPr>
          <p:spPr>
            <a:xfrm>
              <a:off x="6285206" y="4090401"/>
              <a:ext cx="2067587" cy="430887"/>
            </a:xfrm>
            <a:prstGeom prst="rect">
              <a:avLst/>
            </a:prstGeom>
            <a:noFill/>
          </p:spPr>
          <p:txBody>
            <a:bodyPr wrap="square" rtlCol="0">
              <a:spAutoFit/>
            </a:bodyPr>
            <a:lstStyle/>
            <a:p>
              <a:pPr algn="ctr"/>
              <a:r>
                <a:rPr lang="en-US" sz="1100" dirty="0"/>
                <a:t>The reconstructed model weight is off by -0.0587</a:t>
              </a:r>
            </a:p>
          </p:txBody>
        </p:sp>
        <p:cxnSp>
          <p:nvCxnSpPr>
            <p:cNvPr id="60" name="Straight Arrow Connector 59">
              <a:extLst>
                <a:ext uri="{FF2B5EF4-FFF2-40B4-BE49-F238E27FC236}">
                  <a16:creationId xmlns:a16="http://schemas.microsoft.com/office/drawing/2014/main" id="{CC0FEDD5-681B-730F-EDE2-20A10C0C5C02}"/>
                </a:ext>
              </a:extLst>
            </p:cNvPr>
            <p:cNvCxnSpPr>
              <a:stCxn id="9" idx="2"/>
              <a:endCxn id="10" idx="0"/>
            </p:cNvCxnSpPr>
            <p:nvPr/>
          </p:nvCxnSpPr>
          <p:spPr>
            <a:xfrm>
              <a:off x="1305591" y="2093435"/>
              <a:ext cx="6351" cy="235429"/>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B4EC82B-C3C1-FCDE-22ED-AED3F94C56D1}"/>
                </a:ext>
              </a:extLst>
            </p:cNvPr>
            <p:cNvCxnSpPr>
              <a:cxnSpLocks/>
              <a:stCxn id="17" idx="2"/>
              <a:endCxn id="23" idx="0"/>
            </p:cNvCxnSpPr>
            <p:nvPr/>
          </p:nvCxnSpPr>
          <p:spPr>
            <a:xfrm flipH="1">
              <a:off x="4265873" y="2530422"/>
              <a:ext cx="1" cy="437102"/>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C9A09CE-847B-8724-4322-A5F38F4EFC71}"/>
                </a:ext>
              </a:extLst>
            </p:cNvPr>
            <p:cNvCxnSpPr>
              <a:cxnSpLocks/>
              <a:stCxn id="48" idx="2"/>
              <a:endCxn id="49" idx="0"/>
            </p:cNvCxnSpPr>
            <p:nvPr/>
          </p:nvCxnSpPr>
          <p:spPr>
            <a:xfrm>
              <a:off x="7318997" y="2658578"/>
              <a:ext cx="2" cy="308947"/>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E0337EA6-C6C9-3A71-BAF8-E17E287FF61D}"/>
              </a:ext>
            </a:extLst>
          </p:cNvPr>
          <p:cNvSpPr txBox="1"/>
          <p:nvPr/>
        </p:nvSpPr>
        <p:spPr>
          <a:xfrm>
            <a:off x="5141723" y="95095"/>
            <a:ext cx="3842719" cy="430887"/>
          </a:xfrm>
          <a:prstGeom prst="rect">
            <a:avLst/>
          </a:prstGeom>
          <a:solidFill>
            <a:schemeClr val="tx2">
              <a:lumMod val="60000"/>
              <a:lumOff val="40000"/>
            </a:schemeClr>
          </a:solidFill>
        </p:spPr>
        <p:txBody>
          <a:bodyPr wrap="none" rtlCol="0">
            <a:spAutoFit/>
          </a:bodyPr>
          <a:lstStyle/>
          <a:p>
            <a:pPr algn="ctr"/>
            <a:r>
              <a:rPr lang="en-US" sz="1100" dirty="0"/>
              <a:t>*In FP32, 0.37 is stored as: </a:t>
            </a:r>
            <a:r>
              <a:rPr lang="en-US" sz="1100" dirty="0">
                <a:solidFill>
                  <a:schemeClr val="tx1"/>
                </a:solidFill>
              </a:rPr>
              <a:t>0.37000000476837158203125</a:t>
            </a:r>
          </a:p>
          <a:p>
            <a:pPr algn="ctr"/>
            <a:r>
              <a:rPr lang="en-US" sz="1100" dirty="0"/>
              <a:t>or </a:t>
            </a:r>
            <a:r>
              <a:rPr lang="en-US" sz="1100" dirty="0">
                <a:solidFill>
                  <a:schemeClr val="tx1"/>
                </a:solidFill>
                <a:latin typeface="Consolas" panose="020B0609020204030204" pitchFamily="49" charset="0"/>
              </a:rPr>
              <a:t>00111110101111010111000010100100</a:t>
            </a:r>
            <a:r>
              <a:rPr lang="en-US" sz="1100" dirty="0"/>
              <a:t> in binary.</a:t>
            </a:r>
          </a:p>
        </p:txBody>
      </p:sp>
    </p:spTree>
    <p:extLst>
      <p:ext uri="{BB962C8B-B14F-4D97-AF65-F5344CB8AC3E}">
        <p14:creationId xmlns:p14="http://schemas.microsoft.com/office/powerpoint/2010/main" val="34254950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upload.wikimedia.org/wikipedia/commons/5/59/CUDA_processing_flow_%28En%29.PNG">
            <a:extLst>
              <a:ext uri="{FF2B5EF4-FFF2-40B4-BE49-F238E27FC236}">
                <a16:creationId xmlns:a16="http://schemas.microsoft.com/office/drawing/2014/main" id="{9D06C00A-1D1C-4EA6-BE28-6B6DF5550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68" y="1565955"/>
            <a:ext cx="2777312" cy="26845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CUDA and </a:t>
            </a:r>
            <a:r>
              <a:rPr lang="en-US" dirty="0" err="1"/>
              <a:t>ROCm</a:t>
            </a:r>
            <a:endParaRPr lang="en-US" dirty="0"/>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pPr>
              <a:spcBef>
                <a:spcPts val="600"/>
              </a:spcBef>
            </a:pPr>
            <a:r>
              <a:rPr lang="en-US" dirty="0"/>
              <a:t>CUDA</a:t>
            </a:r>
          </a:p>
          <a:p>
            <a:pPr lvl="1">
              <a:spcBef>
                <a:spcPts val="600"/>
              </a:spcBef>
            </a:pPr>
            <a:r>
              <a:rPr lang="en-US" dirty="0"/>
              <a:t>Developed by NVIDIA</a:t>
            </a:r>
          </a:p>
          <a:p>
            <a:pPr lvl="2">
              <a:spcBef>
                <a:spcPts val="600"/>
              </a:spcBef>
            </a:pPr>
            <a:r>
              <a:rPr lang="en-US" dirty="0"/>
              <a:t>“Compute Unified Device Architecture”</a:t>
            </a:r>
          </a:p>
          <a:p>
            <a:pPr lvl="1">
              <a:spcBef>
                <a:spcPts val="600"/>
              </a:spcBef>
            </a:pPr>
            <a:r>
              <a:rPr lang="en-US" dirty="0"/>
              <a:t>For use on Nvidia or CUDA-enabled GPUs (closed-source)</a:t>
            </a:r>
          </a:p>
          <a:p>
            <a:pPr lvl="1">
              <a:spcBef>
                <a:spcPts val="600"/>
              </a:spcBef>
            </a:pPr>
            <a:r>
              <a:rPr lang="en-US" dirty="0"/>
              <a:t>Parallelized functionality for linear algebra, sparse matrices, Fourier transforms, random numbers, solvers, graph processing, and more.</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pPr>
              <a:spcBef>
                <a:spcPts val="600"/>
              </a:spcBef>
            </a:pPr>
            <a:r>
              <a:rPr lang="en-US" dirty="0" err="1"/>
              <a:t>ROCm</a:t>
            </a:r>
            <a:endParaRPr lang="en-US" dirty="0"/>
          </a:p>
          <a:p>
            <a:pPr lvl="1">
              <a:spcBef>
                <a:spcPts val="600"/>
              </a:spcBef>
            </a:pPr>
            <a:r>
              <a:rPr lang="en-US" dirty="0"/>
              <a:t>Developed by AMD</a:t>
            </a:r>
          </a:p>
          <a:p>
            <a:pPr lvl="1">
              <a:spcBef>
                <a:spcPts val="600"/>
              </a:spcBef>
            </a:pPr>
            <a:r>
              <a:rPr lang="en-US" dirty="0"/>
              <a:t>For use GPUs for a variety of vendors (open-source)</a:t>
            </a:r>
          </a:p>
          <a:p>
            <a:pPr lvl="1">
              <a:spcBef>
                <a:spcPts val="600"/>
              </a:spcBef>
            </a:pPr>
            <a:r>
              <a:rPr lang="en-US" dirty="0"/>
              <a:t>Parallelized functionality for matrix algebra, linear algebra solvers, etc.</a:t>
            </a:r>
          </a:p>
        </p:txBody>
      </p:sp>
      <p:pic>
        <p:nvPicPr>
          <p:cNvPr id="6146" name="Picture 2" descr="Nvidia CUDA Logo.jpg">
            <a:extLst>
              <a:ext uri="{FF2B5EF4-FFF2-40B4-BE49-F238E27FC236}">
                <a16:creationId xmlns:a16="http://schemas.microsoft.com/office/drawing/2014/main" id="{FFA069B4-4D99-45D7-A0A8-EB770FACC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300" y="1245575"/>
            <a:ext cx="1291690" cy="7826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1C4559-C864-46EC-8928-43B75BD8103B}"/>
              </a:ext>
            </a:extLst>
          </p:cNvPr>
          <p:cNvSpPr/>
          <p:nvPr/>
        </p:nvSpPr>
        <p:spPr>
          <a:xfrm>
            <a:off x="424674" y="4287189"/>
            <a:ext cx="2120900" cy="307777"/>
          </a:xfrm>
          <a:prstGeom prst="rect">
            <a:avLst/>
          </a:prstGeom>
        </p:spPr>
        <p:txBody>
          <a:bodyPr wrap="square">
            <a:spAutoFit/>
          </a:bodyPr>
          <a:lstStyle/>
          <a:p>
            <a:r>
              <a:rPr lang="en-US" sz="700" dirty="0"/>
              <a:t>CUDA Processing Flow by </a:t>
            </a:r>
            <a:r>
              <a:rPr lang="en-US" sz="700" dirty="0" err="1"/>
              <a:t>Tosaka</a:t>
            </a:r>
            <a:r>
              <a:rPr lang="en-US" sz="700" dirty="0"/>
              <a:t> [CC BY 3.0 (https://creativecommons.org/licenses/by/3.0)]</a:t>
            </a:r>
          </a:p>
        </p:txBody>
      </p:sp>
      <p:pic>
        <p:nvPicPr>
          <p:cNvPr id="3074" name="Picture 2" descr="undefined">
            <a:extLst>
              <a:ext uri="{FF2B5EF4-FFF2-40B4-BE49-F238E27FC236}">
                <a16:creationId xmlns:a16="http://schemas.microsoft.com/office/drawing/2014/main" id="{C6BE25CA-3D3C-54A6-0D36-52EDB686B3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7099" y="1297450"/>
            <a:ext cx="1289304" cy="6788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29AB626-0E74-1A1C-FDD4-96AFEB5282D6}"/>
              </a:ext>
            </a:extLst>
          </p:cNvPr>
          <p:cNvPicPr>
            <a:picLocks noChangeAspect="1"/>
          </p:cNvPicPr>
          <p:nvPr/>
        </p:nvPicPr>
        <p:blipFill>
          <a:blip r:embed="rId5"/>
          <a:stretch>
            <a:fillRect/>
          </a:stretch>
        </p:blipFill>
        <p:spPr>
          <a:xfrm>
            <a:off x="5894374" y="3543299"/>
            <a:ext cx="2920809" cy="1590675"/>
          </a:xfrm>
          <a:prstGeom prst="rect">
            <a:avLst/>
          </a:prstGeom>
        </p:spPr>
      </p:pic>
    </p:spTree>
    <p:extLst>
      <p:ext uri="{BB962C8B-B14F-4D97-AF65-F5344CB8AC3E}">
        <p14:creationId xmlns:p14="http://schemas.microsoft.com/office/powerpoint/2010/main" val="41869405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Triton and Metal</a:t>
            </a:r>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r>
              <a:rPr lang="en-US" dirty="0"/>
              <a:t>Triton</a:t>
            </a:r>
          </a:p>
          <a:p>
            <a:pPr lvl="1"/>
            <a:r>
              <a:rPr lang="en-US" dirty="0"/>
              <a:t>Developed by </a:t>
            </a:r>
            <a:r>
              <a:rPr lang="en-US" dirty="0" err="1"/>
              <a:t>OpenAI</a:t>
            </a:r>
            <a:endParaRPr lang="en-US" dirty="0"/>
          </a:p>
          <a:p>
            <a:pPr lvl="1"/>
            <a:r>
              <a:rPr lang="en-US" dirty="0"/>
              <a:t>For use on virtually any GPU</a:t>
            </a:r>
          </a:p>
          <a:p>
            <a:pPr lvl="1"/>
            <a:r>
              <a:rPr lang="en-US" dirty="0"/>
              <a:t>Technically a language and compiler (open-source)</a:t>
            </a:r>
          </a:p>
          <a:p>
            <a:pPr lvl="1"/>
            <a:r>
              <a:rPr lang="en-US" dirty="0"/>
              <a:t>Primitives for custom deep learning functionality</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r>
              <a:rPr lang="en-US" dirty="0"/>
              <a:t>Metal/MLX</a:t>
            </a:r>
          </a:p>
          <a:p>
            <a:pPr lvl="1"/>
            <a:r>
              <a:rPr lang="en-US" dirty="0"/>
              <a:t>Developed by Apple</a:t>
            </a:r>
          </a:p>
          <a:p>
            <a:pPr lvl="1"/>
            <a:r>
              <a:rPr lang="en-US" dirty="0"/>
              <a:t>For use across Apple hardware (integrated M chips with both CPU and GPUs)</a:t>
            </a:r>
          </a:p>
          <a:p>
            <a:pPr lvl="1"/>
            <a:r>
              <a:rPr lang="en-US" dirty="0"/>
              <a:t>Metal was originally for gaming, but now has a backend for </a:t>
            </a:r>
            <a:r>
              <a:rPr lang="en-US" dirty="0" err="1"/>
              <a:t>PyTorch</a:t>
            </a:r>
            <a:endParaRPr lang="en-US" dirty="0"/>
          </a:p>
          <a:p>
            <a:pPr lvl="1"/>
            <a:r>
              <a:rPr lang="en-US" dirty="0"/>
              <a:t>MLX supports local LLM fine-tuning and inferencing</a:t>
            </a:r>
          </a:p>
        </p:txBody>
      </p:sp>
      <p:pic>
        <p:nvPicPr>
          <p:cNvPr id="1026" name="Picture 2" descr="Triton logo">
            <a:extLst>
              <a:ext uri="{FF2B5EF4-FFF2-40B4-BE49-F238E27FC236}">
                <a16:creationId xmlns:a16="http://schemas.microsoft.com/office/drawing/2014/main" id="{EDB814C4-B325-413B-8C8A-2FC00F0D73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1738" y="1202115"/>
            <a:ext cx="643015"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6776C29-9AB2-69A1-1019-2C5B2F45B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299" y="1236915"/>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02AD809-2F28-4561-1E67-3C8BF07BE06D}"/>
              </a:ext>
            </a:extLst>
          </p:cNvPr>
          <p:cNvPicPr>
            <a:picLocks noChangeAspect="1"/>
          </p:cNvPicPr>
          <p:nvPr/>
        </p:nvPicPr>
        <p:blipFill>
          <a:blip r:embed="rId4"/>
          <a:stretch>
            <a:fillRect/>
          </a:stretch>
        </p:blipFill>
        <p:spPr>
          <a:xfrm>
            <a:off x="132080" y="1129862"/>
            <a:ext cx="2186152" cy="2606565"/>
          </a:xfrm>
          <a:prstGeom prst="rect">
            <a:avLst/>
          </a:prstGeom>
        </p:spPr>
      </p:pic>
      <p:sp>
        <p:nvSpPr>
          <p:cNvPr id="10" name="TextBox 9">
            <a:extLst>
              <a:ext uri="{FF2B5EF4-FFF2-40B4-BE49-F238E27FC236}">
                <a16:creationId xmlns:a16="http://schemas.microsoft.com/office/drawing/2014/main" id="{30E8DB8A-FA0C-B1D3-D176-AAE1A9363D88}"/>
              </a:ext>
            </a:extLst>
          </p:cNvPr>
          <p:cNvSpPr txBox="1"/>
          <p:nvPr/>
        </p:nvSpPr>
        <p:spPr>
          <a:xfrm>
            <a:off x="90038" y="4143410"/>
            <a:ext cx="4707934" cy="923330"/>
          </a:xfrm>
          <a:prstGeom prst="rect">
            <a:avLst/>
          </a:prstGeom>
          <a:solidFill>
            <a:schemeClr val="accent2">
              <a:lumMod val="50000"/>
            </a:schemeClr>
          </a:solidFill>
        </p:spPr>
        <p:txBody>
          <a:bodyPr wrap="square">
            <a:spAutoFit/>
          </a:bodyPr>
          <a:lstStyle/>
          <a:p>
            <a:r>
              <a:rPr lang="en-US" sz="900" b="0" i="0" dirty="0">
                <a:solidFill>
                  <a:schemeClr val="bg1"/>
                </a:solidFill>
                <a:effectLst/>
                <a:latin typeface="Lato" panose="020F0502020204030203" pitchFamily="34" charset="0"/>
                <a:ea typeface="Lato" panose="020F0502020204030203" pitchFamily="34" charset="0"/>
                <a:cs typeface="Lato" panose="020F0502020204030203" pitchFamily="34" charset="0"/>
              </a:rPr>
              <a:t>“Triton makes it possible to reach peak hardware performance with relatively little effort; for example, it can be used to write FP16 matrix multiplication kernels that match the performance of </a:t>
            </a:r>
            <a:r>
              <a:rPr lang="en-US" sz="9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cuBLAS</a:t>
            </a:r>
            <a:r>
              <a:rPr lang="en-US" sz="900" b="0" i="0" dirty="0">
                <a:solidFill>
                  <a:schemeClr val="bg1"/>
                </a:solidFill>
                <a:effectLst/>
                <a:latin typeface="Lato" panose="020F0502020204030203" pitchFamily="34" charset="0"/>
                <a:ea typeface="Lato" panose="020F0502020204030203" pitchFamily="34" charset="0"/>
                <a:cs typeface="Lato" panose="020F0502020204030203" pitchFamily="34" charset="0"/>
              </a:rPr>
              <a:t>—something that many GPU programmers can’t do—in under 25 lines of code. Our researchers have already used it to produce kernels that are up to 2x more efficient than equivalent Torch implementations, and we’re excited to work with the community to make GPU programming more accessible to everyone.”</a:t>
            </a:r>
            <a:endParaRPr lang="en-US" sz="9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7465858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7F023-8F8F-9C2E-812B-824CBBB84833}"/>
              </a:ext>
            </a:extLst>
          </p:cNvPr>
          <p:cNvSpPr>
            <a:spLocks noGrp="1"/>
          </p:cNvSpPr>
          <p:nvPr>
            <p:ph type="title"/>
          </p:nvPr>
        </p:nvSpPr>
        <p:spPr>
          <a:xfrm>
            <a:off x="203700" y="455300"/>
            <a:ext cx="6321600" cy="635400"/>
          </a:xfrm>
        </p:spPr>
        <p:txBody>
          <a:bodyPr/>
          <a:lstStyle/>
          <a:p>
            <a:r>
              <a:rPr lang="en-US" dirty="0"/>
              <a:t>In Closing…</a:t>
            </a:r>
          </a:p>
        </p:txBody>
      </p:sp>
      <p:sp>
        <p:nvSpPr>
          <p:cNvPr id="4" name="Text Placeholder 3">
            <a:extLst>
              <a:ext uri="{FF2B5EF4-FFF2-40B4-BE49-F238E27FC236}">
                <a16:creationId xmlns:a16="http://schemas.microsoft.com/office/drawing/2014/main" id="{3C61E7A9-73E5-7CDC-040A-92B879799359}"/>
              </a:ext>
            </a:extLst>
          </p:cNvPr>
          <p:cNvSpPr>
            <a:spLocks noGrp="1"/>
          </p:cNvSpPr>
          <p:nvPr>
            <p:ph type="body" idx="1"/>
          </p:nvPr>
        </p:nvSpPr>
        <p:spPr>
          <a:xfrm>
            <a:off x="4164486" y="645228"/>
            <a:ext cx="4515964" cy="4497700"/>
          </a:xfrm>
        </p:spPr>
        <p:txBody>
          <a:bodyPr/>
          <a:lstStyle/>
          <a:p>
            <a:pPr marL="139700" indent="0">
              <a:buNone/>
            </a:pPr>
            <a:r>
              <a:rPr lang="en-US" dirty="0"/>
              <a:t>Neural networks (especially LLMs) use large amounts of matrix multiplication to get the job done</a:t>
            </a:r>
          </a:p>
          <a:p>
            <a:endParaRPr lang="en-US" dirty="0"/>
          </a:p>
          <a:p>
            <a:pPr marL="139700" indent="0">
              <a:buNone/>
            </a:pPr>
            <a:r>
              <a:rPr lang="en-US" dirty="0"/>
              <a:t>Certain factors/decisions can impact the performance of the model (both training/tuning and inferencing)</a:t>
            </a:r>
          </a:p>
          <a:p>
            <a:pPr>
              <a:spcBef>
                <a:spcPts val="600"/>
              </a:spcBef>
            </a:pPr>
            <a:r>
              <a:rPr lang="en-US" dirty="0"/>
              <a:t>Hardware: GPU vs. CPU</a:t>
            </a:r>
          </a:p>
          <a:p>
            <a:pPr lvl="1">
              <a:spcBef>
                <a:spcPts val="600"/>
              </a:spcBef>
            </a:pPr>
            <a:r>
              <a:rPr lang="en-US" dirty="0"/>
              <a:t>Core Quantity, Core Speed, Core Type</a:t>
            </a:r>
          </a:p>
          <a:p>
            <a:pPr lvl="1">
              <a:spcBef>
                <a:spcPts val="600"/>
              </a:spcBef>
            </a:pPr>
            <a:r>
              <a:rPr lang="en-US" dirty="0"/>
              <a:t>Architecture: x86, ARM</a:t>
            </a:r>
          </a:p>
          <a:p>
            <a:pPr lvl="1">
              <a:spcBef>
                <a:spcPts val="600"/>
              </a:spcBef>
            </a:pPr>
            <a:r>
              <a:rPr lang="en-US" dirty="0"/>
              <a:t>Precision: FP16, FP32, BFLOAT16</a:t>
            </a:r>
          </a:p>
          <a:p>
            <a:pPr>
              <a:spcBef>
                <a:spcPts val="600"/>
              </a:spcBef>
            </a:pPr>
            <a:r>
              <a:rPr lang="en-US" dirty="0"/>
              <a:t>Technology: CUDA, </a:t>
            </a:r>
            <a:r>
              <a:rPr lang="en-US" dirty="0" err="1"/>
              <a:t>ROCm</a:t>
            </a:r>
            <a:r>
              <a:rPr lang="en-US" dirty="0"/>
              <a:t>, Metal</a:t>
            </a:r>
          </a:p>
          <a:p>
            <a:pPr>
              <a:spcBef>
                <a:spcPts val="600"/>
              </a:spcBef>
            </a:pPr>
            <a:r>
              <a:rPr lang="en-US" dirty="0"/>
              <a:t>Framework: </a:t>
            </a:r>
            <a:r>
              <a:rPr lang="en-US" dirty="0" err="1"/>
              <a:t>PyTorch</a:t>
            </a:r>
            <a:r>
              <a:rPr lang="en-US" dirty="0"/>
              <a:t>, </a:t>
            </a:r>
            <a:r>
              <a:rPr lang="en-US" dirty="0" err="1"/>
              <a:t>Tensorflow</a:t>
            </a:r>
            <a:r>
              <a:rPr lang="en-US" dirty="0"/>
              <a:t>, </a:t>
            </a:r>
            <a:r>
              <a:rPr lang="en-US" dirty="0" err="1"/>
              <a:t>MXNet</a:t>
            </a:r>
            <a:endParaRPr lang="en-US" dirty="0"/>
          </a:p>
          <a:p>
            <a:pPr>
              <a:spcBef>
                <a:spcPts val="600"/>
              </a:spcBef>
            </a:pPr>
            <a:r>
              <a:rPr lang="en-US" dirty="0"/>
              <a:t>Network Architecture</a:t>
            </a:r>
          </a:p>
          <a:p>
            <a:pPr>
              <a:spcBef>
                <a:spcPts val="600"/>
              </a:spcBef>
            </a:pPr>
            <a:r>
              <a:rPr lang="en-US" dirty="0"/>
              <a:t>Quantization, etc.</a:t>
            </a:r>
          </a:p>
          <a:p>
            <a:endParaRPr lang="en-US" dirty="0"/>
          </a:p>
        </p:txBody>
      </p:sp>
      <p:pic>
        <p:nvPicPr>
          <p:cNvPr id="8" name="Picture 7" descr="A diagram of different colored cubes&#10;&#10;Description automatically generated">
            <a:extLst>
              <a:ext uri="{FF2B5EF4-FFF2-40B4-BE49-F238E27FC236}">
                <a16:creationId xmlns:a16="http://schemas.microsoft.com/office/drawing/2014/main" id="{AFC6C162-609A-B311-679E-29D8B25505FE}"/>
              </a:ext>
            </a:extLst>
          </p:cNvPr>
          <p:cNvPicPr>
            <a:picLocks noChangeAspect="1"/>
          </p:cNvPicPr>
          <p:nvPr/>
        </p:nvPicPr>
        <p:blipFill>
          <a:blip r:embed="rId2"/>
          <a:stretch>
            <a:fillRect/>
          </a:stretch>
        </p:blipFill>
        <p:spPr>
          <a:xfrm>
            <a:off x="108450" y="1090700"/>
            <a:ext cx="3931578" cy="3931578"/>
          </a:xfrm>
          <a:prstGeom prst="rect">
            <a:avLst/>
          </a:prstGeom>
        </p:spPr>
      </p:pic>
    </p:spTree>
    <p:extLst>
      <p:ext uri="{BB962C8B-B14F-4D97-AF65-F5344CB8AC3E}">
        <p14:creationId xmlns:p14="http://schemas.microsoft.com/office/powerpoint/2010/main" val="9367432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EEFD6-F55A-455F-144D-F2D389F0C540}"/>
              </a:ext>
            </a:extLst>
          </p:cNvPr>
          <p:cNvSpPr>
            <a:spLocks noGrp="1"/>
          </p:cNvSpPr>
          <p:nvPr>
            <p:ph type="title"/>
          </p:nvPr>
        </p:nvSpPr>
        <p:spPr/>
        <p:txBody>
          <a:bodyPr/>
          <a:lstStyle/>
          <a:p>
            <a:r>
              <a:rPr lang="en-US" dirty="0">
                <a:solidFill>
                  <a:schemeClr val="tx1"/>
                </a:solidFill>
              </a:rPr>
              <a:t>APPENDIX</a:t>
            </a:r>
          </a:p>
        </p:txBody>
      </p:sp>
    </p:spTree>
    <p:extLst>
      <p:ext uri="{BB962C8B-B14F-4D97-AF65-F5344CB8AC3E}">
        <p14:creationId xmlns:p14="http://schemas.microsoft.com/office/powerpoint/2010/main" val="34450671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F2A32C-C11E-4EA0-A556-F8DE01BBC378}"/>
              </a:ext>
            </a:extLst>
          </p:cNvPr>
          <p:cNvPicPr>
            <a:picLocks noChangeAspect="1"/>
          </p:cNvPicPr>
          <p:nvPr/>
        </p:nvPicPr>
        <p:blipFill>
          <a:blip r:embed="rId2"/>
          <a:stretch>
            <a:fillRect/>
          </a:stretch>
        </p:blipFill>
        <p:spPr>
          <a:xfrm>
            <a:off x="1609882" y="0"/>
            <a:ext cx="7384646" cy="5143500"/>
          </a:xfrm>
          <a:prstGeom prst="rect">
            <a:avLst/>
          </a:prstGeom>
        </p:spPr>
      </p:pic>
      <p:sp>
        <p:nvSpPr>
          <p:cNvPr id="6" name="Rectangle 5">
            <a:extLst>
              <a:ext uri="{FF2B5EF4-FFF2-40B4-BE49-F238E27FC236}">
                <a16:creationId xmlns:a16="http://schemas.microsoft.com/office/drawing/2014/main" id="{9969BAF7-FB7F-420E-ABAC-A4669F8AA7E5}"/>
              </a:ext>
            </a:extLst>
          </p:cNvPr>
          <p:cNvSpPr/>
          <p:nvPr/>
        </p:nvSpPr>
        <p:spPr>
          <a:xfrm>
            <a:off x="59206" y="4345631"/>
            <a:ext cx="2141275" cy="738664"/>
          </a:xfrm>
          <a:prstGeom prst="rect">
            <a:avLst/>
          </a:prstGeom>
        </p:spPr>
        <p:txBody>
          <a:bodyPr wrap="square">
            <a:spAutoFit/>
          </a:bodyPr>
          <a:lstStyle/>
          <a:p>
            <a:r>
              <a:rPr lang="en-US" sz="1050" dirty="0">
                <a:hlinkClick r:id="rId3"/>
              </a:rPr>
              <a:t>https://azure.microsoft.com/en-us/solutions/architecture/information-discovery-with-deep-learning-and-nlp/</a:t>
            </a:r>
            <a:endParaRPr lang="en-US" sz="1050" dirty="0"/>
          </a:p>
        </p:txBody>
      </p:sp>
    </p:spTree>
    <p:extLst>
      <p:ext uri="{BB962C8B-B14F-4D97-AF65-F5344CB8AC3E}">
        <p14:creationId xmlns:p14="http://schemas.microsoft.com/office/powerpoint/2010/main" val="6509443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3E7853-7B88-4BBA-B504-0B43FAFBD658}"/>
              </a:ext>
            </a:extLst>
          </p:cNvPr>
          <p:cNvPicPr>
            <a:picLocks noChangeAspect="1"/>
          </p:cNvPicPr>
          <p:nvPr/>
        </p:nvPicPr>
        <p:blipFill>
          <a:blip r:embed="rId2"/>
          <a:stretch>
            <a:fillRect/>
          </a:stretch>
        </p:blipFill>
        <p:spPr>
          <a:xfrm>
            <a:off x="325385" y="0"/>
            <a:ext cx="8493230" cy="5143500"/>
          </a:xfrm>
          <a:prstGeom prst="rect">
            <a:avLst/>
          </a:prstGeom>
        </p:spPr>
      </p:pic>
      <p:sp>
        <p:nvSpPr>
          <p:cNvPr id="6" name="Rectangle 5">
            <a:extLst>
              <a:ext uri="{FF2B5EF4-FFF2-40B4-BE49-F238E27FC236}">
                <a16:creationId xmlns:a16="http://schemas.microsoft.com/office/drawing/2014/main" id="{DE11953D-8AE5-4F73-A705-D0AA6B5C357B}"/>
              </a:ext>
            </a:extLst>
          </p:cNvPr>
          <p:cNvSpPr/>
          <p:nvPr/>
        </p:nvSpPr>
        <p:spPr>
          <a:xfrm>
            <a:off x="0" y="4404836"/>
            <a:ext cx="2072201" cy="738664"/>
          </a:xfrm>
          <a:prstGeom prst="rect">
            <a:avLst/>
          </a:prstGeom>
        </p:spPr>
        <p:txBody>
          <a:bodyPr wrap="square">
            <a:spAutoFit/>
          </a:bodyPr>
          <a:lstStyle/>
          <a:p>
            <a:r>
              <a:rPr lang="en-US" sz="1050" dirty="0">
                <a:hlinkClick r:id="rId3"/>
              </a:rPr>
              <a:t>https://azure.microsoft.com/en-us/solutions/architecture/defect-prevention-with-predictive-maintenance/</a:t>
            </a:r>
            <a:endParaRPr lang="en-US" sz="1050" dirty="0"/>
          </a:p>
        </p:txBody>
      </p:sp>
    </p:spTree>
    <p:extLst>
      <p:ext uri="{BB962C8B-B14F-4D97-AF65-F5344CB8AC3E}">
        <p14:creationId xmlns:p14="http://schemas.microsoft.com/office/powerpoint/2010/main" val="34703690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2B72C52-CAE9-BD4B-9B2D-48C2C7EBBD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12808"/>
            <a:ext cx="771525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FC93F0A-1231-4F1D-8AFE-BE3964B909ED}"/>
              </a:ext>
            </a:extLst>
          </p:cNvPr>
          <p:cNvSpPr/>
          <p:nvPr/>
        </p:nvSpPr>
        <p:spPr>
          <a:xfrm>
            <a:off x="0" y="4392028"/>
            <a:ext cx="2078780" cy="900246"/>
          </a:xfrm>
          <a:prstGeom prst="rect">
            <a:avLst/>
          </a:prstGeom>
        </p:spPr>
        <p:txBody>
          <a:bodyPr wrap="square">
            <a:spAutoFit/>
          </a:bodyPr>
          <a:lstStyle/>
          <a:p>
            <a:r>
              <a:rPr lang="en-US" sz="1050" dirty="0">
                <a:hlinkClick r:id="rId3"/>
              </a:rPr>
              <a:t>https://docs.microsoft.com/en-us/azure/architecture/example-scenario/ai/predict-hospital-readmissions-machine-learning</a:t>
            </a:r>
            <a:endParaRPr lang="en-US" sz="1050" dirty="0"/>
          </a:p>
          <a:p>
            <a:endParaRPr lang="en-US" sz="1050" dirty="0"/>
          </a:p>
        </p:txBody>
      </p:sp>
    </p:spTree>
    <p:extLst>
      <p:ext uri="{BB962C8B-B14F-4D97-AF65-F5344CB8AC3E}">
        <p14:creationId xmlns:p14="http://schemas.microsoft.com/office/powerpoint/2010/main" val="1953804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7730A-B768-D840-61ED-394ECC291411}"/>
              </a:ext>
            </a:extLst>
          </p:cNvPr>
          <p:cNvSpPr>
            <a:spLocks noGrp="1"/>
          </p:cNvSpPr>
          <p:nvPr>
            <p:ph type="title"/>
          </p:nvPr>
        </p:nvSpPr>
        <p:spPr>
          <a:xfrm>
            <a:off x="319500" y="600756"/>
            <a:ext cx="2808000" cy="755700"/>
          </a:xfrm>
        </p:spPr>
        <p:txBody>
          <a:bodyPr/>
          <a:lstStyle/>
          <a:p>
            <a:r>
              <a:rPr lang="en-US" dirty="0"/>
              <a:t>Data Science Virtual Machine</a:t>
            </a:r>
          </a:p>
        </p:txBody>
      </p:sp>
      <p:sp>
        <p:nvSpPr>
          <p:cNvPr id="3" name="Text Placeholder 2">
            <a:extLst>
              <a:ext uri="{FF2B5EF4-FFF2-40B4-BE49-F238E27FC236}">
                <a16:creationId xmlns:a16="http://schemas.microsoft.com/office/drawing/2014/main" id="{9E6F3FDF-A9AC-A3D8-5723-3DC3D5202EAB}"/>
              </a:ext>
            </a:extLst>
          </p:cNvPr>
          <p:cNvSpPr>
            <a:spLocks noGrp="1"/>
          </p:cNvSpPr>
          <p:nvPr>
            <p:ph type="body" idx="1"/>
          </p:nvPr>
        </p:nvSpPr>
        <p:spPr>
          <a:xfrm>
            <a:off x="319500" y="1495372"/>
            <a:ext cx="3281592" cy="3010858"/>
          </a:xfrm>
        </p:spPr>
        <p:txBody>
          <a:bodyPr/>
          <a:lstStyle/>
          <a:p>
            <a:r>
              <a:rPr lang="en-US" dirty="0"/>
              <a:t>A virtual machine that comes with lots of data science-relevant software preinstalled.</a:t>
            </a:r>
          </a:p>
          <a:p>
            <a:pPr lvl="1"/>
            <a:r>
              <a:rPr lang="en-US" dirty="0"/>
              <a:t>Programming languages: Python, R, Julia</a:t>
            </a:r>
          </a:p>
          <a:p>
            <a:pPr lvl="1"/>
            <a:r>
              <a:rPr lang="en-US" dirty="0"/>
              <a:t>IDEs: </a:t>
            </a:r>
            <a:r>
              <a:rPr lang="en-US" dirty="0" err="1"/>
              <a:t>Jupyter</a:t>
            </a:r>
            <a:r>
              <a:rPr lang="en-US" dirty="0"/>
              <a:t>, RStudio, VS Code</a:t>
            </a:r>
          </a:p>
          <a:p>
            <a:pPr lvl="1"/>
            <a:r>
              <a:rPr lang="en-US" dirty="0"/>
              <a:t>ML/DL frameworks: Scikit-Learn, </a:t>
            </a:r>
            <a:r>
              <a:rPr lang="en-US" dirty="0" err="1"/>
              <a:t>PyTorch</a:t>
            </a:r>
            <a:r>
              <a:rPr lang="en-US" dirty="0"/>
              <a:t>, </a:t>
            </a:r>
            <a:r>
              <a:rPr lang="en-US" dirty="0" err="1"/>
              <a:t>Tensorflow</a:t>
            </a:r>
            <a:endParaRPr lang="en-US" dirty="0"/>
          </a:p>
          <a:p>
            <a:pPr lvl="1"/>
            <a:r>
              <a:rPr lang="en-US" dirty="0"/>
              <a:t>Other software: Azure Storage Explorer, Azure CLI, Database drivers, Office, Power BI, Git</a:t>
            </a:r>
          </a:p>
          <a:p>
            <a:pPr lvl="1"/>
            <a:endParaRPr lang="en-US" dirty="0"/>
          </a:p>
          <a:p>
            <a:endParaRPr lang="en-US" dirty="0"/>
          </a:p>
          <a:p>
            <a:r>
              <a:rPr lang="en-US" dirty="0"/>
              <a:t>Available with Ubuntu or Windows OS</a:t>
            </a:r>
          </a:p>
        </p:txBody>
      </p:sp>
      <p:pic>
        <p:nvPicPr>
          <p:cNvPr id="3074" name="Picture 2" descr="A diagram showing how languages, data exploration and visualization, deep learning, ML and AI, data platform and ingestion, and development tools are all part of Data Science Virtual Machine">
            <a:extLst>
              <a:ext uri="{FF2B5EF4-FFF2-40B4-BE49-F238E27FC236}">
                <a16:creationId xmlns:a16="http://schemas.microsoft.com/office/drawing/2014/main" id="{B01CAE28-2298-B281-8845-076E79D990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2000" y="138483"/>
            <a:ext cx="4762500" cy="26860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8917C27-BCB6-A142-4EBD-033B3E5DCBB9}"/>
              </a:ext>
            </a:extLst>
          </p:cNvPr>
          <p:cNvPicPr>
            <a:picLocks noChangeAspect="1"/>
          </p:cNvPicPr>
          <p:nvPr/>
        </p:nvPicPr>
        <p:blipFill>
          <a:blip r:embed="rId3"/>
          <a:stretch>
            <a:fillRect/>
          </a:stretch>
        </p:blipFill>
        <p:spPr>
          <a:xfrm>
            <a:off x="4399252" y="2884652"/>
            <a:ext cx="4077891" cy="2120365"/>
          </a:xfrm>
          <a:prstGeom prst="rect">
            <a:avLst/>
          </a:prstGeom>
        </p:spPr>
      </p:pic>
      <p:pic>
        <p:nvPicPr>
          <p:cNvPr id="6" name="Graphic 5">
            <a:extLst>
              <a:ext uri="{FF2B5EF4-FFF2-40B4-BE49-F238E27FC236}">
                <a16:creationId xmlns:a16="http://schemas.microsoft.com/office/drawing/2014/main" id="{2FAAE0F0-953E-3734-69F0-CF164DFB5A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28288" y="600756"/>
            <a:ext cx="671688" cy="671688"/>
          </a:xfrm>
          <a:prstGeom prst="rect">
            <a:avLst/>
          </a:prstGeom>
        </p:spPr>
      </p:pic>
    </p:spTree>
    <p:extLst>
      <p:ext uri="{BB962C8B-B14F-4D97-AF65-F5344CB8AC3E}">
        <p14:creationId xmlns:p14="http://schemas.microsoft.com/office/powerpoint/2010/main" val="13993156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3B6CD-C287-4358-8518-0002892C1F0F}"/>
              </a:ext>
            </a:extLst>
          </p:cNvPr>
          <p:cNvSpPr>
            <a:spLocks noGrp="1"/>
          </p:cNvSpPr>
          <p:nvPr>
            <p:ph type="title"/>
          </p:nvPr>
        </p:nvSpPr>
        <p:spPr/>
        <p:txBody>
          <a:bodyPr/>
          <a:lstStyle/>
          <a:p>
            <a:r>
              <a:rPr lang="en-US" dirty="0"/>
              <a:t>Machine Learning</a:t>
            </a:r>
            <a:br>
              <a:rPr lang="en-US" dirty="0"/>
            </a:br>
            <a:r>
              <a:rPr lang="en-US" b="0" dirty="0"/>
              <a:t>Deep Dive</a:t>
            </a:r>
          </a:p>
        </p:txBody>
      </p:sp>
      <p:sp>
        <p:nvSpPr>
          <p:cNvPr id="3" name="Subtitle 2">
            <a:extLst>
              <a:ext uri="{FF2B5EF4-FFF2-40B4-BE49-F238E27FC236}">
                <a16:creationId xmlns:a16="http://schemas.microsoft.com/office/drawing/2014/main" id="{E50C45D2-D3B0-42AD-8B14-889BF46EF052}"/>
              </a:ext>
            </a:extLst>
          </p:cNvPr>
          <p:cNvSpPr>
            <a:spLocks noGrp="1"/>
          </p:cNvSpPr>
          <p:nvPr>
            <p:ph type="subTitle" idx="1"/>
          </p:nvPr>
        </p:nvSpPr>
        <p:spPr/>
        <p:txBody>
          <a:bodyPr/>
          <a:lstStyle/>
          <a:p>
            <a:endParaRPr lang="en-US" dirty="0"/>
          </a:p>
        </p:txBody>
      </p:sp>
      <p:sp>
        <p:nvSpPr>
          <p:cNvPr id="4" name="Text Placeholder 3">
            <a:extLst>
              <a:ext uri="{FF2B5EF4-FFF2-40B4-BE49-F238E27FC236}">
                <a16:creationId xmlns:a16="http://schemas.microsoft.com/office/drawing/2014/main" id="{E7965E52-F563-4744-8F1E-F621627D112E}"/>
              </a:ext>
            </a:extLst>
          </p:cNvPr>
          <p:cNvSpPr>
            <a:spLocks noGrp="1"/>
          </p:cNvSpPr>
          <p:nvPr>
            <p:ph type="body" idx="2"/>
          </p:nvPr>
        </p:nvSpPr>
        <p:spPr/>
        <p:txBody>
          <a:bodyPr/>
          <a:lstStyle/>
          <a:p>
            <a:pPr>
              <a:lnSpc>
                <a:spcPct val="100000"/>
              </a:lnSpc>
              <a:spcBef>
                <a:spcPts val="600"/>
              </a:spcBef>
              <a:spcAft>
                <a:spcPts val="600"/>
              </a:spcAft>
            </a:pPr>
            <a:r>
              <a:rPr lang="en-US" dirty="0"/>
              <a:t>Overview of Algorithms:</a:t>
            </a:r>
          </a:p>
          <a:p>
            <a:pPr lvl="1">
              <a:lnSpc>
                <a:spcPct val="100000"/>
              </a:lnSpc>
              <a:spcBef>
                <a:spcPts val="600"/>
              </a:spcBef>
              <a:spcAft>
                <a:spcPts val="600"/>
              </a:spcAft>
            </a:pPr>
            <a:r>
              <a:rPr lang="en-US" dirty="0"/>
              <a:t>Regression</a:t>
            </a:r>
          </a:p>
          <a:p>
            <a:pPr lvl="1">
              <a:lnSpc>
                <a:spcPct val="100000"/>
              </a:lnSpc>
              <a:spcBef>
                <a:spcPts val="600"/>
              </a:spcBef>
              <a:spcAft>
                <a:spcPts val="600"/>
              </a:spcAft>
            </a:pPr>
            <a:r>
              <a:rPr lang="en-US" dirty="0"/>
              <a:t>Tree-Based Classification</a:t>
            </a:r>
          </a:p>
          <a:p>
            <a:pPr lvl="1">
              <a:lnSpc>
                <a:spcPct val="100000"/>
              </a:lnSpc>
              <a:spcBef>
                <a:spcPts val="600"/>
              </a:spcBef>
              <a:spcAft>
                <a:spcPts val="600"/>
              </a:spcAft>
            </a:pPr>
            <a:r>
              <a:rPr lang="en-US" dirty="0"/>
              <a:t>Clustering</a:t>
            </a:r>
          </a:p>
          <a:p>
            <a:pPr>
              <a:lnSpc>
                <a:spcPct val="100000"/>
              </a:lnSpc>
              <a:spcBef>
                <a:spcPts val="600"/>
              </a:spcBef>
              <a:spcAft>
                <a:spcPts val="600"/>
              </a:spcAft>
            </a:pPr>
            <a:r>
              <a:rPr lang="en-US" dirty="0"/>
              <a:t>Computational Complexity</a:t>
            </a:r>
          </a:p>
        </p:txBody>
      </p:sp>
    </p:spTree>
    <p:extLst>
      <p:ext uri="{BB962C8B-B14F-4D97-AF65-F5344CB8AC3E}">
        <p14:creationId xmlns:p14="http://schemas.microsoft.com/office/powerpoint/2010/main" val="17169641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C636-A7BA-4B19-A962-009FDDC9D794}"/>
              </a:ext>
            </a:extLst>
          </p:cNvPr>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D0582B5-5A3D-401F-90F1-0860B0B4CA57}"/>
                  </a:ext>
                </a:extLst>
              </p:cNvPr>
              <p:cNvSpPr>
                <a:spLocks noGrp="1"/>
              </p:cNvSpPr>
              <p:nvPr>
                <p:ph type="body" idx="1"/>
              </p:nvPr>
            </p:nvSpPr>
            <p:spPr>
              <a:xfrm>
                <a:off x="319500" y="1846804"/>
                <a:ext cx="2893600" cy="2806200"/>
              </a:xfrm>
            </p:spPr>
            <p:txBody>
              <a:bodyPr/>
              <a:lstStyle/>
              <a:p>
                <a:r>
                  <a:rPr lang="en-US" dirty="0"/>
                  <a:t>Normally in the form:</a:t>
                </a:r>
                <a:endParaRPr lang="en-US" b="0" i="1" dirty="0">
                  <a:latin typeface="Cambria Math" panose="02040503050406030204" pitchFamily="18" charset="0"/>
                </a:endParaRPr>
              </a:p>
              <a:p>
                <a:pPr marL="1524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𝑘</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a:p>
                <a:pPr marL="152400" indent="0" algn="ctr">
                  <a:buNone/>
                </a:pPr>
                <a:r>
                  <a:rPr lang="en-US" dirty="0"/>
                  <a:t>or, in matrix notation…</a:t>
                </a:r>
              </a:p>
              <a:p>
                <a:pPr marL="15240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a:p>
                <a:pPr marL="152400" indent="0" algn="ctr">
                  <a:buNone/>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e>
                            </m:mr>
                            <m:mr>
                              <m:e>
                                <m:r>
                                  <a:rPr lang="en-US" i="1" smtClean="0">
                                    <a:latin typeface="Cambria Math" panose="02040503050406030204" pitchFamily="18" charset="0"/>
                                    <a:ea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𝑛</m:t>
                                    </m:r>
                                  </m:sub>
                                </m:sSub>
                              </m:e>
                            </m:mr>
                          </m:m>
                        </m:e>
                      </m:d>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1</m:t>
                                    </m:r>
                                  </m:sub>
                                </m:sSub>
                              </m:e>
                              <m:e>
                                <m:r>
                                  <a:rPr lang="en-US" b="0" i="1" smtClean="0">
                                    <a:latin typeface="Cambria Math" panose="02040503050406030204" pitchFamily="18" charset="0"/>
                                    <a:ea typeface="Cambria Math" panose="02040503050406030204" pitchFamily="18" charset="0"/>
                                  </a:rPr>
                                  <m:t>⋯</m:t>
                                </m:r>
                              </m:e>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𝑘</m:t>
                                    </m:r>
                                  </m:sub>
                                </m:sSub>
                              </m:e>
                            </m:mr>
                            <m:mr>
                              <m:e>
                                <m:r>
                                  <a:rPr lang="en-US" b="0" i="1" smtClean="0">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ea typeface="Cambria Math" panose="02040503050406030204" pitchFamily="18" charset="0"/>
                                  </a:rPr>
                                  <m:t>⋮</m:t>
                                </m:r>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i="1">
                                        <a:latin typeface="Cambria Math" panose="02040503050406030204" pitchFamily="18" charset="0"/>
                                      </a:rPr>
                                      <m:t>1</m:t>
                                    </m:r>
                                  </m:sub>
                                </m:sSub>
                              </m:e>
                              <m:e>
                                <m:r>
                                  <a:rPr lang="en-US" b="0" i="1" smtClean="0">
                                    <a:latin typeface="Cambria Math" panose="02040503050406030204" pitchFamily="18" charset="0"/>
                                    <a:ea typeface="Cambria Math" panose="02040503050406030204" pitchFamily="18" charset="0"/>
                                  </a:rPr>
                                  <m:t>⋯</m:t>
                                </m:r>
                              </m:e>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𝑛𝑘</m:t>
                                    </m:r>
                                  </m:sub>
                                </m:sSub>
                              </m:e>
                            </m:mr>
                          </m:m>
                        </m:e>
                      </m:d>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e>
                            </m:mr>
                            <m:mr>
                              <m:e>
                                <m:r>
                                  <a:rPr lang="en-US" i="1">
                                    <a:latin typeface="Cambria Math" panose="02040503050406030204" pitchFamily="18" charset="0"/>
                                    <a:ea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𝑘</m:t>
                                    </m:r>
                                  </m:sub>
                                </m:sSub>
                              </m:e>
                            </m:mr>
                          </m:m>
                        </m:e>
                      </m:d>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1</m:t>
                                    </m:r>
                                  </m:sub>
                                </m:sSub>
                              </m:e>
                            </m:mr>
                            <m:mr>
                              <m:e>
                                <m:r>
                                  <a:rPr lang="en-US" b="0" i="1" smtClean="0">
                                    <a:latin typeface="Cambria Math" panose="02040503050406030204" pitchFamily="18" charset="0"/>
                                    <a:ea typeface="Cambria Math" panose="02040503050406030204" pitchFamily="18" charset="0"/>
                                  </a:rPr>
                                  <m:t>⋮</m:t>
                                </m:r>
                              </m:e>
                            </m:mr>
                            <m:mr>
                              <m:e>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𝑛</m:t>
                                    </m:r>
                                  </m:sub>
                                </m:sSub>
                              </m:e>
                            </m:mr>
                          </m:m>
                        </m:e>
                      </m:d>
                    </m:oMath>
                  </m:oMathPara>
                </a14:m>
                <a:endParaRPr lang="en-US" dirty="0"/>
              </a:p>
              <a:p>
                <a:pPr marL="152400" indent="0" algn="ctr">
                  <a:buNone/>
                </a:pPr>
                <a:endParaRPr lang="en-US" dirty="0"/>
              </a:p>
              <a:p>
                <a:r>
                  <a:rPr lang="en-US" dirty="0"/>
                  <a:t>To solve for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a:t>:</a:t>
                </a:r>
              </a:p>
              <a:p>
                <a:pPr marL="15240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b="0" i="1" smtClean="0">
                                  <a:latin typeface="Cambria Math" panose="02040503050406030204" pitchFamily="18" charset="0"/>
                                </a:rPr>
                                <m:t>𝑇</m:t>
                              </m:r>
                            </m:sup>
                          </m:sSup>
                          <m:r>
                            <a:rPr lang="en-US" i="1">
                              <a:latin typeface="Cambria Math" panose="02040503050406030204" pitchFamily="18" charset="0"/>
                            </a:rPr>
                            <m:t>𝑋</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𝑌</m:t>
                      </m:r>
                    </m:oMath>
                  </m:oMathPara>
                </a14:m>
                <a:endParaRPr lang="en-US" dirty="0"/>
              </a:p>
            </p:txBody>
          </p:sp>
        </mc:Choice>
        <mc:Fallback xmlns="">
          <p:sp>
            <p:nvSpPr>
              <p:cNvPr id="3" name="Text Placeholder 2">
                <a:extLst>
                  <a:ext uri="{FF2B5EF4-FFF2-40B4-BE49-F238E27FC236}">
                    <a16:creationId xmlns:a16="http://schemas.microsoft.com/office/drawing/2014/main" id="{3D0582B5-5A3D-401F-90F1-0860B0B4CA57}"/>
                  </a:ext>
                </a:extLst>
              </p:cNvPr>
              <p:cNvSpPr>
                <a:spLocks noGrp="1" noRot="1" noChangeAspect="1" noMove="1" noResize="1" noEditPoints="1" noAdjustHandles="1" noChangeArrowheads="1" noChangeShapeType="1" noTextEdit="1"/>
              </p:cNvSpPr>
              <p:nvPr>
                <p:ph type="body" idx="1"/>
              </p:nvPr>
            </p:nvSpPr>
            <p:spPr>
              <a:xfrm>
                <a:off x="319500" y="1846804"/>
                <a:ext cx="2893600" cy="2806200"/>
              </a:xfr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9DA1A14-75CE-4C0C-B8C1-47C4ECF77AFB}"/>
              </a:ext>
            </a:extLst>
          </p:cNvPr>
          <p:cNvSpPr txBox="1"/>
          <p:nvPr/>
        </p:nvSpPr>
        <p:spPr>
          <a:xfrm>
            <a:off x="4394200" y="371147"/>
            <a:ext cx="4060727" cy="4401205"/>
          </a:xfrm>
          <a:prstGeom prst="rect">
            <a:avLst/>
          </a:prstGeom>
          <a:noFill/>
        </p:spPr>
        <p:txBody>
          <a:bodyPr wrap="none" rtlCol="0">
            <a:spAutoFit/>
          </a:bodyPr>
          <a:lstStyle/>
          <a:p>
            <a:r>
              <a:rPr lang="en-US" dirty="0">
                <a:solidFill>
                  <a:schemeClr val="tx1"/>
                </a:solidFill>
                <a:latin typeface="Consolas" panose="020B0609020204030204" pitchFamily="49" charset="0"/>
              </a:rPr>
              <a:t>## Load in data</a:t>
            </a:r>
          </a:p>
          <a:p>
            <a:r>
              <a:rPr lang="en-US" dirty="0">
                <a:latin typeface="Consolas" panose="020B0609020204030204" pitchFamily="49" charset="0"/>
              </a:rPr>
              <a:t>data(</a:t>
            </a:r>
            <a:r>
              <a:rPr lang="en-US" dirty="0" err="1">
                <a:latin typeface="Consolas" panose="020B0609020204030204" pitchFamily="49" charset="0"/>
              </a:rPr>
              <a:t>mtcars</a:t>
            </a:r>
            <a:r>
              <a:rPr lang="en-US" dirty="0">
                <a:latin typeface="Consolas" panose="020B0609020204030204" pitchFamily="49" charset="0"/>
              </a:rPr>
              <a:t>)</a:t>
            </a:r>
          </a:p>
          <a:p>
            <a:endParaRPr lang="en-US" dirty="0">
              <a:latin typeface="Consolas" panose="020B0609020204030204" pitchFamily="49" charset="0"/>
            </a:endParaRPr>
          </a:p>
          <a:p>
            <a:r>
              <a:rPr lang="en-US" dirty="0">
                <a:solidFill>
                  <a:schemeClr val="tx1"/>
                </a:solidFill>
                <a:latin typeface="Consolas" panose="020B0609020204030204" pitchFamily="49" charset="0"/>
              </a:rPr>
              <a:t>## Define X matrix</a:t>
            </a:r>
          </a:p>
          <a:p>
            <a:r>
              <a:rPr lang="en-US" dirty="0">
                <a:latin typeface="Consolas" panose="020B0609020204030204" pitchFamily="49" charset="0"/>
              </a:rPr>
              <a:t>X &lt;- </a:t>
            </a:r>
            <a:r>
              <a:rPr lang="en-US" dirty="0" err="1">
                <a:latin typeface="Consolas" panose="020B0609020204030204" pitchFamily="49" charset="0"/>
              </a:rPr>
              <a:t>as.matrix</a:t>
            </a:r>
            <a:r>
              <a:rPr lang="en-US" dirty="0">
                <a:latin typeface="Consolas" panose="020B0609020204030204" pitchFamily="49" charset="0"/>
              </a:rPr>
              <a:t>(</a:t>
            </a:r>
            <a:r>
              <a:rPr lang="en-US" dirty="0" err="1">
                <a:latin typeface="Consolas" panose="020B0609020204030204" pitchFamily="49" charset="0"/>
              </a:rPr>
              <a:t>cbind</a:t>
            </a:r>
            <a:r>
              <a:rPr lang="en-US" dirty="0">
                <a:latin typeface="Consolas" panose="020B0609020204030204" pitchFamily="49" charset="0"/>
              </a:rPr>
              <a:t>(1,</a:t>
            </a:r>
          </a:p>
          <a:p>
            <a:r>
              <a:rPr lang="en-US" dirty="0">
                <a:latin typeface="Consolas" panose="020B0609020204030204" pitchFamily="49" charset="0"/>
              </a:rPr>
              <a:t>                     </a:t>
            </a:r>
            <a:r>
              <a:rPr lang="en-US" dirty="0" err="1">
                <a:latin typeface="Consolas" panose="020B0609020204030204" pitchFamily="49" charset="0"/>
              </a:rPr>
              <a:t>mtcars$cyl</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mtcars$hp</a:t>
            </a:r>
            <a:r>
              <a:rPr lang="en-US" dirty="0">
                <a:latin typeface="Consolas" panose="020B0609020204030204" pitchFamily="49" charset="0"/>
              </a:rPr>
              <a:t>))</a:t>
            </a:r>
          </a:p>
          <a:p>
            <a:endParaRPr lang="en-US" dirty="0">
              <a:latin typeface="Consolas" panose="020B0609020204030204" pitchFamily="49" charset="0"/>
            </a:endParaRPr>
          </a:p>
          <a:p>
            <a:r>
              <a:rPr lang="en-US" dirty="0">
                <a:solidFill>
                  <a:schemeClr val="tx1"/>
                </a:solidFill>
                <a:latin typeface="Consolas" panose="020B0609020204030204" pitchFamily="49" charset="0"/>
              </a:rPr>
              <a:t>## Define y matrix</a:t>
            </a:r>
          </a:p>
          <a:p>
            <a:r>
              <a:rPr lang="en-US" dirty="0">
                <a:latin typeface="Consolas" panose="020B0609020204030204" pitchFamily="49" charset="0"/>
              </a:rPr>
              <a:t>y &lt;- </a:t>
            </a:r>
            <a:r>
              <a:rPr lang="en-US" dirty="0" err="1">
                <a:latin typeface="Consolas" panose="020B0609020204030204" pitchFamily="49" charset="0"/>
              </a:rPr>
              <a:t>as.matrix</a:t>
            </a:r>
            <a:r>
              <a:rPr lang="en-US" dirty="0">
                <a:latin typeface="Consolas" panose="020B0609020204030204" pitchFamily="49" charset="0"/>
              </a:rPr>
              <a:t>(</a:t>
            </a:r>
            <a:r>
              <a:rPr lang="en-US" dirty="0" err="1">
                <a:latin typeface="Consolas" panose="020B0609020204030204" pitchFamily="49" charset="0"/>
              </a:rPr>
              <a:t>mtcars$mpg</a:t>
            </a:r>
            <a:r>
              <a:rPr lang="en-US" dirty="0">
                <a:latin typeface="Consolas" panose="020B0609020204030204" pitchFamily="49" charset="0"/>
              </a:rPr>
              <a:t>)</a:t>
            </a:r>
          </a:p>
          <a:p>
            <a:endParaRPr lang="en-US" dirty="0">
              <a:latin typeface="Consolas" panose="020B0609020204030204" pitchFamily="49" charset="0"/>
            </a:endParaRPr>
          </a:p>
          <a:p>
            <a:r>
              <a:rPr lang="en-US" dirty="0">
                <a:solidFill>
                  <a:schemeClr val="tx1"/>
                </a:solidFill>
                <a:latin typeface="Consolas" panose="020B0609020204030204" pitchFamily="49" charset="0"/>
              </a:rPr>
              <a:t>## Solve for </a:t>
            </a:r>
            <a:r>
              <a:rPr lang="en-US" dirty="0" err="1">
                <a:solidFill>
                  <a:schemeClr val="tx1"/>
                </a:solidFill>
                <a:latin typeface="Consolas" panose="020B0609020204030204" pitchFamily="49" charset="0"/>
              </a:rPr>
              <a:t>beta_hat</a:t>
            </a:r>
            <a:endParaRPr lang="en-US" dirty="0">
              <a:solidFill>
                <a:schemeClr val="tx1"/>
              </a:solidFill>
              <a:latin typeface="Consolas" panose="020B0609020204030204" pitchFamily="49" charset="0"/>
            </a:endParaRPr>
          </a:p>
          <a:p>
            <a:r>
              <a:rPr lang="en-US" dirty="0" err="1">
                <a:latin typeface="Consolas" panose="020B0609020204030204" pitchFamily="49" charset="0"/>
              </a:rPr>
              <a:t>beta_hat</a:t>
            </a:r>
            <a:r>
              <a:rPr lang="en-US" dirty="0">
                <a:latin typeface="Consolas" panose="020B0609020204030204" pitchFamily="49" charset="0"/>
              </a:rPr>
              <a:t> &lt;- solve(t(X)%*%X)%*%t(X)%*%y</a:t>
            </a:r>
          </a:p>
          <a:p>
            <a:endParaRPr lang="en-US" dirty="0">
              <a:latin typeface="Consolas" panose="020B0609020204030204" pitchFamily="49" charset="0"/>
            </a:endParaRPr>
          </a:p>
          <a:p>
            <a:endParaRPr lang="en-US" dirty="0">
              <a:latin typeface="Consolas" panose="020B0609020204030204" pitchFamily="49" charset="0"/>
            </a:endParaRPr>
          </a:p>
          <a:p>
            <a:r>
              <a:rPr lang="en-US" dirty="0">
                <a:solidFill>
                  <a:schemeClr val="tx1"/>
                </a:solidFill>
                <a:latin typeface="Consolas" panose="020B0609020204030204" pitchFamily="49" charset="0"/>
              </a:rPr>
              <a:t>## Fit the same data using </a:t>
            </a:r>
            <a:r>
              <a:rPr lang="en-US" dirty="0" err="1">
                <a:solidFill>
                  <a:schemeClr val="tx1"/>
                </a:solidFill>
                <a:latin typeface="Consolas" panose="020B0609020204030204" pitchFamily="49" charset="0"/>
              </a:rPr>
              <a:t>lm</a:t>
            </a:r>
            <a:endParaRPr lang="en-US" dirty="0">
              <a:solidFill>
                <a:schemeClr val="tx1"/>
              </a:solidFill>
              <a:latin typeface="Consolas" panose="020B0609020204030204" pitchFamily="49" charset="0"/>
            </a:endParaRPr>
          </a:p>
          <a:p>
            <a:r>
              <a:rPr lang="en-US" dirty="0">
                <a:latin typeface="Consolas" panose="020B0609020204030204" pitchFamily="49" charset="0"/>
              </a:rPr>
              <a:t>fit &lt;- </a:t>
            </a:r>
            <a:r>
              <a:rPr lang="en-US" dirty="0" err="1">
                <a:latin typeface="Consolas" panose="020B0609020204030204" pitchFamily="49" charset="0"/>
              </a:rPr>
              <a:t>lm</a:t>
            </a:r>
            <a:r>
              <a:rPr lang="en-US" dirty="0">
                <a:latin typeface="Consolas" panose="020B0609020204030204" pitchFamily="49" charset="0"/>
              </a:rPr>
              <a:t>(mpg ~ </a:t>
            </a:r>
            <a:r>
              <a:rPr lang="en-US" dirty="0" err="1">
                <a:latin typeface="Consolas" panose="020B0609020204030204" pitchFamily="49" charset="0"/>
              </a:rPr>
              <a:t>cyl</a:t>
            </a:r>
            <a:r>
              <a:rPr lang="en-US" dirty="0">
                <a:latin typeface="Consolas" panose="020B0609020204030204" pitchFamily="49" charset="0"/>
              </a:rPr>
              <a:t> + hp,</a:t>
            </a:r>
          </a:p>
          <a:p>
            <a:r>
              <a:rPr lang="en-US" dirty="0">
                <a:latin typeface="Consolas" panose="020B0609020204030204" pitchFamily="49" charset="0"/>
              </a:rPr>
              <a:t>          data = </a:t>
            </a:r>
            <a:r>
              <a:rPr lang="en-US" dirty="0" err="1">
                <a:latin typeface="Consolas" panose="020B0609020204030204" pitchFamily="49" charset="0"/>
              </a:rPr>
              <a:t>mtcars</a:t>
            </a:r>
            <a:r>
              <a:rPr lang="en-US" dirty="0">
                <a:latin typeface="Consolas" panose="020B0609020204030204" pitchFamily="49" charset="0"/>
              </a:rPr>
              <a:t>)</a:t>
            </a:r>
          </a:p>
          <a:p>
            <a:endParaRPr lang="en-US" dirty="0">
              <a:latin typeface="Consolas" panose="020B0609020204030204" pitchFamily="49" charset="0"/>
            </a:endParaRPr>
          </a:p>
          <a:p>
            <a:r>
              <a:rPr lang="en-US" dirty="0" err="1">
                <a:latin typeface="Consolas" panose="020B0609020204030204" pitchFamily="49" charset="0"/>
              </a:rPr>
              <a:t>fit$coefficients</a:t>
            </a:r>
            <a:endParaRPr lang="en-US" dirty="0">
              <a:latin typeface="Consolas" panose="020B0609020204030204" pitchFamily="49" charset="0"/>
            </a:endParaRPr>
          </a:p>
        </p:txBody>
      </p:sp>
    </p:spTree>
    <p:extLst>
      <p:ext uri="{BB962C8B-B14F-4D97-AF65-F5344CB8AC3E}">
        <p14:creationId xmlns:p14="http://schemas.microsoft.com/office/powerpoint/2010/main" val="14763296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FDF3E-5CD8-4D77-BE58-C3C27DF03A11}"/>
              </a:ext>
            </a:extLst>
          </p:cNvPr>
          <p:cNvSpPr>
            <a:spLocks noGrp="1"/>
          </p:cNvSpPr>
          <p:nvPr>
            <p:ph type="title"/>
          </p:nvPr>
        </p:nvSpPr>
        <p:spPr/>
        <p:txBody>
          <a:bodyPr/>
          <a:lstStyle/>
          <a:p>
            <a:r>
              <a:rPr lang="en-US" dirty="0"/>
              <a:t>Regression Model Metrics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288011B-BC8F-41A8-A99A-A022FD4B2502}"/>
                  </a:ext>
                </a:extLst>
              </p:cNvPr>
              <p:cNvSpPr>
                <a:spLocks noGrp="1"/>
              </p:cNvSpPr>
              <p:nvPr>
                <p:ph type="body" idx="1"/>
              </p:nvPr>
            </p:nvSpPr>
            <p:spPr>
              <a:xfrm>
                <a:off x="260350" y="1602675"/>
                <a:ext cx="5211353" cy="3002400"/>
              </a:xfrm>
            </p:spPr>
            <p:txBody>
              <a:bodyPr/>
              <a:lstStyle/>
              <a:p>
                <a:r>
                  <a:rPr lang="en-US" dirty="0"/>
                  <a:t>Sum of Squares</a:t>
                </a:r>
              </a:p>
              <a:p>
                <a:pPr marL="139700" indent="0" algn="ctr">
                  <a:buNone/>
                </a:pP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d>
                          </m:e>
                          <m:sup>
                            <m:r>
                              <a:rPr lang="en-US" b="0" i="1" smtClean="0">
                                <a:latin typeface="Cambria Math" panose="02040503050406030204" pitchFamily="18" charset="0"/>
                              </a:rPr>
                              <m:t>2</m:t>
                            </m:r>
                          </m:sup>
                        </m:sSup>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e>
                          <m:sup>
                            <m:r>
                              <a:rPr lang="en-US" i="1">
                                <a:latin typeface="Cambria Math" panose="02040503050406030204" pitchFamily="18" charset="0"/>
                              </a:rPr>
                              <m:t>2</m:t>
                            </m:r>
                          </m:sup>
                        </m:sSup>
                      </m:e>
                    </m:nary>
                  </m:oMath>
                </a14:m>
                <a:r>
                  <a:rPr lang="en-US" dirty="0"/>
                  <a:t>+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e>
                          <m:sup>
                            <m:r>
                              <a:rPr lang="en-US" i="1">
                                <a:latin typeface="Cambria Math" panose="02040503050406030204" pitchFamily="18" charset="0"/>
                              </a:rPr>
                              <m:t>2</m:t>
                            </m:r>
                          </m:sup>
                        </m:sSup>
                      </m:e>
                    </m:nary>
                  </m:oMath>
                </a14:m>
                <a:endParaRPr lang="en-US" dirty="0"/>
              </a:p>
              <a:p>
                <a:pPr marL="139700" indent="0" algn="ctr">
                  <a:buNone/>
                </a:pPr>
                <a:r>
                  <a:rPr lang="en-US" i="1" dirty="0" err="1">
                    <a:latin typeface="Cambria Math" panose="02040503050406030204" pitchFamily="18" charset="0"/>
                    <a:ea typeface="Cambria Math" panose="02040503050406030204" pitchFamily="18" charset="0"/>
                  </a:rPr>
                  <a:t>SSTotal</a:t>
                </a:r>
                <a:r>
                  <a:rPr lang="en-US" i="1" dirty="0">
                    <a:latin typeface="Cambria Math" panose="02040503050406030204" pitchFamily="18" charset="0"/>
                    <a:ea typeface="Cambria Math" panose="02040503050406030204" pitchFamily="18" charset="0"/>
                  </a:rPr>
                  <a:t> = </a:t>
                </a:r>
                <a:r>
                  <a:rPr lang="en-US" i="1" dirty="0" err="1">
                    <a:latin typeface="Cambria Math" panose="02040503050406030204" pitchFamily="18" charset="0"/>
                    <a:ea typeface="Cambria Math" panose="02040503050406030204" pitchFamily="18" charset="0"/>
                  </a:rPr>
                  <a:t>SSReg</a:t>
                </a:r>
                <a:r>
                  <a:rPr lang="en-US" i="1" dirty="0">
                    <a:latin typeface="Cambria Math" panose="02040503050406030204" pitchFamily="18" charset="0"/>
                    <a:ea typeface="Cambria Math" panose="02040503050406030204" pitchFamily="18" charset="0"/>
                  </a:rPr>
                  <a:t> + </a:t>
                </a:r>
                <a:r>
                  <a:rPr lang="en-US" i="1" dirty="0" err="1">
                    <a:latin typeface="Cambria Math" panose="02040503050406030204" pitchFamily="18" charset="0"/>
                    <a:ea typeface="Cambria Math" panose="02040503050406030204" pitchFamily="18" charset="0"/>
                  </a:rPr>
                  <a:t>SSError</a:t>
                </a:r>
                <a:endParaRPr lang="en-US" i="1" dirty="0">
                  <a:latin typeface="Cambria Math" panose="02040503050406030204" pitchFamily="18" charset="0"/>
                  <a:ea typeface="Cambria Math" panose="02040503050406030204" pitchFamily="18" charset="0"/>
                </a:endParaRPr>
              </a:p>
              <a:p>
                <a:pPr marL="139700" indent="0" algn="ctr">
                  <a:buNone/>
                </a:pPr>
                <a:endParaRPr lang="en-US" dirty="0"/>
              </a:p>
              <a:p>
                <a:r>
                  <a:rPr lang="en-US" dirty="0"/>
                  <a:t>R</a:t>
                </a:r>
                <a:r>
                  <a:rPr lang="en-US" baseline="30000" dirty="0"/>
                  <a:t>2</a:t>
                </a:r>
                <a:r>
                  <a:rPr lang="en-US" dirty="0"/>
                  <a:t> : The Coefficient of Determination</a:t>
                </a:r>
                <a:endParaRPr lang="en-US" baseline="30000" dirty="0"/>
              </a:p>
              <a:p>
                <a:pPr marL="13970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𝑆𝑆𝑅</m:t>
                          </m:r>
                        </m:num>
                        <m:den>
                          <m:r>
                            <a:rPr lang="en-US" b="0" i="1" smtClean="0">
                              <a:latin typeface="Cambria Math" panose="02040503050406030204" pitchFamily="18" charset="0"/>
                            </a:rPr>
                            <m:t>𝑆𝑆𝑇</m:t>
                          </m:r>
                        </m:den>
                      </m:f>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𝑆𝑆𝐸</m:t>
                          </m:r>
                        </m:num>
                        <m:den>
                          <m:r>
                            <a:rPr lang="en-US" b="0" i="1" smtClean="0">
                              <a:latin typeface="Cambria Math" panose="02040503050406030204" pitchFamily="18" charset="0"/>
                            </a:rPr>
                            <m:t>𝑆𝑆𝑇</m:t>
                          </m:r>
                        </m:den>
                      </m:f>
                    </m:oMath>
                  </m:oMathPara>
                </a14:m>
                <a:endParaRPr lang="en-US" dirty="0"/>
              </a:p>
              <a:p>
                <a:endParaRPr lang="en-US" dirty="0"/>
              </a:p>
            </p:txBody>
          </p:sp>
        </mc:Choice>
        <mc:Fallback xmlns="">
          <p:sp>
            <p:nvSpPr>
              <p:cNvPr id="3" name="Text Placeholder 2">
                <a:extLst>
                  <a:ext uri="{FF2B5EF4-FFF2-40B4-BE49-F238E27FC236}">
                    <a16:creationId xmlns:a16="http://schemas.microsoft.com/office/drawing/2014/main" id="{1288011B-BC8F-41A8-A99A-A022FD4B2502}"/>
                  </a:ext>
                </a:extLst>
              </p:cNvPr>
              <p:cNvSpPr>
                <a:spLocks noGrp="1" noRot="1" noChangeAspect="1" noMove="1" noResize="1" noEditPoints="1" noAdjustHandles="1" noChangeArrowheads="1" noChangeShapeType="1" noTextEdit="1"/>
              </p:cNvSpPr>
              <p:nvPr>
                <p:ph type="body" idx="1"/>
              </p:nvPr>
            </p:nvSpPr>
            <p:spPr>
              <a:xfrm>
                <a:off x="260350" y="1602675"/>
                <a:ext cx="5211353" cy="3002400"/>
              </a:xfrm>
              <a:blipFill>
                <a:blip r:embed="rId2"/>
                <a:stretch>
                  <a:fillRect t="-203"/>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E4175656-5D40-425D-A2EE-480789A89149}"/>
              </a:ext>
            </a:extLst>
          </p:cNvPr>
          <p:cNvSpPr>
            <a:spLocks noGrp="1"/>
          </p:cNvSpPr>
          <p:nvPr>
            <p:ph type="body" idx="2"/>
          </p:nvPr>
        </p:nvSpPr>
        <p:spPr/>
        <p:txBody>
          <a:bodyPr/>
          <a:lstStyle/>
          <a:p>
            <a:r>
              <a:rPr lang="en-US" dirty="0"/>
              <a:t>Other things to look at:</a:t>
            </a:r>
          </a:p>
          <a:p>
            <a:pPr lvl="1"/>
            <a:r>
              <a:rPr lang="en-US" dirty="0"/>
              <a:t>p-values</a:t>
            </a:r>
          </a:p>
          <a:p>
            <a:pPr lvl="1"/>
            <a:r>
              <a:rPr lang="en-US" dirty="0"/>
              <a:t>RMSE</a:t>
            </a:r>
          </a:p>
          <a:p>
            <a:pPr lvl="1"/>
            <a:r>
              <a:rPr lang="en-US" dirty="0"/>
              <a:t>MAPE</a:t>
            </a:r>
          </a:p>
        </p:txBody>
      </p:sp>
    </p:spTree>
    <p:extLst>
      <p:ext uri="{BB962C8B-B14F-4D97-AF65-F5344CB8AC3E}">
        <p14:creationId xmlns:p14="http://schemas.microsoft.com/office/powerpoint/2010/main" val="39313096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C636-A7BA-4B19-A962-009FDDC9D794}"/>
              </a:ext>
            </a:extLst>
          </p:cNvPr>
          <p:cNvSpPr>
            <a:spLocks noGrp="1"/>
          </p:cNvSpPr>
          <p:nvPr>
            <p:ph type="title"/>
          </p:nvPr>
        </p:nvSpPr>
        <p:spPr/>
        <p:txBody>
          <a:bodyPr/>
          <a:lstStyle/>
          <a:p>
            <a:r>
              <a:rPr lang="en-US" dirty="0"/>
              <a:t>Tree-Based Classification</a:t>
            </a:r>
          </a:p>
        </p:txBody>
      </p:sp>
      <p:sp>
        <p:nvSpPr>
          <p:cNvPr id="3" name="Text Placeholder 2">
            <a:extLst>
              <a:ext uri="{FF2B5EF4-FFF2-40B4-BE49-F238E27FC236}">
                <a16:creationId xmlns:a16="http://schemas.microsoft.com/office/drawing/2014/main" id="{3D0582B5-5A3D-401F-90F1-0860B0B4CA57}"/>
              </a:ext>
            </a:extLst>
          </p:cNvPr>
          <p:cNvSpPr>
            <a:spLocks noGrp="1"/>
          </p:cNvSpPr>
          <p:nvPr>
            <p:ph type="body" idx="1"/>
          </p:nvPr>
        </p:nvSpPr>
        <p:spPr/>
        <p:txBody>
          <a:bodyPr/>
          <a:lstStyle/>
          <a:p>
            <a:pPr>
              <a:spcBef>
                <a:spcPts val="600"/>
              </a:spcBef>
            </a:pPr>
            <a:r>
              <a:rPr lang="en-US" dirty="0"/>
              <a:t>Decision Trees</a:t>
            </a:r>
          </a:p>
          <a:p>
            <a:pPr lvl="1">
              <a:spcBef>
                <a:spcPts val="600"/>
              </a:spcBef>
            </a:pPr>
            <a:r>
              <a:rPr lang="en-US" dirty="0"/>
              <a:t>Pick the most discriminable factor first, then continue to split</a:t>
            </a:r>
          </a:p>
          <a:p>
            <a:pPr>
              <a:spcBef>
                <a:spcPts val="600"/>
              </a:spcBef>
            </a:pPr>
            <a:r>
              <a:rPr lang="en-US" dirty="0"/>
              <a:t>Random Forests</a:t>
            </a:r>
          </a:p>
          <a:p>
            <a:pPr lvl="1">
              <a:spcBef>
                <a:spcPts val="600"/>
              </a:spcBef>
            </a:pPr>
            <a:r>
              <a:rPr lang="en-US" dirty="0"/>
              <a:t>Generate a bunch of random decision trees and vote on the most popular answer</a:t>
            </a:r>
          </a:p>
          <a:p>
            <a:pPr marL="152400" indent="0">
              <a:spcBef>
                <a:spcPts val="600"/>
              </a:spcBef>
              <a:buNone/>
            </a:pPr>
            <a:r>
              <a:rPr lang="en-US" dirty="0"/>
              <a:t>Finishes based on some entropy/purity criterion</a:t>
            </a:r>
          </a:p>
        </p:txBody>
      </p:sp>
      <p:pic>
        <p:nvPicPr>
          <p:cNvPr id="4" name="Picture 5">
            <a:extLst>
              <a:ext uri="{FF2B5EF4-FFF2-40B4-BE49-F238E27FC236}">
                <a16:creationId xmlns:a16="http://schemas.microsoft.com/office/drawing/2014/main" id="{1694E871-97EE-4B75-BF62-89F6BF9B9FFA}"/>
              </a:ext>
            </a:extLst>
          </p:cNvPr>
          <p:cNvPicPr>
            <a:picLocks noChangeAspect="1" noChangeArrowheads="1"/>
          </p:cNvPicPr>
          <p:nvPr/>
        </p:nvPicPr>
        <p:blipFill>
          <a:blip r:embed="rId2" cstate="print"/>
          <a:srcRect/>
          <a:stretch>
            <a:fillRect/>
          </a:stretch>
        </p:blipFill>
        <p:spPr bwMode="auto">
          <a:xfrm>
            <a:off x="3229974" y="891540"/>
            <a:ext cx="5914026" cy="3360420"/>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0B85A17D-4898-4FB3-92D0-C2CF3291FDEC}"/>
              </a:ext>
            </a:extLst>
          </p:cNvPr>
          <p:cNvSpPr/>
          <p:nvPr/>
        </p:nvSpPr>
        <p:spPr>
          <a:xfrm>
            <a:off x="4632960" y="4889584"/>
            <a:ext cx="4572000" cy="253916"/>
          </a:xfrm>
          <a:prstGeom prst="rect">
            <a:avLst/>
          </a:prstGeom>
        </p:spPr>
        <p:txBody>
          <a:bodyPr>
            <a:spAutoFit/>
          </a:bodyPr>
          <a:lstStyle/>
          <a:p>
            <a:r>
              <a:rPr lang="en-US" sz="1050" dirty="0">
                <a:hlinkClick r:id="rId3"/>
              </a:rPr>
              <a:t>https://www.cmpe.boun.edu.tr/~ethem/i2ml3e/3e_v1-0/i2ml3e-chap9.pptx</a:t>
            </a:r>
            <a:endParaRPr lang="en-US" sz="1050" dirty="0"/>
          </a:p>
        </p:txBody>
      </p:sp>
    </p:spTree>
    <p:extLst>
      <p:ext uri="{BB962C8B-B14F-4D97-AF65-F5344CB8AC3E}">
        <p14:creationId xmlns:p14="http://schemas.microsoft.com/office/powerpoint/2010/main" val="32508524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p:txBody>
          <a:bodyPr/>
          <a:lstStyle/>
          <a:p>
            <a:r>
              <a:rPr lang="tr-TR" dirty="0"/>
              <a:t>Divide and Conquer</a:t>
            </a:r>
          </a:p>
        </p:txBody>
      </p:sp>
      <p:sp>
        <p:nvSpPr>
          <p:cNvPr id="5" name="Slide Number Placeholder 4"/>
          <p:cNvSpPr>
            <a:spLocks noGrp="1"/>
          </p:cNvSpPr>
          <p:nvPr>
            <p:ph type="sldNum" sz="quarter" idx="12"/>
          </p:nvPr>
        </p:nvSpPr>
        <p:spPr/>
        <p:txBody>
          <a:bodyPr>
            <a:normAutofit/>
          </a:bodyPr>
          <a:lstStyle/>
          <a:p>
            <a:fld id="{EFD79178-3801-442D-9A2F-5D922A383BA0}" type="slidenum">
              <a:rPr lang="tr-TR"/>
              <a:pPr/>
              <a:t>64</a:t>
            </a:fld>
            <a:endParaRPr lang="tr-TR"/>
          </a:p>
        </p:txBody>
      </p:sp>
      <p:sp>
        <p:nvSpPr>
          <p:cNvPr id="346115" name="Rectangle 3"/>
          <p:cNvSpPr>
            <a:spLocks noGrp="1" noChangeArrowheads="1"/>
          </p:cNvSpPr>
          <p:nvPr>
            <p:ph sz="quarter" idx="1"/>
          </p:nvPr>
        </p:nvSpPr>
        <p:spPr>
          <a:xfrm>
            <a:off x="612648" y="914400"/>
            <a:ext cx="8153400" cy="3657600"/>
          </a:xfrm>
        </p:spPr>
        <p:txBody>
          <a:bodyPr/>
          <a:lstStyle/>
          <a:p>
            <a:pPr>
              <a:lnSpc>
                <a:spcPct val="90000"/>
              </a:lnSpc>
              <a:spcBef>
                <a:spcPts val="600"/>
              </a:spcBef>
            </a:pPr>
            <a:r>
              <a:rPr lang="tr-TR" dirty="0">
                <a:solidFill>
                  <a:schemeClr val="tx1"/>
                </a:solidFill>
                <a:latin typeface="+mj-lt"/>
              </a:rPr>
              <a:t>Internal decision nodes</a:t>
            </a:r>
          </a:p>
          <a:p>
            <a:pPr lvl="1">
              <a:lnSpc>
                <a:spcPct val="90000"/>
              </a:lnSpc>
              <a:spcBef>
                <a:spcPts val="600"/>
              </a:spcBef>
            </a:pPr>
            <a:r>
              <a:rPr lang="tr-TR" sz="1800" dirty="0">
                <a:solidFill>
                  <a:schemeClr val="tx1"/>
                </a:solidFill>
                <a:latin typeface="+mj-lt"/>
              </a:rPr>
              <a:t>Univariate: Uses a single attribute, </a:t>
            </a:r>
            <a:r>
              <a:rPr lang="tr-TR" sz="1800" i="1" dirty="0">
                <a:solidFill>
                  <a:schemeClr val="tx1"/>
                </a:solidFill>
                <a:latin typeface="+mj-lt"/>
              </a:rPr>
              <a:t>x</a:t>
            </a:r>
            <a:r>
              <a:rPr lang="tr-TR" sz="1800" i="1" baseline="-25000" dirty="0">
                <a:solidFill>
                  <a:schemeClr val="tx1"/>
                </a:solidFill>
                <a:latin typeface="+mj-lt"/>
              </a:rPr>
              <a:t>i</a:t>
            </a:r>
          </a:p>
          <a:p>
            <a:pPr lvl="2">
              <a:lnSpc>
                <a:spcPct val="90000"/>
              </a:lnSpc>
              <a:spcBef>
                <a:spcPts val="600"/>
              </a:spcBef>
            </a:pPr>
            <a:r>
              <a:rPr lang="tr-TR" sz="1800" dirty="0">
                <a:solidFill>
                  <a:schemeClr val="tx1"/>
                </a:solidFill>
                <a:latin typeface="+mj-lt"/>
              </a:rPr>
              <a:t>Numeric </a:t>
            </a:r>
            <a:r>
              <a:rPr lang="tr-TR" sz="1800" i="1" dirty="0">
                <a:solidFill>
                  <a:schemeClr val="tx1"/>
                </a:solidFill>
                <a:latin typeface="+mj-lt"/>
              </a:rPr>
              <a:t>x</a:t>
            </a:r>
            <a:r>
              <a:rPr lang="tr-TR" sz="1800" i="1" baseline="-25000" dirty="0">
                <a:solidFill>
                  <a:schemeClr val="tx1"/>
                </a:solidFill>
                <a:latin typeface="+mj-lt"/>
              </a:rPr>
              <a:t>i</a:t>
            </a:r>
            <a:r>
              <a:rPr lang="tr-TR" sz="1800" dirty="0">
                <a:solidFill>
                  <a:schemeClr val="tx1"/>
                </a:solidFill>
                <a:latin typeface="+mj-lt"/>
              </a:rPr>
              <a:t> : Binary split : </a:t>
            </a:r>
            <a:r>
              <a:rPr lang="tr-TR" sz="1800" i="1" dirty="0">
                <a:solidFill>
                  <a:schemeClr val="tx1"/>
                </a:solidFill>
                <a:latin typeface="+mj-lt"/>
              </a:rPr>
              <a:t>x</a:t>
            </a:r>
            <a:r>
              <a:rPr lang="tr-TR" sz="1800" i="1" baseline="-25000" dirty="0">
                <a:solidFill>
                  <a:schemeClr val="tx1"/>
                </a:solidFill>
                <a:latin typeface="+mj-lt"/>
              </a:rPr>
              <a:t>i</a:t>
            </a:r>
            <a:r>
              <a:rPr lang="tr-TR" sz="1800" dirty="0">
                <a:solidFill>
                  <a:schemeClr val="tx1"/>
                </a:solidFill>
                <a:latin typeface="+mj-lt"/>
              </a:rPr>
              <a:t>  &gt; </a:t>
            </a:r>
            <a:r>
              <a:rPr lang="tr-TR" sz="1800" i="1" dirty="0">
                <a:solidFill>
                  <a:schemeClr val="tx1"/>
                </a:solidFill>
                <a:latin typeface="+mj-lt"/>
              </a:rPr>
              <a:t>w</a:t>
            </a:r>
            <a:r>
              <a:rPr lang="tr-TR" sz="1800" i="1" baseline="-25000" dirty="0">
                <a:solidFill>
                  <a:schemeClr val="tx1"/>
                </a:solidFill>
                <a:latin typeface="+mj-lt"/>
              </a:rPr>
              <a:t>m</a:t>
            </a:r>
            <a:endParaRPr lang="tr-TR" sz="1800" dirty="0">
              <a:solidFill>
                <a:schemeClr val="tx1"/>
              </a:solidFill>
              <a:latin typeface="+mj-lt"/>
            </a:endParaRPr>
          </a:p>
          <a:p>
            <a:pPr lvl="2">
              <a:lnSpc>
                <a:spcPct val="90000"/>
              </a:lnSpc>
              <a:spcBef>
                <a:spcPts val="600"/>
              </a:spcBef>
            </a:pPr>
            <a:r>
              <a:rPr lang="tr-TR" sz="1800" dirty="0">
                <a:solidFill>
                  <a:schemeClr val="tx1"/>
                </a:solidFill>
                <a:latin typeface="+mj-lt"/>
              </a:rPr>
              <a:t>Discrete </a:t>
            </a:r>
            <a:r>
              <a:rPr lang="tr-TR" sz="1800" i="1" dirty="0">
                <a:solidFill>
                  <a:schemeClr val="tx1"/>
                </a:solidFill>
                <a:latin typeface="+mj-lt"/>
              </a:rPr>
              <a:t>x</a:t>
            </a:r>
            <a:r>
              <a:rPr lang="tr-TR" sz="1800" i="1" baseline="-25000" dirty="0">
                <a:solidFill>
                  <a:schemeClr val="tx1"/>
                </a:solidFill>
                <a:latin typeface="+mj-lt"/>
              </a:rPr>
              <a:t>i</a:t>
            </a:r>
            <a:r>
              <a:rPr lang="tr-TR" sz="1800" dirty="0">
                <a:solidFill>
                  <a:schemeClr val="tx1"/>
                </a:solidFill>
                <a:latin typeface="+mj-lt"/>
              </a:rPr>
              <a:t> : </a:t>
            </a:r>
            <a:r>
              <a:rPr lang="tr-TR" sz="1800" i="1" dirty="0">
                <a:solidFill>
                  <a:schemeClr val="tx1"/>
                </a:solidFill>
                <a:latin typeface="+mj-lt"/>
              </a:rPr>
              <a:t>n</a:t>
            </a:r>
            <a:r>
              <a:rPr lang="tr-TR" sz="1800" dirty="0">
                <a:solidFill>
                  <a:schemeClr val="tx1"/>
                </a:solidFill>
                <a:latin typeface="+mj-lt"/>
              </a:rPr>
              <a:t>-way split for </a:t>
            </a:r>
            <a:r>
              <a:rPr lang="tr-TR" sz="1800" i="1" dirty="0">
                <a:solidFill>
                  <a:schemeClr val="tx1"/>
                </a:solidFill>
                <a:latin typeface="+mj-lt"/>
              </a:rPr>
              <a:t>n</a:t>
            </a:r>
            <a:r>
              <a:rPr lang="tr-TR" sz="1800" dirty="0">
                <a:solidFill>
                  <a:schemeClr val="tx1"/>
                </a:solidFill>
                <a:latin typeface="+mj-lt"/>
              </a:rPr>
              <a:t> possible values</a:t>
            </a:r>
            <a:endParaRPr lang="tr-TR" sz="1800" i="1" baseline="-25000" dirty="0">
              <a:solidFill>
                <a:schemeClr val="tx1"/>
              </a:solidFill>
              <a:latin typeface="+mj-lt"/>
            </a:endParaRPr>
          </a:p>
          <a:p>
            <a:pPr lvl="1">
              <a:lnSpc>
                <a:spcPct val="90000"/>
              </a:lnSpc>
              <a:spcBef>
                <a:spcPts val="600"/>
              </a:spcBef>
            </a:pPr>
            <a:r>
              <a:rPr lang="tr-TR" sz="1800" dirty="0">
                <a:solidFill>
                  <a:schemeClr val="tx1"/>
                </a:solidFill>
                <a:latin typeface="+mj-lt"/>
              </a:rPr>
              <a:t>Multivariate: Uses all attributes, </a:t>
            </a:r>
            <a:r>
              <a:rPr lang="tr-TR" sz="1800" b="1" i="1" dirty="0">
                <a:solidFill>
                  <a:schemeClr val="tx1"/>
                </a:solidFill>
                <a:latin typeface="+mj-lt"/>
              </a:rPr>
              <a:t>x</a:t>
            </a:r>
            <a:endParaRPr lang="tr-TR" sz="1800" b="1" i="1" baseline="-25000" dirty="0">
              <a:solidFill>
                <a:schemeClr val="tx1"/>
              </a:solidFill>
              <a:latin typeface="+mj-lt"/>
            </a:endParaRPr>
          </a:p>
          <a:p>
            <a:pPr>
              <a:lnSpc>
                <a:spcPct val="90000"/>
              </a:lnSpc>
              <a:spcBef>
                <a:spcPts val="600"/>
              </a:spcBef>
            </a:pPr>
            <a:r>
              <a:rPr lang="tr-TR" dirty="0">
                <a:solidFill>
                  <a:schemeClr val="tx1"/>
                </a:solidFill>
                <a:latin typeface="+mj-lt"/>
              </a:rPr>
              <a:t>Leaves</a:t>
            </a:r>
          </a:p>
          <a:p>
            <a:pPr lvl="1">
              <a:lnSpc>
                <a:spcPct val="90000"/>
              </a:lnSpc>
              <a:spcBef>
                <a:spcPts val="600"/>
              </a:spcBef>
            </a:pPr>
            <a:r>
              <a:rPr lang="tr-TR" sz="1800" dirty="0">
                <a:solidFill>
                  <a:schemeClr val="tx1"/>
                </a:solidFill>
                <a:latin typeface="+mj-lt"/>
              </a:rPr>
              <a:t>Classification: Class labels, or proportions</a:t>
            </a:r>
          </a:p>
          <a:p>
            <a:pPr lvl="1">
              <a:lnSpc>
                <a:spcPct val="90000"/>
              </a:lnSpc>
              <a:spcBef>
                <a:spcPts val="600"/>
              </a:spcBef>
            </a:pPr>
            <a:r>
              <a:rPr lang="tr-TR" sz="1800" dirty="0">
                <a:solidFill>
                  <a:schemeClr val="tx1"/>
                </a:solidFill>
                <a:latin typeface="+mj-lt"/>
              </a:rPr>
              <a:t>Regression: Numeric; </a:t>
            </a:r>
            <a:r>
              <a:rPr lang="tr-TR" sz="1800" i="1" dirty="0">
                <a:solidFill>
                  <a:schemeClr val="tx1"/>
                </a:solidFill>
                <a:latin typeface="+mj-lt"/>
              </a:rPr>
              <a:t>r</a:t>
            </a:r>
            <a:r>
              <a:rPr lang="tr-TR" sz="1800" dirty="0">
                <a:solidFill>
                  <a:schemeClr val="tx1"/>
                </a:solidFill>
                <a:latin typeface="+mj-lt"/>
              </a:rPr>
              <a:t> average, or local fit</a:t>
            </a:r>
          </a:p>
          <a:p>
            <a:pPr>
              <a:lnSpc>
                <a:spcPct val="90000"/>
              </a:lnSpc>
              <a:spcBef>
                <a:spcPts val="600"/>
              </a:spcBef>
            </a:pPr>
            <a:r>
              <a:rPr lang="tr-TR" dirty="0">
                <a:solidFill>
                  <a:schemeClr val="tx1"/>
                </a:solidFill>
                <a:latin typeface="+mj-lt"/>
              </a:rPr>
              <a:t>Learning is </a:t>
            </a:r>
            <a:r>
              <a:rPr lang="tr-TR" dirty="0">
                <a:solidFill>
                  <a:schemeClr val="accent1"/>
                </a:solidFill>
                <a:latin typeface="+mj-lt"/>
              </a:rPr>
              <a:t>greedy</a:t>
            </a:r>
            <a:r>
              <a:rPr lang="tr-TR" dirty="0">
                <a:solidFill>
                  <a:schemeClr val="tx1"/>
                </a:solidFill>
                <a:latin typeface="+mj-lt"/>
              </a:rPr>
              <a:t>; find the best split recursively (Breiman et al, 1984; Quinlan, 1986, 1993)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noAutofit/>
          </a:bodyPr>
          <a:lstStyle/>
          <a:p>
            <a:r>
              <a:rPr lang="tr-TR" dirty="0"/>
              <a:t>Classification Trees (ID3,CART,C4.5)</a:t>
            </a:r>
          </a:p>
        </p:txBody>
      </p:sp>
      <p:sp>
        <p:nvSpPr>
          <p:cNvPr id="8" name="Slide Number Placeholder 4"/>
          <p:cNvSpPr>
            <a:spLocks noGrp="1"/>
          </p:cNvSpPr>
          <p:nvPr>
            <p:ph type="sldNum" sz="quarter" idx="12"/>
          </p:nvPr>
        </p:nvSpPr>
        <p:spPr/>
        <p:txBody>
          <a:bodyPr>
            <a:normAutofit/>
          </a:bodyPr>
          <a:lstStyle/>
          <a:p>
            <a:fld id="{F6E1DC87-3DF8-4536-96F3-3C9B9F8DA82B}" type="slidenum">
              <a:rPr lang="tr-TR"/>
              <a:pPr/>
              <a:t>65</a:t>
            </a:fld>
            <a:endParaRPr lang="tr-TR"/>
          </a:p>
        </p:txBody>
      </p:sp>
      <p:graphicFrame>
        <p:nvGraphicFramePr>
          <p:cNvPr id="347145" name="Object 9"/>
          <p:cNvGraphicFramePr>
            <a:graphicFrameLocks noGrp="1" noChangeAspect="1"/>
          </p:cNvGraphicFramePr>
          <p:nvPr>
            <p:ph sz="quarter" idx="1"/>
          </p:nvPr>
        </p:nvGraphicFramePr>
        <p:xfrm>
          <a:off x="2647950" y="1815703"/>
          <a:ext cx="2010966" cy="689372"/>
        </p:xfrm>
        <a:graphic>
          <a:graphicData uri="http://schemas.openxmlformats.org/presentationml/2006/ole">
            <mc:AlternateContent xmlns:mc="http://schemas.openxmlformats.org/markup-compatibility/2006">
              <mc:Choice xmlns:v="urn:schemas-microsoft-com:vml" Requires="v">
                <p:oleObj name="Equation" r:id="rId2" imgW="1333440" imgH="457200" progId="Equation.3">
                  <p:embed/>
                </p:oleObj>
              </mc:Choice>
              <mc:Fallback>
                <p:oleObj name="Equation" r:id="rId2" imgW="1333440" imgH="457200" progId="Equation.3">
                  <p:embed/>
                  <p:pic>
                    <p:nvPicPr>
                      <p:cNvPr id="347145"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7950" y="1815703"/>
                        <a:ext cx="2010966" cy="6893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7139" name="Rectangle 3"/>
          <p:cNvSpPr>
            <a:spLocks noGrp="1" noChangeArrowheads="1"/>
          </p:cNvSpPr>
          <p:nvPr>
            <p:ph type="body" idx="4294967295"/>
          </p:nvPr>
        </p:nvSpPr>
        <p:spPr>
          <a:xfrm>
            <a:off x="1601670" y="1275606"/>
            <a:ext cx="6172200" cy="2914650"/>
          </a:xfrm>
        </p:spPr>
        <p:txBody>
          <a:bodyPr/>
          <a:lstStyle/>
          <a:p>
            <a:r>
              <a:rPr lang="tr-TR" dirty="0">
                <a:solidFill>
                  <a:schemeClr val="tx1"/>
                </a:solidFill>
                <a:latin typeface="+mj-lt"/>
              </a:rPr>
              <a:t>For node </a:t>
            </a:r>
            <a:r>
              <a:rPr lang="tr-TR" i="1" dirty="0">
                <a:solidFill>
                  <a:schemeClr val="tx1"/>
                </a:solidFill>
                <a:latin typeface="+mj-lt"/>
              </a:rPr>
              <a:t>m</a:t>
            </a:r>
            <a:r>
              <a:rPr lang="tr-TR" dirty="0">
                <a:solidFill>
                  <a:schemeClr val="tx1"/>
                </a:solidFill>
                <a:latin typeface="+mj-lt"/>
              </a:rPr>
              <a:t>, </a:t>
            </a:r>
            <a:r>
              <a:rPr lang="tr-TR" i="1" dirty="0">
                <a:solidFill>
                  <a:schemeClr val="tx1"/>
                </a:solidFill>
                <a:latin typeface="+mj-lt"/>
              </a:rPr>
              <a:t>N</a:t>
            </a:r>
            <a:r>
              <a:rPr lang="tr-TR" i="1" baseline="-25000" dirty="0">
                <a:solidFill>
                  <a:schemeClr val="tx1"/>
                </a:solidFill>
                <a:latin typeface="+mj-lt"/>
              </a:rPr>
              <a:t>m</a:t>
            </a:r>
            <a:r>
              <a:rPr lang="tr-TR" dirty="0">
                <a:solidFill>
                  <a:schemeClr val="tx1"/>
                </a:solidFill>
                <a:latin typeface="+mj-lt"/>
              </a:rPr>
              <a:t> instances reach </a:t>
            </a:r>
            <a:r>
              <a:rPr lang="tr-TR" i="1" dirty="0">
                <a:solidFill>
                  <a:schemeClr val="tx1"/>
                </a:solidFill>
                <a:latin typeface="+mj-lt"/>
              </a:rPr>
              <a:t>m</a:t>
            </a:r>
            <a:r>
              <a:rPr lang="tr-TR" dirty="0">
                <a:solidFill>
                  <a:schemeClr val="tx1"/>
                </a:solidFill>
                <a:latin typeface="+mj-lt"/>
              </a:rPr>
              <a:t>, </a:t>
            </a:r>
            <a:r>
              <a:rPr lang="tr-TR" i="1" dirty="0">
                <a:solidFill>
                  <a:schemeClr val="tx1"/>
                </a:solidFill>
                <a:latin typeface="+mj-lt"/>
              </a:rPr>
              <a:t>N</a:t>
            </a:r>
            <a:r>
              <a:rPr lang="tr-TR" i="1" baseline="30000" dirty="0">
                <a:solidFill>
                  <a:schemeClr val="tx1"/>
                </a:solidFill>
                <a:latin typeface="+mj-lt"/>
              </a:rPr>
              <a:t>i</a:t>
            </a:r>
            <a:r>
              <a:rPr lang="tr-TR" i="1" baseline="-25000" dirty="0">
                <a:solidFill>
                  <a:schemeClr val="tx1"/>
                </a:solidFill>
                <a:latin typeface="+mj-lt"/>
              </a:rPr>
              <a:t>m</a:t>
            </a:r>
            <a:r>
              <a:rPr lang="tr-TR" dirty="0">
                <a:solidFill>
                  <a:schemeClr val="tx1"/>
                </a:solidFill>
                <a:latin typeface="+mj-lt"/>
              </a:rPr>
              <a:t> belong to C</a:t>
            </a:r>
            <a:r>
              <a:rPr lang="tr-TR" i="1" baseline="-25000" dirty="0">
                <a:solidFill>
                  <a:schemeClr val="tx1"/>
                </a:solidFill>
                <a:latin typeface="+mj-lt"/>
              </a:rPr>
              <a:t>i</a:t>
            </a:r>
          </a:p>
          <a:p>
            <a:endParaRPr lang="tr-TR" i="1" baseline="-25000" dirty="0">
              <a:solidFill>
                <a:schemeClr val="tx2"/>
              </a:solidFill>
              <a:latin typeface="+mj-lt"/>
            </a:endParaRPr>
          </a:p>
          <a:p>
            <a:endParaRPr lang="tr-TR" i="1" baseline="-25000" dirty="0">
              <a:solidFill>
                <a:schemeClr val="tx2"/>
              </a:solidFill>
              <a:latin typeface="+mj-lt"/>
            </a:endParaRPr>
          </a:p>
          <a:p>
            <a:endParaRPr lang="tr-TR" dirty="0">
              <a:solidFill>
                <a:schemeClr val="tx2"/>
              </a:solidFill>
              <a:latin typeface="+mj-lt"/>
            </a:endParaRPr>
          </a:p>
          <a:p>
            <a:r>
              <a:rPr lang="tr-TR" dirty="0">
                <a:solidFill>
                  <a:schemeClr val="tx1"/>
                </a:solidFill>
                <a:latin typeface="+mj-lt"/>
              </a:rPr>
              <a:t>Node </a:t>
            </a:r>
            <a:r>
              <a:rPr lang="tr-TR" i="1" dirty="0">
                <a:solidFill>
                  <a:schemeClr val="tx1"/>
                </a:solidFill>
                <a:latin typeface="+mj-lt"/>
              </a:rPr>
              <a:t>m</a:t>
            </a:r>
            <a:r>
              <a:rPr lang="tr-TR" dirty="0">
                <a:solidFill>
                  <a:schemeClr val="tx1"/>
                </a:solidFill>
                <a:latin typeface="+mj-lt"/>
              </a:rPr>
              <a:t> is </a:t>
            </a:r>
            <a:r>
              <a:rPr lang="tr-TR" dirty="0">
                <a:solidFill>
                  <a:schemeClr val="accent1"/>
                </a:solidFill>
                <a:latin typeface="+mj-lt"/>
              </a:rPr>
              <a:t>pure</a:t>
            </a:r>
            <a:r>
              <a:rPr lang="tr-TR" dirty="0">
                <a:solidFill>
                  <a:schemeClr val="tx2"/>
                </a:solidFill>
                <a:latin typeface="+mj-lt"/>
              </a:rPr>
              <a:t> </a:t>
            </a:r>
            <a:r>
              <a:rPr lang="tr-TR" dirty="0">
                <a:solidFill>
                  <a:schemeClr val="tx1"/>
                </a:solidFill>
                <a:latin typeface="+mj-lt"/>
              </a:rPr>
              <a:t>if </a:t>
            </a:r>
            <a:r>
              <a:rPr lang="tr-TR" i="1" dirty="0">
                <a:solidFill>
                  <a:schemeClr val="tx1"/>
                </a:solidFill>
                <a:latin typeface="+mj-lt"/>
              </a:rPr>
              <a:t>p</a:t>
            </a:r>
            <a:r>
              <a:rPr lang="tr-TR" i="1" baseline="30000" dirty="0">
                <a:solidFill>
                  <a:schemeClr val="tx1"/>
                </a:solidFill>
                <a:latin typeface="+mj-lt"/>
              </a:rPr>
              <a:t>i</a:t>
            </a:r>
            <a:r>
              <a:rPr lang="tr-TR" i="1" baseline="-25000" dirty="0">
                <a:solidFill>
                  <a:schemeClr val="tx1"/>
                </a:solidFill>
                <a:latin typeface="+mj-lt"/>
              </a:rPr>
              <a:t>m</a:t>
            </a:r>
            <a:r>
              <a:rPr lang="tr-TR" dirty="0">
                <a:solidFill>
                  <a:schemeClr val="tx1"/>
                </a:solidFill>
                <a:latin typeface="+mj-lt"/>
              </a:rPr>
              <a:t> is 0 or 1</a:t>
            </a:r>
          </a:p>
          <a:p>
            <a:r>
              <a:rPr lang="tr-TR" dirty="0">
                <a:solidFill>
                  <a:schemeClr val="tx1"/>
                </a:solidFill>
                <a:latin typeface="+mj-lt"/>
              </a:rPr>
              <a:t>Measure of </a:t>
            </a:r>
            <a:r>
              <a:rPr lang="tr-TR" dirty="0">
                <a:solidFill>
                  <a:schemeClr val="accent1"/>
                </a:solidFill>
                <a:latin typeface="+mj-lt"/>
              </a:rPr>
              <a:t>impurity</a:t>
            </a:r>
            <a:r>
              <a:rPr lang="tr-TR" dirty="0">
                <a:solidFill>
                  <a:schemeClr val="tx2"/>
                </a:solidFill>
                <a:latin typeface="+mj-lt"/>
              </a:rPr>
              <a:t> </a:t>
            </a:r>
            <a:r>
              <a:rPr lang="tr-TR" dirty="0">
                <a:solidFill>
                  <a:schemeClr val="tx1"/>
                </a:solidFill>
                <a:latin typeface="+mj-lt"/>
              </a:rPr>
              <a:t>is</a:t>
            </a:r>
            <a:r>
              <a:rPr lang="tr-TR" dirty="0">
                <a:solidFill>
                  <a:schemeClr val="tx2"/>
                </a:solidFill>
                <a:latin typeface="+mj-lt"/>
              </a:rPr>
              <a:t> </a:t>
            </a:r>
            <a:r>
              <a:rPr lang="tr-TR" dirty="0">
                <a:solidFill>
                  <a:schemeClr val="accent1"/>
                </a:solidFill>
                <a:latin typeface="+mj-lt"/>
              </a:rPr>
              <a:t>entropy</a:t>
            </a:r>
          </a:p>
          <a:p>
            <a:pPr>
              <a:buFont typeface="Wingdings" pitchFamily="2" charset="2"/>
              <a:buNone/>
            </a:pPr>
            <a:endParaRPr lang="tr-TR" i="1" baseline="-25000" dirty="0">
              <a:solidFill>
                <a:schemeClr val="tx2"/>
              </a:solidFill>
              <a:latin typeface="+mj-lt"/>
            </a:endParaRPr>
          </a:p>
        </p:txBody>
      </p:sp>
      <p:graphicFrame>
        <p:nvGraphicFramePr>
          <p:cNvPr id="347147" name="Object 11"/>
          <p:cNvGraphicFramePr>
            <a:graphicFrameLocks noGrp="1" noChangeAspect="1"/>
          </p:cNvGraphicFramePr>
          <p:nvPr>
            <p:ph sz="half" idx="4294967295"/>
          </p:nvPr>
        </p:nvGraphicFramePr>
        <p:xfrm>
          <a:off x="2141730" y="3759883"/>
          <a:ext cx="1934766" cy="707231"/>
        </p:xfrm>
        <a:graphic>
          <a:graphicData uri="http://schemas.openxmlformats.org/presentationml/2006/ole">
            <mc:AlternateContent xmlns:mc="http://schemas.openxmlformats.org/markup-compatibility/2006">
              <mc:Choice xmlns:v="urn:schemas-microsoft-com:vml" Requires="v">
                <p:oleObj name="Equation" r:id="rId4" imgW="1180800" imgH="431640" progId="Equation.3">
                  <p:embed/>
                </p:oleObj>
              </mc:Choice>
              <mc:Fallback>
                <p:oleObj name="Equation" r:id="rId4" imgW="1180800" imgH="431640" progId="Equation.3">
                  <p:embed/>
                  <p:pic>
                    <p:nvPicPr>
                      <p:cNvPr id="347147"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1730" y="3759883"/>
                        <a:ext cx="1934766" cy="7072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47144" name="Picture 8"/>
          <p:cNvPicPr>
            <a:picLocks noChangeAspect="1" noChangeArrowheads="1"/>
          </p:cNvPicPr>
          <p:nvPr/>
        </p:nvPicPr>
        <p:blipFill>
          <a:blip r:embed="rId6" cstate="print"/>
          <a:srcRect/>
          <a:stretch>
            <a:fillRect/>
          </a:stretch>
        </p:blipFill>
        <p:spPr bwMode="auto">
          <a:xfrm>
            <a:off x="5356635" y="2518171"/>
            <a:ext cx="2499202" cy="1997795"/>
          </a:xfrm>
          <a:prstGeom prst="rect">
            <a:avLst/>
          </a:prstGeom>
          <a:noFill/>
          <a:ln w="9525">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3" name="Rectangle 3"/>
          <p:cNvSpPr>
            <a:spLocks noGrp="1" noChangeArrowheads="1"/>
          </p:cNvSpPr>
          <p:nvPr>
            <p:ph type="body" idx="4294967295"/>
          </p:nvPr>
        </p:nvSpPr>
        <p:spPr>
          <a:xfrm>
            <a:off x="1601670" y="1275606"/>
            <a:ext cx="6172200" cy="2914650"/>
          </a:xfrm>
        </p:spPr>
        <p:txBody>
          <a:bodyPr>
            <a:noAutofit/>
          </a:bodyPr>
          <a:lstStyle/>
          <a:p>
            <a:r>
              <a:rPr lang="tr-TR" sz="2100" dirty="0">
                <a:solidFill>
                  <a:schemeClr val="tx1"/>
                </a:solidFill>
                <a:latin typeface="+mj-lt"/>
              </a:rPr>
              <a:t>If node </a:t>
            </a:r>
            <a:r>
              <a:rPr lang="tr-TR" sz="2100" i="1" dirty="0">
                <a:solidFill>
                  <a:schemeClr val="tx1"/>
                </a:solidFill>
                <a:latin typeface="+mj-lt"/>
              </a:rPr>
              <a:t>m</a:t>
            </a:r>
            <a:r>
              <a:rPr lang="tr-TR" sz="2100" dirty="0">
                <a:solidFill>
                  <a:schemeClr val="tx1"/>
                </a:solidFill>
                <a:latin typeface="+mj-lt"/>
              </a:rPr>
              <a:t> is pure, generate a leaf and stop, otherwise split and continue recursively</a:t>
            </a:r>
          </a:p>
          <a:p>
            <a:r>
              <a:rPr lang="tr-TR" sz="2100" dirty="0">
                <a:solidFill>
                  <a:schemeClr val="tx1"/>
                </a:solidFill>
                <a:latin typeface="+mj-lt"/>
              </a:rPr>
              <a:t>Impurity after split: </a:t>
            </a:r>
            <a:r>
              <a:rPr lang="tr-TR" sz="2100" i="1" dirty="0">
                <a:solidFill>
                  <a:schemeClr val="tx1"/>
                </a:solidFill>
                <a:latin typeface="+mj-lt"/>
              </a:rPr>
              <a:t>N</a:t>
            </a:r>
            <a:r>
              <a:rPr lang="tr-TR" sz="2100" i="1" baseline="-25000" dirty="0">
                <a:solidFill>
                  <a:schemeClr val="tx1"/>
                </a:solidFill>
                <a:latin typeface="+mj-lt"/>
              </a:rPr>
              <a:t>mj</a:t>
            </a:r>
            <a:r>
              <a:rPr lang="tr-TR" sz="2100" dirty="0">
                <a:solidFill>
                  <a:schemeClr val="tx1"/>
                </a:solidFill>
                <a:latin typeface="+mj-lt"/>
              </a:rPr>
              <a:t> of </a:t>
            </a:r>
            <a:r>
              <a:rPr lang="tr-TR" sz="2100" i="1" dirty="0">
                <a:solidFill>
                  <a:schemeClr val="tx1"/>
                </a:solidFill>
                <a:latin typeface="+mj-lt"/>
              </a:rPr>
              <a:t>N</a:t>
            </a:r>
            <a:r>
              <a:rPr lang="tr-TR" sz="2100" i="1" baseline="-25000" dirty="0">
                <a:solidFill>
                  <a:schemeClr val="tx1"/>
                </a:solidFill>
                <a:latin typeface="+mj-lt"/>
              </a:rPr>
              <a:t>m</a:t>
            </a:r>
            <a:r>
              <a:rPr lang="tr-TR" sz="2100" dirty="0">
                <a:solidFill>
                  <a:schemeClr val="tx1"/>
                </a:solidFill>
                <a:latin typeface="+mj-lt"/>
              </a:rPr>
              <a:t> take branch </a:t>
            </a:r>
            <a:r>
              <a:rPr lang="tr-TR" sz="2100" i="1" dirty="0">
                <a:solidFill>
                  <a:schemeClr val="tx1"/>
                </a:solidFill>
                <a:latin typeface="+mj-lt"/>
              </a:rPr>
              <a:t>j. N</a:t>
            </a:r>
            <a:r>
              <a:rPr lang="tr-TR" sz="2100" i="1" baseline="30000" dirty="0">
                <a:solidFill>
                  <a:schemeClr val="tx1"/>
                </a:solidFill>
                <a:latin typeface="+mj-lt"/>
              </a:rPr>
              <a:t>i</a:t>
            </a:r>
            <a:r>
              <a:rPr lang="tr-TR" sz="2100" i="1" baseline="-25000" dirty="0">
                <a:solidFill>
                  <a:schemeClr val="tx1"/>
                </a:solidFill>
                <a:latin typeface="+mj-lt"/>
              </a:rPr>
              <a:t>mj</a:t>
            </a:r>
            <a:r>
              <a:rPr lang="tr-TR" sz="2100" dirty="0">
                <a:solidFill>
                  <a:schemeClr val="tx1"/>
                </a:solidFill>
                <a:latin typeface="+mj-lt"/>
              </a:rPr>
              <a:t> belong to C</a:t>
            </a:r>
            <a:r>
              <a:rPr lang="tr-TR" sz="2100" i="1" baseline="-25000" dirty="0">
                <a:solidFill>
                  <a:schemeClr val="tx1"/>
                </a:solidFill>
                <a:latin typeface="+mj-lt"/>
              </a:rPr>
              <a:t>i</a:t>
            </a:r>
            <a:endParaRPr lang="tr-TR" sz="2100" dirty="0">
              <a:solidFill>
                <a:schemeClr val="tx1"/>
              </a:solidFill>
              <a:latin typeface="+mj-lt"/>
            </a:endParaRPr>
          </a:p>
          <a:p>
            <a:endParaRPr lang="tr-TR" sz="2100" dirty="0">
              <a:solidFill>
                <a:schemeClr val="tx2"/>
              </a:solidFill>
              <a:latin typeface="+mj-lt"/>
            </a:endParaRPr>
          </a:p>
          <a:p>
            <a:pPr>
              <a:buNone/>
            </a:pPr>
            <a:endParaRPr lang="tr-TR" sz="2100" dirty="0">
              <a:solidFill>
                <a:schemeClr val="tx2"/>
              </a:solidFill>
              <a:latin typeface="+mj-lt"/>
            </a:endParaRPr>
          </a:p>
          <a:p>
            <a:r>
              <a:rPr lang="tr-TR" sz="2100" dirty="0">
                <a:solidFill>
                  <a:schemeClr val="tx1"/>
                </a:solidFill>
                <a:latin typeface="+mj-lt"/>
              </a:rPr>
              <a:t>Find the variable and split that min impurity (among all variables -- and split positions for numeric variables)</a:t>
            </a:r>
            <a:endParaRPr lang="tr-TR" sz="2100" i="1" baseline="-25000" dirty="0">
              <a:solidFill>
                <a:schemeClr val="tx1"/>
              </a:solidFill>
              <a:latin typeface="+mj-lt"/>
            </a:endParaRPr>
          </a:p>
        </p:txBody>
      </p:sp>
      <p:sp>
        <p:nvSpPr>
          <p:cNvPr id="348162" name="Rectangle 2"/>
          <p:cNvSpPr>
            <a:spLocks noGrp="1" noChangeArrowheads="1"/>
          </p:cNvSpPr>
          <p:nvPr>
            <p:ph type="title"/>
          </p:nvPr>
        </p:nvSpPr>
        <p:spPr/>
        <p:txBody>
          <a:bodyPr/>
          <a:lstStyle/>
          <a:p>
            <a:r>
              <a:rPr lang="tr-TR" dirty="0"/>
              <a:t>Best Split</a:t>
            </a:r>
          </a:p>
        </p:txBody>
      </p:sp>
      <p:sp>
        <p:nvSpPr>
          <p:cNvPr id="7" name="Slide Number Placeholder 4"/>
          <p:cNvSpPr>
            <a:spLocks noGrp="1"/>
          </p:cNvSpPr>
          <p:nvPr>
            <p:ph type="sldNum" sz="quarter" idx="12"/>
          </p:nvPr>
        </p:nvSpPr>
        <p:spPr/>
        <p:txBody>
          <a:bodyPr>
            <a:normAutofit/>
          </a:bodyPr>
          <a:lstStyle/>
          <a:p>
            <a:fld id="{55EF7AAF-5E6B-4622-8B02-2B6C4703C2FB}" type="slidenum">
              <a:rPr lang="tr-TR"/>
              <a:pPr/>
              <a:t>66</a:t>
            </a:fld>
            <a:endParaRPr lang="tr-TR" dirty="0"/>
          </a:p>
        </p:txBody>
      </p:sp>
      <p:graphicFrame>
        <p:nvGraphicFramePr>
          <p:cNvPr id="348166" name="Object 6"/>
          <p:cNvGraphicFramePr>
            <a:graphicFrameLocks noGrp="1" noChangeAspect="1"/>
          </p:cNvGraphicFramePr>
          <p:nvPr>
            <p:ph sz="quarter" idx="1"/>
          </p:nvPr>
        </p:nvGraphicFramePr>
        <p:xfrm>
          <a:off x="2195737" y="2679762"/>
          <a:ext cx="2184797" cy="703659"/>
        </p:xfrm>
        <a:graphic>
          <a:graphicData uri="http://schemas.openxmlformats.org/presentationml/2006/ole">
            <mc:AlternateContent xmlns:mc="http://schemas.openxmlformats.org/markup-compatibility/2006">
              <mc:Choice xmlns:v="urn:schemas-microsoft-com:vml" Requires="v">
                <p:oleObj name="Equation" r:id="rId2" imgW="1498320" imgH="482400" progId="Equation.3">
                  <p:embed/>
                </p:oleObj>
              </mc:Choice>
              <mc:Fallback>
                <p:oleObj name="Equation" r:id="rId2" imgW="1498320" imgH="482400" progId="Equation.3">
                  <p:embed/>
                  <p:pic>
                    <p:nvPicPr>
                      <p:cNvPr id="348166"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7" y="2679762"/>
                        <a:ext cx="2184797" cy="7036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168" name="Object 8"/>
          <p:cNvGraphicFramePr>
            <a:graphicFrameLocks noGrp="1" noChangeAspect="1"/>
          </p:cNvGraphicFramePr>
          <p:nvPr>
            <p:ph sz="quarter" idx="4294967295"/>
          </p:nvPr>
        </p:nvGraphicFramePr>
        <p:xfrm>
          <a:off x="4626007" y="2625757"/>
          <a:ext cx="2575322" cy="688181"/>
        </p:xfrm>
        <a:graphic>
          <a:graphicData uri="http://schemas.openxmlformats.org/presentationml/2006/ole">
            <mc:AlternateContent xmlns:mc="http://schemas.openxmlformats.org/markup-compatibility/2006">
              <mc:Choice xmlns:v="urn:schemas-microsoft-com:vml" Requires="v">
                <p:oleObj name="Equation" r:id="rId4" imgW="1663560" imgH="444240" progId="Equation.3">
                  <p:embed/>
                </p:oleObj>
              </mc:Choice>
              <mc:Fallback>
                <p:oleObj name="Equation" r:id="rId4" imgW="1663560" imgH="444240" progId="Equation.3">
                  <p:embed/>
                  <p:pic>
                    <p:nvPicPr>
                      <p:cNvPr id="348168"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6007" y="2625757"/>
                        <a:ext cx="2575322" cy="6881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r>
              <a:rPr lang="tr-TR"/>
              <a:t>Pruning Trees</a:t>
            </a:r>
          </a:p>
        </p:txBody>
      </p:sp>
      <p:sp>
        <p:nvSpPr>
          <p:cNvPr id="5" name="Slide Number Placeholder 4"/>
          <p:cNvSpPr>
            <a:spLocks noGrp="1"/>
          </p:cNvSpPr>
          <p:nvPr>
            <p:ph type="sldNum" sz="quarter" idx="12"/>
          </p:nvPr>
        </p:nvSpPr>
        <p:spPr/>
        <p:txBody>
          <a:bodyPr>
            <a:normAutofit/>
          </a:bodyPr>
          <a:lstStyle/>
          <a:p>
            <a:fld id="{B5F69795-7180-4348-84C5-5ED87E19885F}" type="slidenum">
              <a:rPr lang="tr-TR"/>
              <a:pPr/>
              <a:t>67</a:t>
            </a:fld>
            <a:endParaRPr lang="tr-TR"/>
          </a:p>
        </p:txBody>
      </p:sp>
      <p:sp>
        <p:nvSpPr>
          <p:cNvPr id="353283" name="Rectangle 3"/>
          <p:cNvSpPr>
            <a:spLocks noGrp="1" noChangeArrowheads="1"/>
          </p:cNvSpPr>
          <p:nvPr>
            <p:ph sz="quarter" idx="1"/>
          </p:nvPr>
        </p:nvSpPr>
        <p:spPr/>
        <p:txBody>
          <a:bodyPr/>
          <a:lstStyle/>
          <a:p>
            <a:r>
              <a:rPr lang="tr-TR" dirty="0">
                <a:solidFill>
                  <a:schemeClr val="tx1"/>
                </a:solidFill>
                <a:latin typeface="+mj-lt"/>
              </a:rPr>
              <a:t>Remove subtrees for better generalization (decrease variance)</a:t>
            </a:r>
          </a:p>
          <a:p>
            <a:pPr lvl="1"/>
            <a:r>
              <a:rPr lang="tr-TR" sz="1800" dirty="0">
                <a:solidFill>
                  <a:schemeClr val="tx1"/>
                </a:solidFill>
                <a:latin typeface="+mj-lt"/>
              </a:rPr>
              <a:t>Prepruning: Early stopping</a:t>
            </a:r>
          </a:p>
          <a:p>
            <a:pPr lvl="1"/>
            <a:r>
              <a:rPr lang="tr-TR" sz="1800" dirty="0">
                <a:solidFill>
                  <a:schemeClr val="tx1"/>
                </a:solidFill>
                <a:latin typeface="+mj-lt"/>
              </a:rPr>
              <a:t>Postpruning: Grow the whole tree then prune subtrees that overfit on the pruning set</a:t>
            </a:r>
          </a:p>
          <a:p>
            <a:r>
              <a:rPr lang="tr-TR" dirty="0">
                <a:solidFill>
                  <a:schemeClr val="tx1"/>
                </a:solidFill>
                <a:latin typeface="+mj-lt"/>
              </a:rPr>
              <a:t>Prepruning is faster, postpruning is more accurate (requires a separate pruning set)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B8454-86C4-4225-A5C5-41EA10B02D2C}"/>
              </a:ext>
            </a:extLst>
          </p:cNvPr>
          <p:cNvSpPr>
            <a:spLocks noGrp="1"/>
          </p:cNvSpPr>
          <p:nvPr>
            <p:ph type="title"/>
          </p:nvPr>
        </p:nvSpPr>
        <p:spPr>
          <a:xfrm>
            <a:off x="283102" y="712141"/>
            <a:ext cx="6795877" cy="3835500"/>
          </a:xfrm>
        </p:spPr>
        <p:txBody>
          <a:bodyPr/>
          <a:lstStyle/>
          <a:p>
            <a:r>
              <a:rPr lang="en-US" dirty="0">
                <a:solidFill>
                  <a:schemeClr val="tx1"/>
                </a:solidFill>
              </a:rPr>
              <a:t>“Accuracy is the best indication of a good model.” </a:t>
            </a:r>
            <a:r>
              <a:rPr lang="en-US" sz="3200" b="0" dirty="0">
                <a:solidFill>
                  <a:schemeClr val="accent2"/>
                </a:solidFill>
              </a:rPr>
              <a:t>– Wrong People</a:t>
            </a:r>
            <a:endParaRPr lang="en-US" b="0" dirty="0">
              <a:solidFill>
                <a:schemeClr val="accent2"/>
              </a:solidFill>
            </a:endParaRPr>
          </a:p>
        </p:txBody>
      </p:sp>
    </p:spTree>
    <p:extLst>
      <p:ext uri="{BB962C8B-B14F-4D97-AF65-F5344CB8AC3E}">
        <p14:creationId xmlns:p14="http://schemas.microsoft.com/office/powerpoint/2010/main" val="19833541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5DEEB-C3A9-442A-B6EA-B9B861D479C9}"/>
              </a:ext>
            </a:extLst>
          </p:cNvPr>
          <p:cNvSpPr>
            <a:spLocks noGrp="1"/>
          </p:cNvSpPr>
          <p:nvPr>
            <p:ph type="title"/>
          </p:nvPr>
        </p:nvSpPr>
        <p:spPr/>
        <p:txBody>
          <a:bodyPr/>
          <a:lstStyle/>
          <a:p>
            <a:r>
              <a:rPr lang="en-US" dirty="0"/>
              <a:t>Classification Model Metrics</a:t>
            </a:r>
          </a:p>
        </p:txBody>
      </p:sp>
      <p:sp>
        <p:nvSpPr>
          <p:cNvPr id="4" name="Text Placeholder 3">
            <a:extLst>
              <a:ext uri="{FF2B5EF4-FFF2-40B4-BE49-F238E27FC236}">
                <a16:creationId xmlns:a16="http://schemas.microsoft.com/office/drawing/2014/main" id="{8D0760E7-F840-4F16-9185-2377F4B17F73}"/>
              </a:ext>
            </a:extLst>
          </p:cNvPr>
          <p:cNvSpPr>
            <a:spLocks noGrp="1"/>
          </p:cNvSpPr>
          <p:nvPr>
            <p:ph type="body" idx="1"/>
          </p:nvPr>
        </p:nvSpPr>
        <p:spPr>
          <a:xfrm>
            <a:off x="213360" y="1104900"/>
            <a:ext cx="3488738" cy="3500175"/>
          </a:xfrm>
        </p:spPr>
        <p:txBody>
          <a:bodyPr/>
          <a:lstStyle/>
          <a:p>
            <a:pPr>
              <a:spcBef>
                <a:spcPts val="600"/>
              </a:spcBef>
            </a:pPr>
            <a:r>
              <a:rPr lang="en-US" dirty="0"/>
              <a:t>ROC Curve</a:t>
            </a:r>
          </a:p>
          <a:p>
            <a:pPr lvl="1">
              <a:spcBef>
                <a:spcPts val="600"/>
              </a:spcBef>
            </a:pPr>
            <a:r>
              <a:rPr lang="en-US" dirty="0"/>
              <a:t>A measure of the false positive rate vs. the true positive rate</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56B2D284-8228-4668-9117-192735F98F77}"/>
                  </a:ext>
                </a:extLst>
              </p:cNvPr>
              <p:cNvSpPr>
                <a:spLocks noGrp="1"/>
              </p:cNvSpPr>
              <p:nvPr>
                <p:ph type="body" idx="2"/>
              </p:nvPr>
            </p:nvSpPr>
            <p:spPr>
              <a:xfrm>
                <a:off x="5441903" y="1211350"/>
                <a:ext cx="3280069" cy="3393725"/>
              </a:xfrm>
            </p:spPr>
            <p:txBody>
              <a:bodyPr/>
              <a:lstStyle/>
              <a:p>
                <a14:m>
                  <m:oMath xmlns:m="http://schemas.openxmlformats.org/officeDocument/2006/math">
                    <m:r>
                      <m:rPr>
                        <m:sty m:val="p"/>
                      </m:rPr>
                      <a:rPr lang="en-US" b="0" i="0" smtClean="0">
                        <a:latin typeface="Cambria Math" panose="02040503050406030204" pitchFamily="18" charset="0"/>
                      </a:rPr>
                      <m:t>Accuracy</m:t>
                    </m:r>
                    <m:r>
                      <a:rPr lang="en-US" b="0" i="0" smtClean="0">
                        <a:latin typeface="Cambria Math" panose="02040503050406030204" pitchFamily="18" charset="0"/>
                      </a:rPr>
                      <m:t>= </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TN</m:t>
                        </m:r>
                      </m:num>
                      <m:den>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TN</m:t>
                        </m:r>
                        <m:r>
                          <a:rPr lang="en-US" b="0" i="0" smtClean="0">
                            <a:latin typeface="Cambria Math" panose="02040503050406030204" pitchFamily="18" charset="0"/>
                          </a:rPr>
                          <m:t>+</m:t>
                        </m:r>
                        <m:r>
                          <m:rPr>
                            <m:sty m:val="p"/>
                          </m:rPr>
                          <a:rPr lang="en-US" b="0" i="0" smtClean="0">
                            <a:latin typeface="Cambria Math" panose="02040503050406030204" pitchFamily="18" charset="0"/>
                          </a:rPr>
                          <m:t>FP</m:t>
                        </m:r>
                        <m:r>
                          <a:rPr lang="en-US" b="0" i="0" smtClean="0">
                            <a:latin typeface="Cambria Math" panose="02040503050406030204" pitchFamily="18" charset="0"/>
                          </a:rPr>
                          <m:t>+</m:t>
                        </m:r>
                        <m:r>
                          <m:rPr>
                            <m:sty m:val="p"/>
                          </m:rPr>
                          <a:rPr lang="en-US" b="0" i="0" smtClean="0">
                            <a:latin typeface="Cambria Math" panose="02040503050406030204" pitchFamily="18" charset="0"/>
                          </a:rPr>
                          <m:t>FN</m:t>
                        </m:r>
                      </m:den>
                    </m:f>
                  </m:oMath>
                </a14:m>
                <a:endParaRPr lang="en-US" dirty="0"/>
              </a:p>
              <a:p>
                <a:pPr marL="139700" indent="0">
                  <a:buNone/>
                </a:pPr>
                <a:endParaRPr lang="en-US" dirty="0"/>
              </a:p>
              <a:p>
                <a14:m>
                  <m:oMath xmlns:m="http://schemas.openxmlformats.org/officeDocument/2006/math">
                    <m:r>
                      <m:rPr>
                        <m:sty m:val="p"/>
                      </m:rPr>
                      <a:rPr lang="en-US" b="0" i="0" smtClean="0">
                        <a:latin typeface="Cambria Math" panose="02040503050406030204" pitchFamily="18" charset="0"/>
                      </a:rPr>
                      <m:t>Precision</m:t>
                    </m:r>
                    <m:r>
                      <a:rPr lang="en-US" b="0" i="0" smtClean="0">
                        <a:latin typeface="Cambria Math" panose="02040503050406030204" pitchFamily="18" charset="0"/>
                      </a:rPr>
                      <m:t>= </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TP</m:t>
                        </m:r>
                      </m:num>
                      <m:den>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FP</m:t>
                        </m:r>
                      </m:den>
                    </m:f>
                  </m:oMath>
                </a14:m>
                <a:endParaRPr lang="en-US" dirty="0"/>
              </a:p>
              <a:p>
                <a14:m>
                  <m:oMath xmlns:m="http://schemas.openxmlformats.org/officeDocument/2006/math">
                    <m:r>
                      <m:rPr>
                        <m:sty m:val="p"/>
                      </m:rPr>
                      <a:rPr lang="en-US" b="0" i="0" smtClean="0">
                        <a:latin typeface="Cambria Math" panose="02040503050406030204" pitchFamily="18" charset="0"/>
                      </a:rPr>
                      <m:t>Recall</m:t>
                    </m:r>
                    <m:r>
                      <a:rPr lang="en-US" b="0" i="0" smtClean="0">
                        <a:latin typeface="Cambria Math" panose="02040503050406030204" pitchFamily="18" charset="0"/>
                      </a:rPr>
                      <m:t>=</m:t>
                    </m:r>
                    <m:r>
                      <m:rPr>
                        <m:sty m:val="p"/>
                      </m:rPr>
                      <a:rPr lang="en-US" b="0" i="0" smtClean="0">
                        <a:latin typeface="Cambria Math" panose="02040503050406030204" pitchFamily="18" charset="0"/>
                      </a:rPr>
                      <m:t>Sensitivity</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TP</m:t>
                        </m:r>
                      </m:num>
                      <m:den>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FN</m:t>
                        </m:r>
                      </m:den>
                    </m:f>
                  </m:oMath>
                </a14:m>
                <a:endParaRPr lang="en-US" dirty="0"/>
              </a:p>
              <a:p>
                <a14:m>
                  <m:oMath xmlns:m="http://schemas.openxmlformats.org/officeDocument/2006/math">
                    <m:r>
                      <m:rPr>
                        <m:sty m:val="p"/>
                      </m:rPr>
                      <a:rPr lang="en-US" b="0" i="0" smtClean="0">
                        <a:latin typeface="Cambria Math" panose="02040503050406030204" pitchFamily="18" charset="0"/>
                      </a:rPr>
                      <m:t>Specificity</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TN</m:t>
                        </m:r>
                      </m:num>
                      <m:den>
                        <m:r>
                          <m:rPr>
                            <m:sty m:val="p"/>
                          </m:rPr>
                          <a:rPr lang="en-US" b="0" i="0" smtClean="0">
                            <a:latin typeface="Cambria Math" panose="02040503050406030204" pitchFamily="18" charset="0"/>
                          </a:rPr>
                          <m:t>TN</m:t>
                        </m:r>
                        <m:r>
                          <a:rPr lang="en-US" b="0" i="0" smtClean="0">
                            <a:latin typeface="Cambria Math" panose="02040503050406030204" pitchFamily="18" charset="0"/>
                          </a:rPr>
                          <m:t>+</m:t>
                        </m:r>
                        <m:r>
                          <m:rPr>
                            <m:sty m:val="p"/>
                          </m:rPr>
                          <a:rPr lang="en-US" b="0" i="0" smtClean="0">
                            <a:latin typeface="Cambria Math" panose="02040503050406030204" pitchFamily="18" charset="0"/>
                          </a:rPr>
                          <m:t>FP</m:t>
                        </m:r>
                      </m:den>
                    </m:f>
                  </m:oMath>
                </a14:m>
                <a:endParaRPr lang="en-US" dirty="0"/>
              </a:p>
              <a:p>
                <a:pPr marL="139700" indent="0">
                  <a:buNone/>
                </a:pPr>
                <a:endParaRPr lang="en-US" dirty="0"/>
              </a:p>
              <a:p>
                <a14:m>
                  <m:oMath xmlns:m="http://schemas.openxmlformats.org/officeDocument/2006/math">
                    <m:r>
                      <m:rPr>
                        <m:sty m:val="p"/>
                      </m:rPr>
                      <a:rPr lang="en-US" b="0" i="0" smtClean="0">
                        <a:latin typeface="Cambria Math" panose="02040503050406030204" pitchFamily="18" charset="0"/>
                      </a:rPr>
                      <m:t>F</m:t>
                    </m:r>
                    <m:r>
                      <a:rPr lang="en-US" b="0" i="0" smtClean="0">
                        <a:latin typeface="Cambria Math" panose="02040503050406030204" pitchFamily="18" charset="0"/>
                      </a:rPr>
                      <m:t>1=2∙</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Precision</m:t>
                        </m:r>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Recall</m:t>
                        </m:r>
                      </m:num>
                      <m:den>
                        <m:r>
                          <m:rPr>
                            <m:sty m:val="p"/>
                          </m:rPr>
                          <a:rPr lang="en-US" b="0" i="0" smtClean="0">
                            <a:latin typeface="Cambria Math" panose="02040503050406030204" pitchFamily="18" charset="0"/>
                          </a:rPr>
                          <m:t>Precision</m:t>
                        </m:r>
                        <m:r>
                          <a:rPr lang="en-US" b="0" i="0" smtClean="0">
                            <a:latin typeface="Cambria Math" panose="02040503050406030204" pitchFamily="18" charset="0"/>
                          </a:rPr>
                          <m:t>+</m:t>
                        </m:r>
                        <m:r>
                          <m:rPr>
                            <m:sty m:val="p"/>
                          </m:rPr>
                          <a:rPr lang="en-US" b="0" i="0" smtClean="0">
                            <a:latin typeface="Cambria Math" panose="02040503050406030204" pitchFamily="18" charset="0"/>
                          </a:rPr>
                          <m:t>Recall</m:t>
                        </m:r>
                      </m:den>
                    </m:f>
                  </m:oMath>
                </a14:m>
                <a:endParaRPr lang="en-US" dirty="0"/>
              </a:p>
            </p:txBody>
          </p:sp>
        </mc:Choice>
        <mc:Fallback xmlns="">
          <p:sp>
            <p:nvSpPr>
              <p:cNvPr id="5" name="Text Placeholder 4">
                <a:extLst>
                  <a:ext uri="{FF2B5EF4-FFF2-40B4-BE49-F238E27FC236}">
                    <a16:creationId xmlns:a16="http://schemas.microsoft.com/office/drawing/2014/main" id="{56B2D284-8228-4668-9117-192735F98F77}"/>
                  </a:ext>
                </a:extLst>
              </p:cNvPr>
              <p:cNvSpPr>
                <a:spLocks noGrp="1" noRot="1" noChangeAspect="1" noMove="1" noResize="1" noEditPoints="1" noAdjustHandles="1" noChangeArrowheads="1" noChangeShapeType="1" noTextEdit="1"/>
              </p:cNvSpPr>
              <p:nvPr>
                <p:ph type="body" idx="2"/>
              </p:nvPr>
            </p:nvSpPr>
            <p:spPr>
              <a:xfrm>
                <a:off x="5441903" y="1211350"/>
                <a:ext cx="3280069" cy="3393725"/>
              </a:xfrm>
              <a:blipFill>
                <a:blip r:embed="rId2"/>
                <a:stretch>
                  <a:fillRect/>
                </a:stretch>
              </a:blipFill>
            </p:spPr>
            <p:txBody>
              <a:bodyPr/>
              <a:lstStyle/>
              <a:p>
                <a:r>
                  <a:rPr lang="en-US">
                    <a:noFill/>
                  </a:rPr>
                  <a:t> </a:t>
                </a:r>
              </a:p>
            </p:txBody>
          </p:sp>
        </mc:Fallback>
      </mc:AlternateContent>
      <p:pic>
        <p:nvPicPr>
          <p:cNvPr id="3074" name="Picture 2" descr="Image result for roc curve">
            <a:extLst>
              <a:ext uri="{FF2B5EF4-FFF2-40B4-BE49-F238E27FC236}">
                <a16:creationId xmlns:a16="http://schemas.microsoft.com/office/drawing/2014/main" id="{7B7A9A62-AC56-41A1-829B-AD248D546D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576" y="2078450"/>
            <a:ext cx="2948305" cy="232590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8E34B63-77CF-4760-93BE-2B4AFA3EB568}"/>
              </a:ext>
            </a:extLst>
          </p:cNvPr>
          <p:cNvSpPr/>
          <p:nvPr/>
        </p:nvSpPr>
        <p:spPr>
          <a:xfrm>
            <a:off x="422028" y="4386678"/>
            <a:ext cx="2948304" cy="415498"/>
          </a:xfrm>
          <a:prstGeom prst="rect">
            <a:avLst/>
          </a:prstGeom>
        </p:spPr>
        <p:txBody>
          <a:bodyPr wrap="square">
            <a:spAutoFit/>
          </a:bodyPr>
          <a:lstStyle/>
          <a:p>
            <a:r>
              <a:rPr lang="en-US" sz="700" dirty="0">
                <a:hlinkClick r:id="rId4"/>
              </a:rPr>
              <a:t>https://www.researchgate.net/figure/ROC-curves-of-different-classifiers-The-ROC-curve-of-an-ideal-classifier-should-be_fig5_319939197</a:t>
            </a:r>
            <a:endParaRPr lang="en-US" sz="700" dirty="0"/>
          </a:p>
        </p:txBody>
      </p:sp>
    </p:spTree>
    <p:extLst>
      <p:ext uri="{BB962C8B-B14F-4D97-AF65-F5344CB8AC3E}">
        <p14:creationId xmlns:p14="http://schemas.microsoft.com/office/powerpoint/2010/main" val="524179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1483-9F9C-41A8-97CD-D62E444B2816}"/>
              </a:ext>
            </a:extLst>
          </p:cNvPr>
          <p:cNvSpPr>
            <a:spLocks noGrp="1"/>
          </p:cNvSpPr>
          <p:nvPr>
            <p:ph type="title"/>
          </p:nvPr>
        </p:nvSpPr>
        <p:spPr>
          <a:xfrm>
            <a:off x="319498" y="180900"/>
            <a:ext cx="3002601" cy="755700"/>
          </a:xfrm>
        </p:spPr>
        <p:txBody>
          <a:bodyPr/>
          <a:lstStyle/>
          <a:p>
            <a:r>
              <a:rPr lang="en-US" dirty="0"/>
              <a:t>Azure AI Services</a:t>
            </a:r>
          </a:p>
        </p:txBody>
      </p:sp>
      <p:sp>
        <p:nvSpPr>
          <p:cNvPr id="5" name="Rectangle 4">
            <a:extLst>
              <a:ext uri="{FF2B5EF4-FFF2-40B4-BE49-F238E27FC236}">
                <a16:creationId xmlns:a16="http://schemas.microsoft.com/office/drawing/2014/main" id="{80769920-45D1-4B9A-AF46-161797BAC152}"/>
              </a:ext>
            </a:extLst>
          </p:cNvPr>
          <p:cNvSpPr/>
          <p:nvPr/>
        </p:nvSpPr>
        <p:spPr>
          <a:xfrm>
            <a:off x="0" y="4889584"/>
            <a:ext cx="4572000" cy="253916"/>
          </a:xfrm>
          <a:prstGeom prst="rect">
            <a:avLst/>
          </a:prstGeom>
        </p:spPr>
        <p:txBody>
          <a:bodyPr>
            <a:spAutoFit/>
          </a:bodyPr>
          <a:lstStyle/>
          <a:p>
            <a:r>
              <a:rPr lang="en-US" sz="1050" dirty="0">
                <a:hlinkClick r:id="rId2"/>
              </a:rPr>
              <a:t>https://azure.microsoft.com/en-us/products/ai-services</a:t>
            </a:r>
            <a:endParaRPr lang="en-US" sz="1050" dirty="0"/>
          </a:p>
        </p:txBody>
      </p:sp>
      <p:sp>
        <p:nvSpPr>
          <p:cNvPr id="6" name="Rectangle 5">
            <a:extLst>
              <a:ext uri="{FF2B5EF4-FFF2-40B4-BE49-F238E27FC236}">
                <a16:creationId xmlns:a16="http://schemas.microsoft.com/office/drawing/2014/main" id="{E49A9E6C-C4A7-465D-9E7B-D9435617039F}"/>
              </a:ext>
            </a:extLst>
          </p:cNvPr>
          <p:cNvSpPr/>
          <p:nvPr/>
        </p:nvSpPr>
        <p:spPr>
          <a:xfrm>
            <a:off x="4008321" y="249697"/>
            <a:ext cx="4769047" cy="738664"/>
          </a:xfrm>
          <a:prstGeom prst="rect">
            <a:avLst/>
          </a:prstGeom>
        </p:spPr>
        <p:txBody>
          <a:bodyPr wrap="square">
            <a:spAutoFit/>
          </a:bodyPr>
          <a:lstStyle/>
          <a:p>
            <a:r>
              <a:rPr lang="en-US" dirty="0">
                <a:solidFill>
                  <a:schemeClr val="bg2"/>
                </a:solidFill>
                <a:latin typeface="Segoe UI" panose="020B0502040204020203" pitchFamily="34" charset="0"/>
              </a:rPr>
              <a:t>Formerly called “Cognitive Services”, AI Services is a set of APIs that serve state-of-the-art models for various tasks. This includes computer vision, NLP, Open AI LLMs, etc.</a:t>
            </a:r>
            <a:endParaRPr lang="en-US" dirty="0">
              <a:solidFill>
                <a:schemeClr val="bg2"/>
              </a:solidFill>
            </a:endParaRPr>
          </a:p>
        </p:txBody>
      </p:sp>
      <p:graphicFrame>
        <p:nvGraphicFramePr>
          <p:cNvPr id="4" name="Object 3">
            <a:extLst>
              <a:ext uri="{FF2B5EF4-FFF2-40B4-BE49-F238E27FC236}">
                <a16:creationId xmlns:a16="http://schemas.microsoft.com/office/drawing/2014/main" id="{0D57DC28-1E24-2C21-58F5-13A066AA14AE}"/>
              </a:ext>
            </a:extLst>
          </p:cNvPr>
          <p:cNvGraphicFramePr>
            <a:graphicFrameLocks noChangeAspect="1"/>
          </p:cNvGraphicFramePr>
          <p:nvPr>
            <p:extLst>
              <p:ext uri="{D42A27DB-BD31-4B8C-83A1-F6EECF244321}">
                <p14:modId xmlns:p14="http://schemas.microsoft.com/office/powerpoint/2010/main" val="475669903"/>
              </p:ext>
            </p:extLst>
          </p:nvPr>
        </p:nvGraphicFramePr>
        <p:xfrm>
          <a:off x="538266" y="1333098"/>
          <a:ext cx="8067468" cy="3142951"/>
        </p:xfrm>
        <a:graphic>
          <a:graphicData uri="http://schemas.openxmlformats.org/presentationml/2006/ole">
            <mc:AlternateContent xmlns:mc="http://schemas.openxmlformats.org/markup-compatibility/2006">
              <mc:Choice xmlns:v="urn:schemas-microsoft-com:vml" Requires="v">
                <p:oleObj r:id="rId3" imgW="29390276" imgH="11447145" progId="">
                  <p:embed/>
                </p:oleObj>
              </mc:Choice>
              <mc:Fallback>
                <p:oleObj r:id="rId3" imgW="29390276" imgH="11447145" progId="">
                  <p:embed/>
                  <p:pic>
                    <p:nvPicPr>
                      <p:cNvPr id="0" name=""/>
                      <p:cNvPicPr/>
                      <p:nvPr/>
                    </p:nvPicPr>
                    <p:blipFill>
                      <a:blip r:embed="rId4"/>
                      <a:stretch>
                        <a:fillRect/>
                      </a:stretch>
                    </p:blipFill>
                    <p:spPr>
                      <a:xfrm>
                        <a:off x="538266" y="1333098"/>
                        <a:ext cx="8067468" cy="3142951"/>
                      </a:xfrm>
                      <a:prstGeom prst="rect">
                        <a:avLst/>
                      </a:prstGeom>
                    </p:spPr>
                  </p:pic>
                </p:oleObj>
              </mc:Fallback>
            </mc:AlternateContent>
          </a:graphicData>
        </a:graphic>
      </p:graphicFrame>
      <p:pic>
        <p:nvPicPr>
          <p:cNvPr id="9" name="Graphic 8">
            <a:extLst>
              <a:ext uri="{FF2B5EF4-FFF2-40B4-BE49-F238E27FC236}">
                <a16:creationId xmlns:a16="http://schemas.microsoft.com/office/drawing/2014/main" id="{F368A54F-3C16-C253-FE50-18472621A3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96794" y="318494"/>
            <a:ext cx="601070" cy="601070"/>
          </a:xfrm>
          <a:prstGeom prst="rect">
            <a:avLst/>
          </a:prstGeom>
        </p:spPr>
      </p:pic>
    </p:spTree>
    <p:extLst>
      <p:ext uri="{BB962C8B-B14F-4D97-AF65-F5344CB8AC3E}">
        <p14:creationId xmlns:p14="http://schemas.microsoft.com/office/powerpoint/2010/main" val="5299515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C636-A7BA-4B19-A962-009FDDC9D794}"/>
              </a:ext>
            </a:extLst>
          </p:cNvPr>
          <p:cNvSpPr>
            <a:spLocks noGrp="1"/>
          </p:cNvSpPr>
          <p:nvPr>
            <p:ph type="title"/>
          </p:nvPr>
        </p:nvSpPr>
        <p:spPr>
          <a:xfrm>
            <a:off x="319500" y="548640"/>
            <a:ext cx="2808000" cy="601980"/>
          </a:xfrm>
        </p:spPr>
        <p:txBody>
          <a:bodyPr/>
          <a:lstStyle/>
          <a:p>
            <a:r>
              <a:rPr lang="en-US" dirty="0"/>
              <a:t>Clustering</a:t>
            </a:r>
          </a:p>
        </p:txBody>
      </p:sp>
      <p:sp>
        <p:nvSpPr>
          <p:cNvPr id="3" name="Text Placeholder 2">
            <a:extLst>
              <a:ext uri="{FF2B5EF4-FFF2-40B4-BE49-F238E27FC236}">
                <a16:creationId xmlns:a16="http://schemas.microsoft.com/office/drawing/2014/main" id="{3D0582B5-5A3D-401F-90F1-0860B0B4CA57}"/>
              </a:ext>
            </a:extLst>
          </p:cNvPr>
          <p:cNvSpPr>
            <a:spLocks noGrp="1"/>
          </p:cNvSpPr>
          <p:nvPr>
            <p:ph type="body" idx="1"/>
          </p:nvPr>
        </p:nvSpPr>
        <p:spPr>
          <a:xfrm>
            <a:off x="319500" y="1203960"/>
            <a:ext cx="2903760" cy="3449044"/>
          </a:xfrm>
        </p:spPr>
        <p:txBody>
          <a:bodyPr/>
          <a:lstStyle/>
          <a:p>
            <a:pPr marL="152400" indent="0">
              <a:spcBef>
                <a:spcPts val="600"/>
              </a:spcBef>
              <a:buNone/>
            </a:pPr>
            <a:r>
              <a:rPr lang="en-US" dirty="0"/>
              <a:t>Multiple methods:</a:t>
            </a:r>
          </a:p>
          <a:p>
            <a:pPr>
              <a:spcBef>
                <a:spcPts val="600"/>
              </a:spcBef>
            </a:pPr>
            <a:r>
              <a:rPr lang="en-US" dirty="0"/>
              <a:t>Agglomerative – “Bottom-Up”</a:t>
            </a:r>
          </a:p>
          <a:p>
            <a:pPr lvl="1">
              <a:spcBef>
                <a:spcPts val="600"/>
              </a:spcBef>
            </a:pPr>
            <a:r>
              <a:rPr lang="en-US" dirty="0"/>
              <a:t>UPGMA</a:t>
            </a:r>
          </a:p>
          <a:p>
            <a:pPr>
              <a:spcBef>
                <a:spcPts val="600"/>
              </a:spcBef>
            </a:pPr>
            <a:r>
              <a:rPr lang="en-US" dirty="0"/>
              <a:t>Divisive – “Top-Down”</a:t>
            </a:r>
          </a:p>
          <a:p>
            <a:pPr lvl="1">
              <a:spcBef>
                <a:spcPts val="600"/>
              </a:spcBef>
            </a:pPr>
            <a:r>
              <a:rPr lang="en-US" dirty="0"/>
              <a:t>k-Means</a:t>
            </a:r>
          </a:p>
          <a:p>
            <a:pPr marL="152400" indent="0">
              <a:spcBef>
                <a:spcPts val="600"/>
              </a:spcBef>
              <a:buNone/>
            </a:pPr>
            <a:r>
              <a:rPr lang="en-US" dirty="0"/>
              <a:t>Based on some distance metric and some linkage criteria.</a:t>
            </a:r>
          </a:p>
        </p:txBody>
      </p:sp>
      <p:pic>
        <p:nvPicPr>
          <p:cNvPr id="4" name="Picture 5">
            <a:extLst>
              <a:ext uri="{FF2B5EF4-FFF2-40B4-BE49-F238E27FC236}">
                <a16:creationId xmlns:a16="http://schemas.microsoft.com/office/drawing/2014/main" id="{C775C1C4-EEF7-4E3F-9DA6-D9956EEA8900}"/>
              </a:ext>
            </a:extLst>
          </p:cNvPr>
          <p:cNvPicPr>
            <a:picLocks noChangeAspect="1" noChangeArrowheads="1"/>
          </p:cNvPicPr>
          <p:nvPr/>
        </p:nvPicPr>
        <p:blipFill>
          <a:blip r:embed="rId2" cstate="print"/>
          <a:srcRect/>
          <a:stretch>
            <a:fillRect/>
          </a:stretch>
        </p:blipFill>
        <p:spPr bwMode="auto">
          <a:xfrm>
            <a:off x="3458545" y="70391"/>
            <a:ext cx="5539740" cy="4582613"/>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id="{58F7AA0B-38B1-467E-8ECD-6E397157445E}"/>
              </a:ext>
            </a:extLst>
          </p:cNvPr>
          <p:cNvPicPr>
            <a:picLocks noChangeAspect="1" noChangeArrowheads="1"/>
          </p:cNvPicPr>
          <p:nvPr/>
        </p:nvPicPr>
        <p:blipFill>
          <a:blip r:embed="rId3" cstate="print"/>
          <a:srcRect/>
          <a:stretch>
            <a:fillRect/>
          </a:stretch>
        </p:blipFill>
        <p:spPr bwMode="auto">
          <a:xfrm>
            <a:off x="72233" y="3503160"/>
            <a:ext cx="3386312" cy="1571760"/>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FC90441F-243B-48D1-92E4-9755177C56AA}"/>
              </a:ext>
            </a:extLst>
          </p:cNvPr>
          <p:cNvSpPr/>
          <p:nvPr/>
        </p:nvSpPr>
        <p:spPr>
          <a:xfrm>
            <a:off x="3596640" y="4819193"/>
            <a:ext cx="4572000" cy="253916"/>
          </a:xfrm>
          <a:prstGeom prst="rect">
            <a:avLst/>
          </a:prstGeom>
        </p:spPr>
        <p:txBody>
          <a:bodyPr>
            <a:spAutoFit/>
          </a:bodyPr>
          <a:lstStyle/>
          <a:p>
            <a:r>
              <a:rPr lang="en-US" sz="1000" dirty="0">
                <a:hlinkClick r:id="rId4"/>
              </a:rPr>
              <a:t>https://www.cmpe.boun.edu.tr/~ethem/i2ml3e/3e_v1-0/i2ml3e-chap7.pptx</a:t>
            </a:r>
            <a:endParaRPr lang="en-US" sz="1000" dirty="0"/>
          </a:p>
        </p:txBody>
      </p:sp>
    </p:spTree>
    <p:extLst>
      <p:ext uri="{BB962C8B-B14F-4D97-AF65-F5344CB8AC3E}">
        <p14:creationId xmlns:p14="http://schemas.microsoft.com/office/powerpoint/2010/main" val="41402297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5983E-2041-4E1F-A9B9-EF91C301796F}"/>
              </a:ext>
            </a:extLst>
          </p:cNvPr>
          <p:cNvSpPr>
            <a:spLocks noGrp="1"/>
          </p:cNvSpPr>
          <p:nvPr>
            <p:ph type="title"/>
          </p:nvPr>
        </p:nvSpPr>
        <p:spPr>
          <a:xfrm>
            <a:off x="319500" y="617220"/>
            <a:ext cx="2393220" cy="1075080"/>
          </a:xfrm>
        </p:spPr>
        <p:txBody>
          <a:bodyPr/>
          <a:lstStyle/>
          <a:p>
            <a:r>
              <a:rPr lang="en-US" dirty="0"/>
              <a:t>Computational Complexity</a:t>
            </a:r>
          </a:p>
        </p:txBody>
      </p:sp>
      <p:sp>
        <p:nvSpPr>
          <p:cNvPr id="3" name="Text Placeholder 2">
            <a:extLst>
              <a:ext uri="{FF2B5EF4-FFF2-40B4-BE49-F238E27FC236}">
                <a16:creationId xmlns:a16="http://schemas.microsoft.com/office/drawing/2014/main" id="{8DFE20FD-6DCB-454C-82C7-CE4AAB8FE905}"/>
              </a:ext>
            </a:extLst>
          </p:cNvPr>
          <p:cNvSpPr>
            <a:spLocks noGrp="1"/>
          </p:cNvSpPr>
          <p:nvPr>
            <p:ph type="body" idx="1"/>
          </p:nvPr>
        </p:nvSpPr>
        <p:spPr>
          <a:xfrm>
            <a:off x="319500" y="1846804"/>
            <a:ext cx="2629440" cy="2806200"/>
          </a:xfrm>
        </p:spPr>
        <p:txBody>
          <a:bodyPr/>
          <a:lstStyle/>
          <a:p>
            <a:r>
              <a:rPr lang="en-US" dirty="0"/>
              <a:t>A measure of inherent difficulty in completing a computational task</a:t>
            </a:r>
          </a:p>
          <a:p>
            <a:r>
              <a:rPr lang="en-US" dirty="0"/>
              <a:t>In other words, if I increase the number of input points (either variables, observations, or parameters), by what factor does the computational time increase?</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034D06DB-F6EC-44E0-A92A-9FB1A7D1C2F5}"/>
                  </a:ext>
                </a:extLst>
              </p:cNvPr>
              <p:cNvGraphicFramePr>
                <a:graphicFrameLocks noGrp="1"/>
              </p:cNvGraphicFramePr>
              <p:nvPr>
                <p:extLst>
                  <p:ext uri="{D42A27DB-BD31-4B8C-83A1-F6EECF244321}">
                    <p14:modId xmlns:p14="http://schemas.microsoft.com/office/powerpoint/2010/main" val="4283424805"/>
                  </p:ext>
                </p:extLst>
              </p:nvPr>
            </p:nvGraphicFramePr>
            <p:xfrm>
              <a:off x="2887980" y="221810"/>
              <a:ext cx="6111240" cy="2372360"/>
            </p:xfrm>
            <a:graphic>
              <a:graphicData uri="http://schemas.openxmlformats.org/drawingml/2006/table">
                <a:tbl>
                  <a:tblPr firstRow="1" bandRow="1">
                    <a:tableStyleId>{21E4AEA4-8DFA-4A89-87EB-49C32662AFE0}</a:tableStyleId>
                  </a:tblPr>
                  <a:tblGrid>
                    <a:gridCol w="1830882">
                      <a:extLst>
                        <a:ext uri="{9D8B030D-6E8A-4147-A177-3AD203B41FA5}">
                          <a16:colId xmlns:a16="http://schemas.microsoft.com/office/drawing/2014/main" val="1086973525"/>
                        </a:ext>
                      </a:extLst>
                    </a:gridCol>
                    <a:gridCol w="1664438">
                      <a:extLst>
                        <a:ext uri="{9D8B030D-6E8A-4147-A177-3AD203B41FA5}">
                          <a16:colId xmlns:a16="http://schemas.microsoft.com/office/drawing/2014/main" val="859440288"/>
                        </a:ext>
                      </a:extLst>
                    </a:gridCol>
                    <a:gridCol w="2615920">
                      <a:extLst>
                        <a:ext uri="{9D8B030D-6E8A-4147-A177-3AD203B41FA5}">
                          <a16:colId xmlns:a16="http://schemas.microsoft.com/office/drawing/2014/main" val="3505138021"/>
                        </a:ext>
                      </a:extLst>
                    </a:gridCol>
                  </a:tblGrid>
                  <a:tr h="370840">
                    <a:tc>
                      <a:txBody>
                        <a:bodyPr/>
                        <a:lstStyle/>
                        <a:p>
                          <a:r>
                            <a:rPr lang="en-US" dirty="0"/>
                            <a:t>Algorithm</a:t>
                          </a:r>
                        </a:p>
                      </a:txBody>
                      <a:tcPr/>
                    </a:tc>
                    <a:tc>
                      <a:txBody>
                        <a:bodyPr/>
                        <a:lstStyle/>
                        <a:p>
                          <a:r>
                            <a:rPr lang="en-US" dirty="0"/>
                            <a:t>Training Complexity</a:t>
                          </a:r>
                        </a:p>
                      </a:txBody>
                      <a:tcPr/>
                    </a:tc>
                    <a:tc>
                      <a:txBody>
                        <a:bodyPr/>
                        <a:lstStyle/>
                        <a:p>
                          <a:r>
                            <a:rPr lang="en-US" dirty="0"/>
                            <a:t>Prediction Complexity</a:t>
                          </a:r>
                        </a:p>
                      </a:txBody>
                      <a:tcPr/>
                    </a:tc>
                    <a:extLst>
                      <a:ext uri="{0D108BD9-81ED-4DB2-BD59-A6C34878D82A}">
                        <a16:rowId xmlns:a16="http://schemas.microsoft.com/office/drawing/2014/main" val="3525679299"/>
                      </a:ext>
                    </a:extLst>
                  </a:tr>
                  <a:tr h="370840">
                    <a:tc>
                      <a:txBody>
                        <a:bodyPr/>
                        <a:lstStyle/>
                        <a:p>
                          <a:r>
                            <a:rPr lang="en-US" dirty="0"/>
                            <a:t>Linear Regression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2</m:t>
                                    </m:r>
                                  </m:sup>
                                </m:sSup>
                                <m:r>
                                  <a:rPr lang="en-US" b="0" i="1" smtClean="0">
                                    <a:latin typeface="Cambria Math" panose="02040503050406030204" pitchFamily="18" charset="0"/>
                                  </a:rPr>
                                  <m:t>𝑛</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3</m:t>
                                    </m:r>
                                  </m:sup>
                                </m:sSup>
                                <m:r>
                                  <a:rPr lang="en-US" b="0" i="1" smtClean="0">
                                    <a:latin typeface="Cambria Math" panose="02040503050406030204" pitchFamily="18" charset="0"/>
                                  </a:rPr>
                                  <m:t>)</m:t>
                                </m:r>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868537425"/>
                      </a:ext>
                    </a:extLst>
                  </a:tr>
                  <a:tr h="370840">
                    <a:tc>
                      <a:txBody>
                        <a:bodyPr/>
                        <a:lstStyle/>
                        <a:p>
                          <a:r>
                            <a:rPr lang="en-US" dirty="0"/>
                            <a:t>Decision Trees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1185137565"/>
                      </a:ext>
                    </a:extLst>
                  </a:tr>
                  <a:tr h="370840">
                    <a:tc>
                      <a:txBody>
                        <a:bodyPr/>
                        <a:lstStyle/>
                        <a:p>
                          <a:r>
                            <a:rPr lang="en-US" dirty="0"/>
                            <a:t>Random Forest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𝑝𝑎</m:t>
                                </m:r>
                                <m:r>
                                  <a:rPr lang="en-US" b="0" i="1" smtClean="0">
                                    <a:latin typeface="Cambria Math" panose="02040503050406030204" pitchFamily="18" charset="0"/>
                                  </a:rPr>
                                  <m:t>)</m:t>
                                </m:r>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𝑝𝑎</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54471391"/>
                      </a:ext>
                    </a:extLst>
                  </a:tr>
                  <a:tr h="370840">
                    <a:tc>
                      <a:txBody>
                        <a:bodyPr/>
                        <a:lstStyle/>
                        <a:p>
                          <a:r>
                            <a:rPr lang="en-US" dirty="0"/>
                            <a:t>k-Means Clustering</a:t>
                          </a:r>
                        </a:p>
                      </a:txBody>
                      <a:tcPr/>
                    </a:tc>
                    <a:tc>
                      <a:txBody>
                        <a:bodyPr/>
                        <a:lstStyle/>
                        <a:p>
                          <a:pPr algn="ctr"/>
                          <a:r>
                            <a:rPr lang="en-US" sz="1050" i="1" dirty="0"/>
                            <a:t>N/A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𝑛𝑘</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1329151485"/>
                      </a:ext>
                    </a:extLst>
                  </a:tr>
                  <a:tr h="370840">
                    <a:tc>
                      <a:txBody>
                        <a:bodyPr/>
                        <a:lstStyle/>
                        <a:p>
                          <a:r>
                            <a:rPr lang="en-US" dirty="0"/>
                            <a:t>UPGMA</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i="1" dirty="0"/>
                            <a:t>N/A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3</m:t>
                                  </m:r>
                                </m:sup>
                              </m:sSup>
                              <m:r>
                                <a:rPr lang="en-US" b="0" i="1" smtClean="0">
                                  <a:latin typeface="Cambria Math" panose="02040503050406030204" pitchFamily="18" charset="0"/>
                                </a:rPr>
                                <m:t>)</m:t>
                              </m:r>
                            </m:oMath>
                          </a14:m>
                          <a:r>
                            <a:rPr lang="en-US" dirty="0"/>
                            <a:t> or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e>
                              </m:func>
                              <m:r>
                                <a:rPr lang="en-US" b="0" i="1" smtClean="0">
                                  <a:latin typeface="Cambria Math" panose="02040503050406030204" pitchFamily="18" charset="0"/>
                                </a:rPr>
                                <m:t>)</m:t>
                              </m:r>
                            </m:oMath>
                          </a14:m>
                          <a:r>
                            <a:rPr lang="en-US" dirty="0"/>
                            <a:t> or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dirty="0"/>
                            <a:t> </a:t>
                          </a:r>
                        </a:p>
                      </a:txBody>
                      <a:tcPr/>
                    </a:tc>
                    <a:extLst>
                      <a:ext uri="{0D108BD9-81ED-4DB2-BD59-A6C34878D82A}">
                        <a16:rowId xmlns:a16="http://schemas.microsoft.com/office/drawing/2014/main" val="2175040696"/>
                      </a:ext>
                    </a:extLst>
                  </a:tr>
                </a:tbl>
              </a:graphicData>
            </a:graphic>
          </p:graphicFrame>
        </mc:Choice>
        <mc:Fallback xmlns="">
          <p:graphicFrame>
            <p:nvGraphicFramePr>
              <p:cNvPr id="5" name="Table 4">
                <a:extLst>
                  <a:ext uri="{FF2B5EF4-FFF2-40B4-BE49-F238E27FC236}">
                    <a16:creationId xmlns:a16="http://schemas.microsoft.com/office/drawing/2014/main" id="{034D06DB-F6EC-44E0-A92A-9FB1A7D1C2F5}"/>
                  </a:ext>
                </a:extLst>
              </p:cNvPr>
              <p:cNvGraphicFramePr>
                <a:graphicFrameLocks noGrp="1"/>
              </p:cNvGraphicFramePr>
              <p:nvPr>
                <p:extLst>
                  <p:ext uri="{D42A27DB-BD31-4B8C-83A1-F6EECF244321}">
                    <p14:modId xmlns:p14="http://schemas.microsoft.com/office/powerpoint/2010/main" val="4283424805"/>
                  </p:ext>
                </p:extLst>
              </p:nvPr>
            </p:nvGraphicFramePr>
            <p:xfrm>
              <a:off x="2887980" y="221810"/>
              <a:ext cx="6111240" cy="2372360"/>
            </p:xfrm>
            <a:graphic>
              <a:graphicData uri="http://schemas.openxmlformats.org/drawingml/2006/table">
                <a:tbl>
                  <a:tblPr firstRow="1" bandRow="1">
                    <a:tableStyleId>{21E4AEA4-8DFA-4A89-87EB-49C32662AFE0}</a:tableStyleId>
                  </a:tblPr>
                  <a:tblGrid>
                    <a:gridCol w="1830882">
                      <a:extLst>
                        <a:ext uri="{9D8B030D-6E8A-4147-A177-3AD203B41FA5}">
                          <a16:colId xmlns:a16="http://schemas.microsoft.com/office/drawing/2014/main" val="1086973525"/>
                        </a:ext>
                      </a:extLst>
                    </a:gridCol>
                    <a:gridCol w="1664438">
                      <a:extLst>
                        <a:ext uri="{9D8B030D-6E8A-4147-A177-3AD203B41FA5}">
                          <a16:colId xmlns:a16="http://schemas.microsoft.com/office/drawing/2014/main" val="859440288"/>
                        </a:ext>
                      </a:extLst>
                    </a:gridCol>
                    <a:gridCol w="2615920">
                      <a:extLst>
                        <a:ext uri="{9D8B030D-6E8A-4147-A177-3AD203B41FA5}">
                          <a16:colId xmlns:a16="http://schemas.microsoft.com/office/drawing/2014/main" val="3505138021"/>
                        </a:ext>
                      </a:extLst>
                    </a:gridCol>
                  </a:tblGrid>
                  <a:tr h="518160">
                    <a:tc>
                      <a:txBody>
                        <a:bodyPr/>
                        <a:lstStyle/>
                        <a:p>
                          <a:r>
                            <a:rPr lang="en-US" dirty="0"/>
                            <a:t>Algorithm</a:t>
                          </a:r>
                        </a:p>
                      </a:txBody>
                      <a:tcPr/>
                    </a:tc>
                    <a:tc>
                      <a:txBody>
                        <a:bodyPr/>
                        <a:lstStyle/>
                        <a:p>
                          <a:r>
                            <a:rPr lang="en-US" dirty="0"/>
                            <a:t>Training Complexity</a:t>
                          </a:r>
                        </a:p>
                      </a:txBody>
                      <a:tcPr/>
                    </a:tc>
                    <a:tc>
                      <a:txBody>
                        <a:bodyPr/>
                        <a:lstStyle/>
                        <a:p>
                          <a:r>
                            <a:rPr lang="en-US" dirty="0"/>
                            <a:t>Prediction Complexity</a:t>
                          </a:r>
                        </a:p>
                      </a:txBody>
                      <a:tcPr/>
                    </a:tc>
                    <a:extLst>
                      <a:ext uri="{0D108BD9-81ED-4DB2-BD59-A6C34878D82A}">
                        <a16:rowId xmlns:a16="http://schemas.microsoft.com/office/drawing/2014/main" val="3525679299"/>
                      </a:ext>
                    </a:extLst>
                  </a:tr>
                  <a:tr h="370840">
                    <a:tc>
                      <a:txBody>
                        <a:bodyPr/>
                        <a:lstStyle/>
                        <a:p>
                          <a:r>
                            <a:rPr lang="en-US" dirty="0"/>
                            <a:t>Linear Regression</a:t>
                          </a:r>
                        </a:p>
                      </a:txBody>
                      <a:tcPr/>
                    </a:tc>
                    <a:tc>
                      <a:txBody>
                        <a:bodyPr/>
                        <a:lstStyle/>
                        <a:p>
                          <a:endParaRPr lang="en-US"/>
                        </a:p>
                      </a:txBody>
                      <a:tcPr>
                        <a:blipFill>
                          <a:blip r:embed="rId2"/>
                          <a:stretch>
                            <a:fillRect l="-110623" t="-140984" r="-158974" b="-403279"/>
                          </a:stretch>
                        </a:blipFill>
                      </a:tcPr>
                    </a:tc>
                    <a:tc>
                      <a:txBody>
                        <a:bodyPr/>
                        <a:lstStyle/>
                        <a:p>
                          <a:endParaRPr lang="en-US"/>
                        </a:p>
                      </a:txBody>
                      <a:tcPr>
                        <a:blipFill>
                          <a:blip r:embed="rId2"/>
                          <a:stretch>
                            <a:fillRect l="-133721" t="-140984" r="-930" b="-403279"/>
                          </a:stretch>
                        </a:blipFill>
                      </a:tcPr>
                    </a:tc>
                    <a:extLst>
                      <a:ext uri="{0D108BD9-81ED-4DB2-BD59-A6C34878D82A}">
                        <a16:rowId xmlns:a16="http://schemas.microsoft.com/office/drawing/2014/main" val="3868537425"/>
                      </a:ext>
                    </a:extLst>
                  </a:tr>
                  <a:tr h="370840">
                    <a:tc>
                      <a:txBody>
                        <a:bodyPr/>
                        <a:lstStyle/>
                        <a:p>
                          <a:r>
                            <a:rPr lang="en-US" dirty="0"/>
                            <a:t>Decision Trees</a:t>
                          </a:r>
                        </a:p>
                      </a:txBody>
                      <a:tcPr/>
                    </a:tc>
                    <a:tc>
                      <a:txBody>
                        <a:bodyPr/>
                        <a:lstStyle/>
                        <a:p>
                          <a:endParaRPr lang="en-US"/>
                        </a:p>
                      </a:txBody>
                      <a:tcPr>
                        <a:blipFill>
                          <a:blip r:embed="rId2"/>
                          <a:stretch>
                            <a:fillRect l="-110623" t="-240984" r="-158974" b="-303279"/>
                          </a:stretch>
                        </a:blipFill>
                      </a:tcPr>
                    </a:tc>
                    <a:tc>
                      <a:txBody>
                        <a:bodyPr/>
                        <a:lstStyle/>
                        <a:p>
                          <a:endParaRPr lang="en-US"/>
                        </a:p>
                      </a:txBody>
                      <a:tcPr>
                        <a:blipFill>
                          <a:blip r:embed="rId2"/>
                          <a:stretch>
                            <a:fillRect l="-133721" t="-240984" r="-930" b="-303279"/>
                          </a:stretch>
                        </a:blipFill>
                      </a:tcPr>
                    </a:tc>
                    <a:extLst>
                      <a:ext uri="{0D108BD9-81ED-4DB2-BD59-A6C34878D82A}">
                        <a16:rowId xmlns:a16="http://schemas.microsoft.com/office/drawing/2014/main" val="1185137565"/>
                      </a:ext>
                    </a:extLst>
                  </a:tr>
                  <a:tr h="370840">
                    <a:tc>
                      <a:txBody>
                        <a:bodyPr/>
                        <a:lstStyle/>
                        <a:p>
                          <a:r>
                            <a:rPr lang="en-US" dirty="0"/>
                            <a:t>Random Forest</a:t>
                          </a:r>
                        </a:p>
                      </a:txBody>
                      <a:tcPr/>
                    </a:tc>
                    <a:tc>
                      <a:txBody>
                        <a:bodyPr/>
                        <a:lstStyle/>
                        <a:p>
                          <a:endParaRPr lang="en-US"/>
                        </a:p>
                      </a:txBody>
                      <a:tcPr>
                        <a:blipFill>
                          <a:blip r:embed="rId2"/>
                          <a:stretch>
                            <a:fillRect l="-110623" t="-340984" r="-158974" b="-203279"/>
                          </a:stretch>
                        </a:blipFill>
                      </a:tcPr>
                    </a:tc>
                    <a:tc>
                      <a:txBody>
                        <a:bodyPr/>
                        <a:lstStyle/>
                        <a:p>
                          <a:endParaRPr lang="en-US"/>
                        </a:p>
                      </a:txBody>
                      <a:tcPr>
                        <a:blipFill>
                          <a:blip r:embed="rId2"/>
                          <a:stretch>
                            <a:fillRect l="-133721" t="-340984" r="-930" b="-203279"/>
                          </a:stretch>
                        </a:blipFill>
                      </a:tcPr>
                    </a:tc>
                    <a:extLst>
                      <a:ext uri="{0D108BD9-81ED-4DB2-BD59-A6C34878D82A}">
                        <a16:rowId xmlns:a16="http://schemas.microsoft.com/office/drawing/2014/main" val="354471391"/>
                      </a:ext>
                    </a:extLst>
                  </a:tr>
                  <a:tr h="370840">
                    <a:tc>
                      <a:txBody>
                        <a:bodyPr/>
                        <a:lstStyle/>
                        <a:p>
                          <a:r>
                            <a:rPr lang="en-US" dirty="0"/>
                            <a:t>k-Means Clustering</a:t>
                          </a:r>
                        </a:p>
                      </a:txBody>
                      <a:tcPr/>
                    </a:tc>
                    <a:tc>
                      <a:txBody>
                        <a:bodyPr/>
                        <a:lstStyle/>
                        <a:p>
                          <a:pPr algn="ctr"/>
                          <a:r>
                            <a:rPr lang="en-US" sz="1050" i="1" dirty="0"/>
                            <a:t>N/A</a:t>
                          </a:r>
                        </a:p>
                      </a:txBody>
                      <a:tcPr/>
                    </a:tc>
                    <a:tc>
                      <a:txBody>
                        <a:bodyPr/>
                        <a:lstStyle/>
                        <a:p>
                          <a:endParaRPr lang="en-US"/>
                        </a:p>
                      </a:txBody>
                      <a:tcPr>
                        <a:blipFill>
                          <a:blip r:embed="rId2"/>
                          <a:stretch>
                            <a:fillRect l="-133721" t="-440984" r="-930" b="-103279"/>
                          </a:stretch>
                        </a:blipFill>
                      </a:tcPr>
                    </a:tc>
                    <a:extLst>
                      <a:ext uri="{0D108BD9-81ED-4DB2-BD59-A6C34878D82A}">
                        <a16:rowId xmlns:a16="http://schemas.microsoft.com/office/drawing/2014/main" val="1329151485"/>
                      </a:ext>
                    </a:extLst>
                  </a:tr>
                  <a:tr h="370840">
                    <a:tc>
                      <a:txBody>
                        <a:bodyPr/>
                        <a:lstStyle/>
                        <a:p>
                          <a:r>
                            <a:rPr lang="en-US" dirty="0"/>
                            <a:t>UPGMA</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i="1" dirty="0"/>
                            <a:t>N/A</a:t>
                          </a:r>
                        </a:p>
                      </a:txBody>
                      <a:tcPr/>
                    </a:tc>
                    <a:tc>
                      <a:txBody>
                        <a:bodyPr/>
                        <a:lstStyle/>
                        <a:p>
                          <a:endParaRPr lang="en-US"/>
                        </a:p>
                      </a:txBody>
                      <a:tcPr>
                        <a:blipFill>
                          <a:blip r:embed="rId2"/>
                          <a:stretch>
                            <a:fillRect l="-133721" t="-540984" r="-930" b="-3279"/>
                          </a:stretch>
                        </a:blipFill>
                      </a:tcPr>
                    </a:tc>
                    <a:extLst>
                      <a:ext uri="{0D108BD9-81ED-4DB2-BD59-A6C34878D82A}">
                        <a16:rowId xmlns:a16="http://schemas.microsoft.com/office/drawing/2014/main" val="2175040696"/>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7B352F2-895E-49F9-87E6-C8E444A693F0}"/>
                  </a:ext>
                </a:extLst>
              </p:cNvPr>
              <p:cNvSpPr txBox="1"/>
              <p:nvPr/>
            </p:nvSpPr>
            <p:spPr>
              <a:xfrm>
                <a:off x="6535660" y="2880666"/>
                <a:ext cx="2463560" cy="861774"/>
              </a:xfrm>
              <a:prstGeom prst="rect">
                <a:avLst/>
              </a:prstGeom>
              <a:noFill/>
            </p:spPr>
            <p:txBody>
              <a:bodyPr wrap="square" lIns="0" tIns="0" rIns="0" bIns="0" rtlCol="0">
                <a:spAutoFit/>
              </a:bodyPr>
              <a:lstStyle/>
              <a:p>
                <a:r>
                  <a:rPr lang="en-US" b="0" dirty="0"/>
                  <a:t>Where:</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𝑜𝑏𝑠𝑒𝑟𝑣𝑎𝑡𝑖𝑜𝑛𝑠</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𝑓𝑒𝑎𝑡𝑢𝑟𝑒𝑠</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𝑡𝑟𝑒𝑒𝑠</m:t>
                      </m:r>
                    </m:oMath>
                  </m:oMathPara>
                </a14:m>
                <a:endParaRPr lang="en-US" b="0" dirty="0"/>
              </a:p>
            </p:txBody>
          </p:sp>
        </mc:Choice>
        <mc:Fallback xmlns="">
          <p:sp>
            <p:nvSpPr>
              <p:cNvPr id="6" name="TextBox 5">
                <a:extLst>
                  <a:ext uri="{FF2B5EF4-FFF2-40B4-BE49-F238E27FC236}">
                    <a16:creationId xmlns:a16="http://schemas.microsoft.com/office/drawing/2014/main" id="{E7B352F2-895E-49F9-87E6-C8E444A693F0}"/>
                  </a:ext>
                </a:extLst>
              </p:cNvPr>
              <p:cNvSpPr txBox="1">
                <a:spLocks noRot="1" noChangeAspect="1" noMove="1" noResize="1" noEditPoints="1" noAdjustHandles="1" noChangeArrowheads="1" noChangeShapeType="1" noTextEdit="1"/>
              </p:cNvSpPr>
              <p:nvPr/>
            </p:nvSpPr>
            <p:spPr>
              <a:xfrm>
                <a:off x="6535660" y="2880666"/>
                <a:ext cx="2463560" cy="861774"/>
              </a:xfrm>
              <a:prstGeom prst="rect">
                <a:avLst/>
              </a:prstGeom>
              <a:blipFill>
                <a:blip r:embed="rId3"/>
                <a:stretch>
                  <a:fillRect l="-4455" t="-7092" b="-7801"/>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623F3C61-5A5C-4385-8842-85169F38475A}"/>
              </a:ext>
            </a:extLst>
          </p:cNvPr>
          <p:cNvSpPr/>
          <p:nvPr/>
        </p:nvSpPr>
        <p:spPr>
          <a:xfrm>
            <a:off x="0" y="4743390"/>
            <a:ext cx="3032760" cy="400110"/>
          </a:xfrm>
          <a:prstGeom prst="rect">
            <a:avLst/>
          </a:prstGeom>
        </p:spPr>
        <p:txBody>
          <a:bodyPr wrap="square">
            <a:spAutoFit/>
          </a:bodyPr>
          <a:lstStyle/>
          <a:p>
            <a:r>
              <a:rPr lang="en-US" sz="1000" dirty="0">
                <a:hlinkClick r:id="rId4"/>
              </a:rPr>
              <a:t>https://www.thekerneltrip.com/machine/learning/computational-complexity-learning-algorithms/</a:t>
            </a:r>
            <a:endParaRPr lang="en-US" sz="1000" dirty="0"/>
          </a:p>
        </p:txBody>
      </p:sp>
      <p:pic>
        <p:nvPicPr>
          <p:cNvPr id="9" name="Picture 8">
            <a:extLst>
              <a:ext uri="{FF2B5EF4-FFF2-40B4-BE49-F238E27FC236}">
                <a16:creationId xmlns:a16="http://schemas.microsoft.com/office/drawing/2014/main" id="{C47CE517-FC33-4343-B919-9636C6802405}"/>
              </a:ext>
            </a:extLst>
          </p:cNvPr>
          <p:cNvPicPr>
            <a:picLocks noChangeAspect="1"/>
          </p:cNvPicPr>
          <p:nvPr/>
        </p:nvPicPr>
        <p:blipFill>
          <a:blip r:embed="rId5"/>
          <a:stretch>
            <a:fillRect/>
          </a:stretch>
        </p:blipFill>
        <p:spPr>
          <a:xfrm>
            <a:off x="3558541" y="2679940"/>
            <a:ext cx="2463560" cy="2463560"/>
          </a:xfrm>
          <a:prstGeom prst="rect">
            <a:avLst/>
          </a:prstGeom>
        </p:spPr>
      </p:pic>
    </p:spTree>
    <p:extLst>
      <p:ext uri="{BB962C8B-B14F-4D97-AF65-F5344CB8AC3E}">
        <p14:creationId xmlns:p14="http://schemas.microsoft.com/office/powerpoint/2010/main" val="28198788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3B6CD-C287-4358-8518-0002892C1F0F}"/>
              </a:ext>
            </a:extLst>
          </p:cNvPr>
          <p:cNvSpPr>
            <a:spLocks noGrp="1"/>
          </p:cNvSpPr>
          <p:nvPr>
            <p:ph type="title"/>
          </p:nvPr>
        </p:nvSpPr>
        <p:spPr/>
        <p:txBody>
          <a:bodyPr/>
          <a:lstStyle/>
          <a:p>
            <a:r>
              <a:rPr lang="en-US" dirty="0"/>
              <a:t>Just Keep </a:t>
            </a:r>
            <a:r>
              <a:rPr lang="en-US" dirty="0" err="1"/>
              <a:t>Modelin</a:t>
            </a:r>
            <a:r>
              <a:rPr lang="en-US" dirty="0"/>
              <a:t>’</a:t>
            </a:r>
            <a:endParaRPr lang="en-US" b="0" dirty="0"/>
          </a:p>
        </p:txBody>
      </p:sp>
      <p:sp>
        <p:nvSpPr>
          <p:cNvPr id="3" name="Subtitle 2">
            <a:extLst>
              <a:ext uri="{FF2B5EF4-FFF2-40B4-BE49-F238E27FC236}">
                <a16:creationId xmlns:a16="http://schemas.microsoft.com/office/drawing/2014/main" id="{E50C45D2-D3B0-42AD-8B14-889BF46EF052}"/>
              </a:ext>
            </a:extLst>
          </p:cNvPr>
          <p:cNvSpPr>
            <a:spLocks noGrp="1"/>
          </p:cNvSpPr>
          <p:nvPr>
            <p:ph type="subTitle" idx="1"/>
          </p:nvPr>
        </p:nvSpPr>
        <p:spPr/>
        <p:txBody>
          <a:bodyPr/>
          <a:lstStyle/>
          <a:p>
            <a:pPr marL="0" indent="0"/>
            <a:r>
              <a:rPr lang="en-US" dirty="0"/>
              <a:t>Proving the model is valid in more scenarios than just on the training data.</a:t>
            </a:r>
          </a:p>
        </p:txBody>
      </p:sp>
      <p:sp>
        <p:nvSpPr>
          <p:cNvPr id="4" name="Text Placeholder 3">
            <a:extLst>
              <a:ext uri="{FF2B5EF4-FFF2-40B4-BE49-F238E27FC236}">
                <a16:creationId xmlns:a16="http://schemas.microsoft.com/office/drawing/2014/main" id="{E7965E52-F563-4744-8F1E-F621627D112E}"/>
              </a:ext>
            </a:extLst>
          </p:cNvPr>
          <p:cNvSpPr>
            <a:spLocks noGrp="1"/>
          </p:cNvSpPr>
          <p:nvPr>
            <p:ph type="body" idx="2"/>
          </p:nvPr>
        </p:nvSpPr>
        <p:spPr/>
        <p:txBody>
          <a:bodyPr/>
          <a:lstStyle/>
          <a:p>
            <a:pPr>
              <a:lnSpc>
                <a:spcPct val="100000"/>
              </a:lnSpc>
              <a:spcBef>
                <a:spcPts val="600"/>
              </a:spcBef>
              <a:spcAft>
                <a:spcPts val="600"/>
              </a:spcAft>
            </a:pPr>
            <a:r>
              <a:rPr lang="en-US" dirty="0"/>
              <a:t>Parameter Tuning</a:t>
            </a:r>
          </a:p>
          <a:p>
            <a:pPr lvl="1">
              <a:lnSpc>
                <a:spcPct val="100000"/>
              </a:lnSpc>
              <a:spcBef>
                <a:spcPts val="600"/>
              </a:spcBef>
              <a:spcAft>
                <a:spcPts val="600"/>
              </a:spcAft>
            </a:pPr>
            <a:r>
              <a:rPr lang="en-US" dirty="0"/>
              <a:t>Grid Search</a:t>
            </a:r>
          </a:p>
          <a:p>
            <a:pPr lvl="1">
              <a:lnSpc>
                <a:spcPct val="100000"/>
              </a:lnSpc>
              <a:spcBef>
                <a:spcPts val="600"/>
              </a:spcBef>
              <a:spcAft>
                <a:spcPts val="600"/>
              </a:spcAft>
            </a:pPr>
            <a:r>
              <a:rPr lang="en-US" dirty="0"/>
              <a:t>Regularization</a:t>
            </a:r>
          </a:p>
          <a:p>
            <a:pPr lvl="1">
              <a:lnSpc>
                <a:spcPct val="100000"/>
              </a:lnSpc>
              <a:spcBef>
                <a:spcPts val="600"/>
              </a:spcBef>
              <a:spcAft>
                <a:spcPts val="600"/>
              </a:spcAft>
            </a:pPr>
            <a:r>
              <a:rPr lang="en-US" dirty="0"/>
              <a:t>Gradient Decent</a:t>
            </a:r>
          </a:p>
          <a:p>
            <a:pPr>
              <a:lnSpc>
                <a:spcPct val="100000"/>
              </a:lnSpc>
              <a:spcBef>
                <a:spcPts val="600"/>
              </a:spcBef>
              <a:spcAft>
                <a:spcPts val="600"/>
              </a:spcAft>
            </a:pPr>
            <a:r>
              <a:rPr lang="en-US" dirty="0"/>
              <a:t>Cross-Validation</a:t>
            </a:r>
          </a:p>
          <a:p>
            <a:pPr lvl="1">
              <a:lnSpc>
                <a:spcPct val="100000"/>
              </a:lnSpc>
              <a:spcBef>
                <a:spcPts val="600"/>
              </a:spcBef>
              <a:spcAft>
                <a:spcPts val="600"/>
              </a:spcAft>
            </a:pPr>
            <a:r>
              <a:rPr lang="en-US" dirty="0"/>
              <a:t>k-Fold CV</a:t>
            </a:r>
          </a:p>
          <a:p>
            <a:pPr lvl="1">
              <a:lnSpc>
                <a:spcPct val="100000"/>
              </a:lnSpc>
              <a:spcBef>
                <a:spcPts val="600"/>
              </a:spcBef>
              <a:spcAft>
                <a:spcPts val="600"/>
              </a:spcAft>
            </a:pPr>
            <a:r>
              <a:rPr lang="en-US" dirty="0" err="1"/>
              <a:t>LpOCV</a:t>
            </a:r>
            <a:r>
              <a:rPr lang="en-US" dirty="0"/>
              <a:t>/LOOCV</a:t>
            </a:r>
          </a:p>
          <a:p>
            <a:pPr>
              <a:lnSpc>
                <a:spcPct val="100000"/>
              </a:lnSpc>
              <a:spcBef>
                <a:spcPts val="600"/>
              </a:spcBef>
              <a:spcAft>
                <a:spcPts val="600"/>
              </a:spcAft>
            </a:pPr>
            <a:r>
              <a:rPr lang="en-US" dirty="0"/>
              <a:t>Intro to Training Parallelization</a:t>
            </a:r>
          </a:p>
        </p:txBody>
      </p:sp>
    </p:spTree>
    <p:extLst>
      <p:ext uri="{BB962C8B-B14F-4D97-AF65-F5344CB8AC3E}">
        <p14:creationId xmlns:p14="http://schemas.microsoft.com/office/powerpoint/2010/main" val="39064539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2E4A8-A531-48ED-836D-675AB1A3BB05}"/>
              </a:ext>
            </a:extLst>
          </p:cNvPr>
          <p:cNvSpPr>
            <a:spLocks noGrp="1"/>
          </p:cNvSpPr>
          <p:nvPr>
            <p:ph type="title"/>
          </p:nvPr>
        </p:nvSpPr>
        <p:spPr>
          <a:xfrm>
            <a:off x="319500" y="490496"/>
            <a:ext cx="2808000" cy="569954"/>
          </a:xfrm>
        </p:spPr>
        <p:txBody>
          <a:bodyPr/>
          <a:lstStyle/>
          <a:p>
            <a:r>
              <a:rPr lang="en-US" dirty="0"/>
              <a:t>Grid Search</a:t>
            </a:r>
          </a:p>
        </p:txBody>
      </p:sp>
      <p:sp>
        <p:nvSpPr>
          <p:cNvPr id="3" name="Text Placeholder 2">
            <a:extLst>
              <a:ext uri="{FF2B5EF4-FFF2-40B4-BE49-F238E27FC236}">
                <a16:creationId xmlns:a16="http://schemas.microsoft.com/office/drawing/2014/main" id="{BC86B807-20BD-4328-91CB-2203DB84E850}"/>
              </a:ext>
            </a:extLst>
          </p:cNvPr>
          <p:cNvSpPr>
            <a:spLocks noGrp="1"/>
          </p:cNvSpPr>
          <p:nvPr>
            <p:ph type="body" idx="1"/>
          </p:nvPr>
        </p:nvSpPr>
        <p:spPr>
          <a:xfrm>
            <a:off x="319500" y="1060450"/>
            <a:ext cx="2997112" cy="3592554"/>
          </a:xfrm>
        </p:spPr>
        <p:txBody>
          <a:bodyPr/>
          <a:lstStyle/>
          <a:p>
            <a:pPr>
              <a:spcAft>
                <a:spcPts val="600"/>
              </a:spcAft>
            </a:pPr>
            <a:r>
              <a:rPr lang="en-US" dirty="0"/>
              <a:t>Most traditional way of parameter sweeping is to build a grid of multiple parameter options</a:t>
            </a:r>
          </a:p>
          <a:p>
            <a:pPr>
              <a:spcAft>
                <a:spcPts val="600"/>
              </a:spcAft>
            </a:pPr>
            <a:r>
              <a:rPr lang="en-US" dirty="0"/>
              <a:t>Parameters can be discrete or continuous</a:t>
            </a:r>
          </a:p>
          <a:p>
            <a:pPr>
              <a:spcAft>
                <a:spcPts val="600"/>
              </a:spcAft>
            </a:pPr>
            <a:r>
              <a:rPr lang="en-US" dirty="0"/>
              <a:t>Must pick a finite set of reasonable options</a:t>
            </a:r>
          </a:p>
          <a:p>
            <a:pPr>
              <a:spcAft>
                <a:spcPts val="600"/>
              </a:spcAft>
            </a:pPr>
            <a:r>
              <a:rPr lang="en-US" dirty="0"/>
              <a:t>The locally optimal set is the combination of parameters that minimize or maximize a criterion. </a:t>
            </a:r>
            <a:r>
              <a:rPr lang="en-US" i="1" dirty="0"/>
              <a:t>(Such as RMSE, R</a:t>
            </a:r>
            <a:r>
              <a:rPr lang="en-US" i="1" baseline="30000" dirty="0"/>
              <a:t>2</a:t>
            </a:r>
            <a:r>
              <a:rPr lang="en-US" i="1" dirty="0"/>
              <a:t>, AUC, etc.)</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CB1C2A4-7AAA-47E5-A498-06FA7E92DD19}"/>
                  </a:ext>
                </a:extLst>
              </p:cNvPr>
              <p:cNvSpPr txBox="1"/>
              <p:nvPr/>
            </p:nvSpPr>
            <p:spPr>
              <a:xfrm>
                <a:off x="3600532" y="2048530"/>
                <a:ext cx="2078198" cy="1046440"/>
              </a:xfrm>
              <a:prstGeom prst="rect">
                <a:avLst/>
              </a:prstGeom>
              <a:noFill/>
            </p:spPr>
            <p:txBody>
              <a:bodyPr wrap="none" lIns="0" tIns="0" rIns="0" bIns="0" rtlCol="0">
                <a:spAutoFit/>
              </a:bodyPr>
              <a:lstStyle/>
              <a:p>
                <a:pPr algn="ctr"/>
                <a:r>
                  <a:rPr lang="en-US" u="sng" dirty="0">
                    <a:latin typeface="+mj-lt"/>
                    <a:ea typeface="Cambria Math" panose="02040503050406030204" pitchFamily="18" charset="0"/>
                  </a:rPr>
                  <a:t>Parameter Options</a:t>
                </a:r>
                <a:endParaRPr lang="en-US" sz="1800" u="sng" dirty="0">
                  <a:latin typeface="+mj-l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𝛼</m:t>
                      </m:r>
                      <m:r>
                        <a:rPr lang="en-US" sz="1800" i="1" smtClean="0">
                          <a:latin typeface="Cambria Math" panose="02040503050406030204" pitchFamily="18" charset="0"/>
                          <a:ea typeface="Cambria Math" panose="02040503050406030204" pitchFamily="18" charset="0"/>
                        </a:rPr>
                        <m:t>∈</m:t>
                      </m:r>
                      <m:d>
                        <m:dPr>
                          <m:begChr m:val="{"/>
                          <m:endChr m:val="}"/>
                          <m:ctrlPr>
                            <a:rPr lang="en-US" sz="180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1, 10, 100</m:t>
                          </m:r>
                        </m:e>
                      </m:d>
                    </m:oMath>
                  </m:oMathPara>
                </a14:m>
                <a:endParaRPr lang="en-US" sz="1800" dirty="0"/>
              </a:p>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𝛽</m:t>
                      </m:r>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0.01</m:t>
                          </m:r>
                          <m:r>
                            <a:rPr lang="en-US" sz="1800" i="1">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0.05, 0.1</m:t>
                          </m:r>
                        </m:e>
                      </m:d>
                    </m:oMath>
                  </m:oMathPara>
                </a14:m>
                <a:endParaRPr lang="en-US" sz="1800" dirty="0"/>
              </a:p>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𝛾</m:t>
                      </m:r>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10, 11, 12</m:t>
                          </m:r>
                        </m:e>
                      </m:d>
                    </m:oMath>
                  </m:oMathPara>
                </a14:m>
                <a:endParaRPr lang="en-US" sz="1800" dirty="0"/>
              </a:p>
            </p:txBody>
          </p:sp>
        </mc:Choice>
        <mc:Fallback xmlns="">
          <p:sp>
            <p:nvSpPr>
              <p:cNvPr id="4" name="TextBox 3">
                <a:extLst>
                  <a:ext uri="{FF2B5EF4-FFF2-40B4-BE49-F238E27FC236}">
                    <a16:creationId xmlns:a16="http://schemas.microsoft.com/office/drawing/2014/main" id="{DCB1C2A4-7AAA-47E5-A498-06FA7E92DD19}"/>
                  </a:ext>
                </a:extLst>
              </p:cNvPr>
              <p:cNvSpPr txBox="1">
                <a:spLocks noRot="1" noChangeAspect="1" noMove="1" noResize="1" noEditPoints="1" noAdjustHandles="1" noChangeArrowheads="1" noChangeShapeType="1" noTextEdit="1"/>
              </p:cNvSpPr>
              <p:nvPr/>
            </p:nvSpPr>
            <p:spPr>
              <a:xfrm>
                <a:off x="3600532" y="2048530"/>
                <a:ext cx="2078198" cy="1046440"/>
              </a:xfrm>
              <a:prstGeom prst="rect">
                <a:avLst/>
              </a:prstGeom>
              <a:blipFill>
                <a:blip r:embed="rId2"/>
                <a:stretch>
                  <a:fillRect l="-1466" t="-5233" b="-5814"/>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4806199C-CAFF-41EF-AFD9-5B3FDD5E42FD}"/>
              </a:ext>
            </a:extLst>
          </p:cNvPr>
          <p:cNvGraphicFramePr>
            <a:graphicFrameLocks noGrp="1"/>
          </p:cNvGraphicFramePr>
          <p:nvPr>
            <p:extLst>
              <p:ext uri="{D42A27DB-BD31-4B8C-83A1-F6EECF244321}">
                <p14:modId xmlns:p14="http://schemas.microsoft.com/office/powerpoint/2010/main" val="3708681648"/>
              </p:ext>
            </p:extLst>
          </p:nvPr>
        </p:nvGraphicFramePr>
        <p:xfrm>
          <a:off x="5962650" y="241898"/>
          <a:ext cx="2527300" cy="4659704"/>
        </p:xfrm>
        <a:graphic>
          <a:graphicData uri="http://schemas.openxmlformats.org/drawingml/2006/table">
            <a:tbl>
              <a:tblPr firstRow="1" firstCol="1">
                <a:tableStyleId>{7E9639D4-E3E2-4D34-9284-5A2195B3D0D7}</a:tableStyleId>
              </a:tblPr>
              <a:tblGrid>
                <a:gridCol w="482600">
                  <a:extLst>
                    <a:ext uri="{9D8B030D-6E8A-4147-A177-3AD203B41FA5}">
                      <a16:colId xmlns:a16="http://schemas.microsoft.com/office/drawing/2014/main" val="212818393"/>
                    </a:ext>
                  </a:extLst>
                </a:gridCol>
                <a:gridCol w="584200">
                  <a:extLst>
                    <a:ext uri="{9D8B030D-6E8A-4147-A177-3AD203B41FA5}">
                      <a16:colId xmlns:a16="http://schemas.microsoft.com/office/drawing/2014/main" val="1052623134"/>
                    </a:ext>
                  </a:extLst>
                </a:gridCol>
                <a:gridCol w="736600">
                  <a:extLst>
                    <a:ext uri="{9D8B030D-6E8A-4147-A177-3AD203B41FA5}">
                      <a16:colId xmlns:a16="http://schemas.microsoft.com/office/drawing/2014/main" val="3511741730"/>
                    </a:ext>
                  </a:extLst>
                </a:gridCol>
                <a:gridCol w="723900">
                  <a:extLst>
                    <a:ext uri="{9D8B030D-6E8A-4147-A177-3AD203B41FA5}">
                      <a16:colId xmlns:a16="http://schemas.microsoft.com/office/drawing/2014/main" val="3859784814"/>
                    </a:ext>
                  </a:extLst>
                </a:gridCol>
              </a:tblGrid>
              <a:tr h="111184">
                <a:tc>
                  <a:txBody>
                    <a:bodyPr/>
                    <a:lstStyle/>
                    <a:p>
                      <a:pPr algn="ctr"/>
                      <a:r>
                        <a:rPr lang="en-US" sz="900" dirty="0">
                          <a:effectLst/>
                        </a:rPr>
                        <a:t>#</a:t>
                      </a:r>
                      <a:endParaRPr lang="en-US" sz="900" b="0" dirty="0">
                        <a:solidFill>
                          <a:schemeClr val="bg2"/>
                        </a:solidFill>
                        <a:effectLst/>
                      </a:endParaRPr>
                    </a:p>
                  </a:txBody>
                  <a:tcPr marL="18287" marR="18287" marT="14629" marB="14629" anchor="ctr"/>
                </a:tc>
                <a:tc>
                  <a:txBody>
                    <a:bodyPr/>
                    <a:lstStyle/>
                    <a:p>
                      <a:pPr algn="ctr"/>
                      <a:r>
                        <a:rPr lang="en-US" sz="900" dirty="0">
                          <a:effectLst/>
                        </a:rPr>
                        <a:t>𝛼</a:t>
                      </a:r>
                      <a:endParaRPr lang="en-US" sz="900" dirty="0">
                        <a:solidFill>
                          <a:schemeClr val="bg2"/>
                        </a:solidFill>
                        <a:effectLst/>
                      </a:endParaRPr>
                    </a:p>
                  </a:txBody>
                  <a:tcPr marL="18287" marR="18287" marT="14629" marB="14629" anchor="ctr"/>
                </a:tc>
                <a:tc>
                  <a:txBody>
                    <a:bodyPr/>
                    <a:lstStyle/>
                    <a:p>
                      <a:pPr algn="ctr"/>
                      <a:r>
                        <a:rPr lang="en-US" sz="900" dirty="0">
                          <a:effectLst/>
                        </a:rPr>
                        <a:t>𝛽</a:t>
                      </a:r>
                      <a:endParaRPr lang="en-US" sz="900" dirty="0">
                        <a:solidFill>
                          <a:schemeClr val="bg2"/>
                        </a:solidFill>
                        <a:effectLst/>
                      </a:endParaRPr>
                    </a:p>
                  </a:txBody>
                  <a:tcPr marL="18287" marR="18287" marT="14629" marB="14629" anchor="ctr"/>
                </a:tc>
                <a:tc>
                  <a:txBody>
                    <a:bodyPr/>
                    <a:lstStyle/>
                    <a:p>
                      <a:pPr algn="ctr"/>
                      <a:r>
                        <a:rPr lang="en-US" sz="900" dirty="0">
                          <a:effectLst/>
                        </a:rPr>
                        <a:t>𝛾</a:t>
                      </a:r>
                      <a:endParaRPr lang="en-US" sz="900" dirty="0">
                        <a:solidFill>
                          <a:schemeClr val="bg2"/>
                        </a:solidFill>
                        <a:effectLst/>
                      </a:endParaRPr>
                    </a:p>
                  </a:txBody>
                  <a:tcPr marL="18287" marR="18287" marT="14629" marB="14629" anchor="ctr"/>
                </a:tc>
                <a:extLst>
                  <a:ext uri="{0D108BD9-81ED-4DB2-BD59-A6C34878D82A}">
                    <a16:rowId xmlns:a16="http://schemas.microsoft.com/office/drawing/2014/main" val="3322620347"/>
                  </a:ext>
                </a:extLst>
              </a:tr>
              <a:tr h="111184">
                <a:tc>
                  <a:txBody>
                    <a:bodyPr/>
                    <a:lstStyle/>
                    <a:p>
                      <a:pPr algn="ctr"/>
                      <a:r>
                        <a:rPr lang="en-US" sz="900">
                          <a:effectLst/>
                        </a:rPr>
                        <a:t>1</a:t>
                      </a:r>
                      <a:endParaRPr lang="en-US" sz="900" b="0">
                        <a:solidFill>
                          <a:schemeClr val="bg2"/>
                        </a:solidFill>
                        <a:effectLst/>
                      </a:endParaRPr>
                    </a:p>
                  </a:txBody>
                  <a:tcPr marL="18287" marR="18287" marT="14629" marB="14629" anchor="ctr"/>
                </a:tc>
                <a:tc>
                  <a:txBody>
                    <a:bodyPr/>
                    <a:lstStyle/>
                    <a:p>
                      <a:pPr algn="r"/>
                      <a:r>
                        <a:rPr lang="en-US" sz="900" dirty="0">
                          <a:effectLst/>
                        </a:rPr>
                        <a:t>1</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115133300"/>
                  </a:ext>
                </a:extLst>
              </a:tr>
              <a:tr h="111184">
                <a:tc>
                  <a:txBody>
                    <a:bodyPr/>
                    <a:lstStyle/>
                    <a:p>
                      <a:pPr algn="ctr"/>
                      <a:r>
                        <a:rPr lang="en-US" sz="900" dirty="0">
                          <a:effectLst/>
                        </a:rPr>
                        <a:t>2</a:t>
                      </a:r>
                      <a:endParaRPr lang="en-US" sz="900" b="0" dirty="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327667287"/>
                  </a:ext>
                </a:extLst>
              </a:tr>
              <a:tr h="111184">
                <a:tc>
                  <a:txBody>
                    <a:bodyPr/>
                    <a:lstStyle/>
                    <a:p>
                      <a:pPr algn="ctr"/>
                      <a:r>
                        <a:rPr lang="en-US" sz="900">
                          <a:effectLst/>
                        </a:rPr>
                        <a:t>3</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731866302"/>
                  </a:ext>
                </a:extLst>
              </a:tr>
              <a:tr h="111184">
                <a:tc>
                  <a:txBody>
                    <a:bodyPr/>
                    <a:lstStyle/>
                    <a:p>
                      <a:pPr algn="ctr"/>
                      <a:r>
                        <a:rPr lang="en-US" sz="900" dirty="0">
                          <a:effectLst/>
                        </a:rPr>
                        <a:t>4</a:t>
                      </a:r>
                      <a:endParaRPr lang="en-US" sz="900" b="0" dirty="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401700371"/>
                  </a:ext>
                </a:extLst>
              </a:tr>
              <a:tr h="111184">
                <a:tc>
                  <a:txBody>
                    <a:bodyPr/>
                    <a:lstStyle/>
                    <a:p>
                      <a:pPr algn="ctr"/>
                      <a:r>
                        <a:rPr lang="en-US" sz="900">
                          <a:effectLst/>
                        </a:rPr>
                        <a:t>5</a:t>
                      </a:r>
                      <a:endParaRPr lang="en-US" sz="900" b="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extLst>
                  <a:ext uri="{0D108BD9-81ED-4DB2-BD59-A6C34878D82A}">
                    <a16:rowId xmlns:a16="http://schemas.microsoft.com/office/drawing/2014/main" val="56781105"/>
                  </a:ext>
                </a:extLst>
              </a:tr>
              <a:tr h="111184">
                <a:tc>
                  <a:txBody>
                    <a:bodyPr/>
                    <a:lstStyle/>
                    <a:p>
                      <a:pPr algn="ctr"/>
                      <a:r>
                        <a:rPr lang="en-US" sz="900" dirty="0">
                          <a:effectLst/>
                        </a:rPr>
                        <a:t>6</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643428789"/>
                  </a:ext>
                </a:extLst>
              </a:tr>
              <a:tr h="111184">
                <a:tc>
                  <a:txBody>
                    <a:bodyPr/>
                    <a:lstStyle/>
                    <a:p>
                      <a:pPr algn="ctr"/>
                      <a:r>
                        <a:rPr lang="en-US" sz="900">
                          <a:effectLst/>
                        </a:rPr>
                        <a:t>7</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083474088"/>
                  </a:ext>
                </a:extLst>
              </a:tr>
              <a:tr h="111184">
                <a:tc>
                  <a:txBody>
                    <a:bodyPr/>
                    <a:lstStyle/>
                    <a:p>
                      <a:pPr algn="ctr"/>
                      <a:r>
                        <a:rPr lang="en-US" sz="900">
                          <a:effectLst/>
                        </a:rPr>
                        <a:t>8</a:t>
                      </a:r>
                      <a:endParaRPr lang="en-US" sz="900" b="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748021072"/>
                  </a:ext>
                </a:extLst>
              </a:tr>
              <a:tr h="111184">
                <a:tc>
                  <a:txBody>
                    <a:bodyPr/>
                    <a:lstStyle/>
                    <a:p>
                      <a:pPr algn="ctr"/>
                      <a:r>
                        <a:rPr lang="en-US" sz="900">
                          <a:effectLst/>
                        </a:rPr>
                        <a:t>9</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019051209"/>
                  </a:ext>
                </a:extLst>
              </a:tr>
              <a:tr h="111184">
                <a:tc>
                  <a:txBody>
                    <a:bodyPr/>
                    <a:lstStyle/>
                    <a:p>
                      <a:pPr algn="ctr"/>
                      <a:r>
                        <a:rPr lang="en-US" sz="900">
                          <a:effectLst/>
                        </a:rPr>
                        <a:t>10</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253748058"/>
                  </a:ext>
                </a:extLst>
              </a:tr>
              <a:tr h="111184">
                <a:tc>
                  <a:txBody>
                    <a:bodyPr/>
                    <a:lstStyle/>
                    <a:p>
                      <a:pPr algn="ctr"/>
                      <a:r>
                        <a:rPr lang="en-US" sz="900">
                          <a:effectLst/>
                        </a:rPr>
                        <a:t>11</a:t>
                      </a:r>
                      <a:endParaRPr lang="en-US" sz="900" b="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328779079"/>
                  </a:ext>
                </a:extLst>
              </a:tr>
              <a:tr h="111184">
                <a:tc>
                  <a:txBody>
                    <a:bodyPr/>
                    <a:lstStyle/>
                    <a:p>
                      <a:pPr algn="ctr"/>
                      <a:r>
                        <a:rPr lang="en-US" sz="900">
                          <a:effectLst/>
                        </a:rPr>
                        <a:t>12</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567876829"/>
                  </a:ext>
                </a:extLst>
              </a:tr>
              <a:tr h="111184">
                <a:tc>
                  <a:txBody>
                    <a:bodyPr/>
                    <a:lstStyle/>
                    <a:p>
                      <a:pPr algn="ctr"/>
                      <a:r>
                        <a:rPr lang="en-US" sz="900">
                          <a:effectLst/>
                        </a:rPr>
                        <a:t>13</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753611277"/>
                  </a:ext>
                </a:extLst>
              </a:tr>
              <a:tr h="111184">
                <a:tc>
                  <a:txBody>
                    <a:bodyPr/>
                    <a:lstStyle/>
                    <a:p>
                      <a:pPr algn="ctr"/>
                      <a:r>
                        <a:rPr lang="en-US" sz="900">
                          <a:effectLst/>
                        </a:rPr>
                        <a:t>14</a:t>
                      </a:r>
                      <a:endParaRPr lang="en-US" sz="900" b="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102941239"/>
                  </a:ext>
                </a:extLst>
              </a:tr>
              <a:tr h="111184">
                <a:tc>
                  <a:txBody>
                    <a:bodyPr/>
                    <a:lstStyle/>
                    <a:p>
                      <a:pPr algn="ctr"/>
                      <a:r>
                        <a:rPr lang="en-US" sz="900">
                          <a:effectLst/>
                        </a:rPr>
                        <a:t>15</a:t>
                      </a:r>
                      <a:endParaRPr lang="en-US" sz="900" b="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4174152305"/>
                  </a:ext>
                </a:extLst>
              </a:tr>
              <a:tr h="111184">
                <a:tc>
                  <a:txBody>
                    <a:bodyPr/>
                    <a:lstStyle/>
                    <a:p>
                      <a:pPr algn="ctr"/>
                      <a:r>
                        <a:rPr lang="en-US" sz="900">
                          <a:effectLst/>
                        </a:rPr>
                        <a:t>16</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788424284"/>
                  </a:ext>
                </a:extLst>
              </a:tr>
              <a:tr h="111184">
                <a:tc>
                  <a:txBody>
                    <a:bodyPr/>
                    <a:lstStyle/>
                    <a:p>
                      <a:pPr algn="ctr"/>
                      <a:r>
                        <a:rPr lang="en-US" sz="900">
                          <a:effectLst/>
                        </a:rPr>
                        <a:t>17</a:t>
                      </a:r>
                      <a:endParaRPr lang="en-US" sz="900" b="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596703848"/>
                  </a:ext>
                </a:extLst>
              </a:tr>
              <a:tr h="111184">
                <a:tc>
                  <a:txBody>
                    <a:bodyPr/>
                    <a:lstStyle/>
                    <a:p>
                      <a:pPr algn="ctr"/>
                      <a:r>
                        <a:rPr lang="en-US" sz="900">
                          <a:effectLst/>
                        </a:rPr>
                        <a:t>18</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4002751555"/>
                  </a:ext>
                </a:extLst>
              </a:tr>
              <a:tr h="111184">
                <a:tc>
                  <a:txBody>
                    <a:bodyPr/>
                    <a:lstStyle/>
                    <a:p>
                      <a:pPr algn="ctr"/>
                      <a:r>
                        <a:rPr lang="en-US" sz="900">
                          <a:effectLst/>
                        </a:rPr>
                        <a:t>19</a:t>
                      </a:r>
                      <a:endParaRPr lang="en-US" sz="900" b="0">
                        <a:solidFill>
                          <a:schemeClr val="bg2"/>
                        </a:solidFill>
                        <a:effectLst/>
                      </a:endParaRPr>
                    </a:p>
                  </a:txBody>
                  <a:tcPr marL="18287" marR="18287" marT="14629" marB="14629" anchor="ctr"/>
                </a:tc>
                <a:tc>
                  <a:txBody>
                    <a:bodyPr/>
                    <a:lstStyle/>
                    <a:p>
                      <a:pPr algn="r"/>
                      <a:r>
                        <a:rPr lang="en-US" sz="900" dirty="0">
                          <a:effectLst/>
                        </a:rPr>
                        <a:t>1</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941962871"/>
                  </a:ext>
                </a:extLst>
              </a:tr>
              <a:tr h="111184">
                <a:tc>
                  <a:txBody>
                    <a:bodyPr/>
                    <a:lstStyle/>
                    <a:p>
                      <a:pPr algn="ctr"/>
                      <a:r>
                        <a:rPr lang="en-US" sz="900">
                          <a:effectLst/>
                        </a:rPr>
                        <a:t>20</a:t>
                      </a:r>
                      <a:endParaRPr lang="en-US" sz="900" b="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417108037"/>
                  </a:ext>
                </a:extLst>
              </a:tr>
              <a:tr h="111184">
                <a:tc>
                  <a:txBody>
                    <a:bodyPr/>
                    <a:lstStyle/>
                    <a:p>
                      <a:pPr algn="ctr"/>
                      <a:r>
                        <a:rPr lang="en-US" sz="900" dirty="0">
                          <a:effectLst/>
                        </a:rPr>
                        <a:t>21</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162900846"/>
                  </a:ext>
                </a:extLst>
              </a:tr>
              <a:tr h="111184">
                <a:tc>
                  <a:txBody>
                    <a:bodyPr/>
                    <a:lstStyle/>
                    <a:p>
                      <a:pPr algn="ctr"/>
                      <a:r>
                        <a:rPr lang="en-US" sz="900">
                          <a:effectLst/>
                        </a:rPr>
                        <a:t>22</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532438720"/>
                  </a:ext>
                </a:extLst>
              </a:tr>
              <a:tr h="111184">
                <a:tc>
                  <a:txBody>
                    <a:bodyPr/>
                    <a:lstStyle/>
                    <a:p>
                      <a:pPr algn="ctr"/>
                      <a:r>
                        <a:rPr lang="en-US" sz="900" dirty="0">
                          <a:effectLst/>
                        </a:rPr>
                        <a:t>23</a:t>
                      </a:r>
                      <a:endParaRPr lang="en-US" sz="900" b="0" dirty="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609174539"/>
                  </a:ext>
                </a:extLst>
              </a:tr>
              <a:tr h="111184">
                <a:tc>
                  <a:txBody>
                    <a:bodyPr/>
                    <a:lstStyle/>
                    <a:p>
                      <a:pPr algn="ctr"/>
                      <a:r>
                        <a:rPr lang="en-US" sz="900" dirty="0">
                          <a:effectLst/>
                        </a:rPr>
                        <a:t>24</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772893045"/>
                  </a:ext>
                </a:extLst>
              </a:tr>
              <a:tr h="111184">
                <a:tc>
                  <a:txBody>
                    <a:bodyPr/>
                    <a:lstStyle/>
                    <a:p>
                      <a:pPr algn="ctr"/>
                      <a:r>
                        <a:rPr lang="en-US" sz="900" dirty="0">
                          <a:effectLst/>
                        </a:rPr>
                        <a:t>25</a:t>
                      </a:r>
                      <a:endParaRPr lang="en-US" sz="900" b="0" dirty="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197986557"/>
                  </a:ext>
                </a:extLst>
              </a:tr>
              <a:tr h="111184">
                <a:tc>
                  <a:txBody>
                    <a:bodyPr/>
                    <a:lstStyle/>
                    <a:p>
                      <a:pPr algn="ctr"/>
                      <a:r>
                        <a:rPr lang="en-US" sz="900" dirty="0">
                          <a:effectLst/>
                        </a:rPr>
                        <a:t>26</a:t>
                      </a:r>
                      <a:endParaRPr lang="en-US" sz="900" b="0" dirty="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933385646"/>
                  </a:ext>
                </a:extLst>
              </a:tr>
              <a:tr h="111184">
                <a:tc>
                  <a:txBody>
                    <a:bodyPr/>
                    <a:lstStyle/>
                    <a:p>
                      <a:pPr algn="ctr"/>
                      <a:r>
                        <a:rPr lang="en-US" sz="900" dirty="0">
                          <a:effectLst/>
                        </a:rPr>
                        <a:t>27</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dirty="0">
                          <a:effectLst/>
                        </a:rPr>
                        <a:t>12</a:t>
                      </a:r>
                      <a:endParaRPr lang="en-US" sz="900" dirty="0">
                        <a:solidFill>
                          <a:schemeClr val="bg2"/>
                        </a:solidFill>
                        <a:effectLst/>
                      </a:endParaRPr>
                    </a:p>
                  </a:txBody>
                  <a:tcPr marL="18287" marR="18287" marT="14629" marB="14629" anchor="ctr"/>
                </a:tc>
                <a:extLst>
                  <a:ext uri="{0D108BD9-81ED-4DB2-BD59-A6C34878D82A}">
                    <a16:rowId xmlns:a16="http://schemas.microsoft.com/office/drawing/2014/main" val="1352913431"/>
                  </a:ext>
                </a:extLst>
              </a:tr>
            </a:tbl>
          </a:graphicData>
        </a:graphic>
      </p:graphicFrame>
      <p:sp>
        <p:nvSpPr>
          <p:cNvPr id="7" name="TextBox 6">
            <a:extLst>
              <a:ext uri="{FF2B5EF4-FFF2-40B4-BE49-F238E27FC236}">
                <a16:creationId xmlns:a16="http://schemas.microsoft.com/office/drawing/2014/main" id="{4E9C5286-F24B-42B1-A534-CE11DCF314D4}"/>
              </a:ext>
            </a:extLst>
          </p:cNvPr>
          <p:cNvSpPr txBox="1"/>
          <p:nvPr/>
        </p:nvSpPr>
        <p:spPr>
          <a:xfrm>
            <a:off x="6608983" y="-31750"/>
            <a:ext cx="1234633" cy="276999"/>
          </a:xfrm>
          <a:prstGeom prst="rect">
            <a:avLst/>
          </a:prstGeom>
          <a:noFill/>
        </p:spPr>
        <p:txBody>
          <a:bodyPr wrap="none" rtlCol="0">
            <a:spAutoFit/>
          </a:bodyPr>
          <a:lstStyle/>
          <a:p>
            <a:r>
              <a:rPr lang="en-US" sz="1200" u="sng" dirty="0"/>
              <a:t>Parameter Grid</a:t>
            </a:r>
          </a:p>
        </p:txBody>
      </p:sp>
      <p:sp>
        <p:nvSpPr>
          <p:cNvPr id="8" name="Rectangle 7">
            <a:extLst>
              <a:ext uri="{FF2B5EF4-FFF2-40B4-BE49-F238E27FC236}">
                <a16:creationId xmlns:a16="http://schemas.microsoft.com/office/drawing/2014/main" id="{5623D487-E973-484F-8274-6937F5F2505F}"/>
              </a:ext>
            </a:extLst>
          </p:cNvPr>
          <p:cNvSpPr/>
          <p:nvPr/>
        </p:nvSpPr>
        <p:spPr>
          <a:xfrm>
            <a:off x="2815804" y="3839773"/>
            <a:ext cx="3124502" cy="1061829"/>
          </a:xfrm>
          <a:prstGeom prst="rect">
            <a:avLst/>
          </a:prstGeom>
        </p:spPr>
        <p:txBody>
          <a:bodyPr wrap="square">
            <a:spAutoFit/>
          </a:bodyPr>
          <a:lstStyle/>
          <a:p>
            <a:r>
              <a:rPr lang="en-US" sz="1050" dirty="0">
                <a:latin typeface="Consolas" panose="020B0609020204030204" pitchFamily="49" charset="0"/>
              </a:rPr>
              <a:t>## in R</a:t>
            </a:r>
          </a:p>
          <a:p>
            <a:r>
              <a:rPr lang="en-US" sz="1050" dirty="0">
                <a:latin typeface="Consolas" panose="020B0609020204030204" pitchFamily="49" charset="0"/>
              </a:rPr>
              <a:t>alpha &lt;- c(1, 10, 100)</a:t>
            </a:r>
          </a:p>
          <a:p>
            <a:r>
              <a:rPr lang="en-US" sz="1050" dirty="0">
                <a:latin typeface="Consolas" panose="020B0609020204030204" pitchFamily="49" charset="0"/>
              </a:rPr>
              <a:t>beta &lt;- c(0.01, 0.05, 0.1)</a:t>
            </a:r>
          </a:p>
          <a:p>
            <a:r>
              <a:rPr lang="en-US" sz="1050" dirty="0">
                <a:latin typeface="Consolas" panose="020B0609020204030204" pitchFamily="49" charset="0"/>
              </a:rPr>
              <a:t>gamma &lt;- c(10, 11, 12)</a:t>
            </a:r>
          </a:p>
          <a:p>
            <a:endParaRPr lang="en-US" sz="1050" dirty="0">
              <a:latin typeface="Consolas" panose="020B0609020204030204" pitchFamily="49" charset="0"/>
            </a:endParaRPr>
          </a:p>
          <a:p>
            <a:r>
              <a:rPr lang="en-US" sz="1050" dirty="0">
                <a:latin typeface="Consolas" panose="020B0609020204030204" pitchFamily="49" charset="0"/>
              </a:rPr>
              <a:t>grid &lt;- </a:t>
            </a:r>
            <a:r>
              <a:rPr lang="en-US" sz="1050" dirty="0" err="1">
                <a:latin typeface="Consolas" panose="020B0609020204030204" pitchFamily="49" charset="0"/>
              </a:rPr>
              <a:t>expand.grid</a:t>
            </a:r>
            <a:r>
              <a:rPr lang="en-US" sz="1050" dirty="0">
                <a:latin typeface="Consolas" panose="020B0609020204030204" pitchFamily="49" charset="0"/>
              </a:rPr>
              <a:t>(alpha, beta, gamma)</a:t>
            </a:r>
          </a:p>
        </p:txBody>
      </p:sp>
    </p:spTree>
    <p:extLst>
      <p:ext uri="{BB962C8B-B14F-4D97-AF65-F5344CB8AC3E}">
        <p14:creationId xmlns:p14="http://schemas.microsoft.com/office/powerpoint/2010/main" val="39892706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9F2AF-573A-4783-99B7-936657049B8A}"/>
              </a:ext>
            </a:extLst>
          </p:cNvPr>
          <p:cNvSpPr>
            <a:spLocks noGrp="1"/>
          </p:cNvSpPr>
          <p:nvPr>
            <p:ph type="title"/>
          </p:nvPr>
        </p:nvSpPr>
        <p:spPr>
          <a:xfrm>
            <a:off x="319500" y="490496"/>
            <a:ext cx="2808000" cy="766804"/>
          </a:xfrm>
        </p:spPr>
        <p:txBody>
          <a:bodyPr/>
          <a:lstStyle/>
          <a:p>
            <a:r>
              <a:rPr lang="en-US" dirty="0"/>
              <a:t>Regularization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9FA4B09-BE53-4F40-9C7E-2C375A41658E}"/>
                  </a:ext>
                </a:extLst>
              </p:cNvPr>
              <p:cNvSpPr>
                <a:spLocks noGrp="1"/>
              </p:cNvSpPr>
              <p:nvPr>
                <p:ph type="body" idx="1"/>
              </p:nvPr>
            </p:nvSpPr>
            <p:spPr>
              <a:xfrm>
                <a:off x="319500" y="1301750"/>
                <a:ext cx="2808000" cy="3351254"/>
              </a:xfrm>
            </p:spPr>
            <p:txBody>
              <a:bodyPr/>
              <a:lstStyle/>
              <a:p>
                <a:r>
                  <a:rPr lang="en-US" dirty="0"/>
                  <a:t>Adding in information to prevent overfitting of the model to training data.</a:t>
                </a:r>
              </a:p>
              <a:p>
                <a:r>
                  <a:rPr lang="en-US" dirty="0"/>
                  <a:t>Usually denoted by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or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𝑘</m:t>
                        </m:r>
                      </m:sub>
                    </m:sSub>
                  </m:oMath>
                </a14:m>
                <a:endParaRPr lang="en-US" dirty="0"/>
              </a:p>
              <a:p>
                <a:r>
                  <a:rPr lang="en-US" dirty="0"/>
                  <a:t>In combination, can be referred to as an Elastic Net</a:t>
                </a:r>
              </a:p>
            </p:txBody>
          </p:sp>
        </mc:Choice>
        <mc:Fallback xmlns="">
          <p:sp>
            <p:nvSpPr>
              <p:cNvPr id="3" name="Text Placeholder 2">
                <a:extLst>
                  <a:ext uri="{FF2B5EF4-FFF2-40B4-BE49-F238E27FC236}">
                    <a16:creationId xmlns:a16="http://schemas.microsoft.com/office/drawing/2014/main" id="{C9FA4B09-BE53-4F40-9C7E-2C375A41658E}"/>
                  </a:ext>
                </a:extLst>
              </p:cNvPr>
              <p:cNvSpPr>
                <a:spLocks noGrp="1" noRot="1" noChangeAspect="1" noMove="1" noResize="1" noEditPoints="1" noAdjustHandles="1" noChangeArrowheads="1" noChangeShapeType="1" noTextEdit="1"/>
              </p:cNvSpPr>
              <p:nvPr>
                <p:ph type="body" idx="1"/>
              </p:nvPr>
            </p:nvSpPr>
            <p:spPr>
              <a:xfrm>
                <a:off x="319500" y="1301750"/>
                <a:ext cx="2808000" cy="3351254"/>
              </a:xfrm>
              <a:blipFill>
                <a:blip r:embed="rId2"/>
                <a:stretch>
                  <a:fillRect/>
                </a:stretch>
              </a:blipFill>
            </p:spPr>
            <p:txBody>
              <a:bodyPr/>
              <a:lstStyle/>
              <a:p>
                <a:r>
                  <a:rPr lang="en-US">
                    <a:noFill/>
                  </a:rPr>
                  <a:t> </a:t>
                </a:r>
              </a:p>
            </p:txBody>
          </p:sp>
        </mc:Fallback>
      </mc:AlternateContent>
      <p:pic>
        <p:nvPicPr>
          <p:cNvPr id="4098" name="Picture 2" descr="https://upload.wikimedia.org/wikipedia/commons/thumb/0/02/Regularization.svg/1024px-Regularization.svg.png">
            <a:extLst>
              <a:ext uri="{FF2B5EF4-FFF2-40B4-BE49-F238E27FC236}">
                <a16:creationId xmlns:a16="http://schemas.microsoft.com/office/drawing/2014/main" id="{2FCE7D68-58AB-47F5-9D57-52A68C4873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548" y="2670188"/>
            <a:ext cx="2265362" cy="21812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BCA39E4-4C4F-4712-BE4D-41E5BA3AAA71}"/>
              </a:ext>
            </a:extLst>
          </p:cNvPr>
          <p:cNvSpPr/>
          <p:nvPr/>
        </p:nvSpPr>
        <p:spPr>
          <a:xfrm>
            <a:off x="-41800" y="4798308"/>
            <a:ext cx="1765300" cy="369332"/>
          </a:xfrm>
          <a:prstGeom prst="rect">
            <a:avLst/>
          </a:prstGeom>
        </p:spPr>
        <p:txBody>
          <a:bodyPr wrap="square">
            <a:spAutoFit/>
          </a:bodyPr>
          <a:lstStyle/>
          <a:p>
            <a:r>
              <a:rPr lang="en-US" sz="900" dirty="0">
                <a:hlinkClick r:id="rId4"/>
              </a:rPr>
              <a:t>https://commons.wikimedia.org/wiki/File:Regularization.svg</a:t>
            </a:r>
            <a:endParaRPr lang="en-US" sz="900" dirty="0"/>
          </a:p>
        </p:txBody>
      </p:sp>
      <p:sp>
        <p:nvSpPr>
          <p:cNvPr id="5" name="TextBox 4">
            <a:extLst>
              <a:ext uri="{FF2B5EF4-FFF2-40B4-BE49-F238E27FC236}">
                <a16:creationId xmlns:a16="http://schemas.microsoft.com/office/drawing/2014/main" id="{292F74D5-1E11-4196-952F-AC74B026251F}"/>
              </a:ext>
            </a:extLst>
          </p:cNvPr>
          <p:cNvSpPr txBox="1"/>
          <p:nvPr/>
        </p:nvSpPr>
        <p:spPr>
          <a:xfrm>
            <a:off x="6800089" y="3838715"/>
            <a:ext cx="2343911" cy="1169551"/>
          </a:xfrm>
          <a:prstGeom prst="rect">
            <a:avLst/>
          </a:prstGeom>
          <a:noFill/>
        </p:spPr>
        <p:txBody>
          <a:bodyPr wrap="none" rtlCol="0">
            <a:spAutoFit/>
          </a:bodyPr>
          <a:lstStyle/>
          <a:p>
            <a:r>
              <a:rPr lang="en-US" dirty="0"/>
              <a:t>Other Papers:</a:t>
            </a:r>
          </a:p>
          <a:p>
            <a:pPr marL="285750" indent="-285750">
              <a:buFont typeface="Arial" panose="020B0604020202020204" pitchFamily="34" charset="0"/>
              <a:buChar char="•"/>
            </a:pPr>
            <a:r>
              <a:rPr lang="en-US" dirty="0">
                <a:hlinkClick r:id="rId5"/>
              </a:rPr>
              <a:t>Elastic Nets</a:t>
            </a:r>
            <a:endParaRPr lang="en-US" dirty="0"/>
          </a:p>
          <a:p>
            <a:pPr marL="285750" indent="-285750">
              <a:buFont typeface="Arial" panose="020B0604020202020204" pitchFamily="34" charset="0"/>
              <a:buChar char="•"/>
            </a:pPr>
            <a:r>
              <a:rPr lang="en-US" dirty="0">
                <a:hlinkClick r:id="rId6"/>
              </a:rPr>
              <a:t>LASSO</a:t>
            </a:r>
            <a:endParaRPr lang="en-US" dirty="0"/>
          </a:p>
          <a:p>
            <a:pPr marL="285750" indent="-285750">
              <a:buFont typeface="Arial" panose="020B0604020202020204" pitchFamily="34" charset="0"/>
              <a:buChar char="•"/>
            </a:pPr>
            <a:r>
              <a:rPr lang="en-US" dirty="0">
                <a:hlinkClick r:id="rId7"/>
              </a:rPr>
              <a:t>Ridge Regression</a:t>
            </a:r>
            <a:endParaRPr lang="en-US" dirty="0"/>
          </a:p>
          <a:p>
            <a:pPr marL="285750" indent="-285750">
              <a:buFont typeface="Arial" panose="020B0604020202020204" pitchFamily="34" charset="0"/>
              <a:buChar char="•"/>
            </a:pPr>
            <a:r>
              <a:rPr lang="en-US" dirty="0">
                <a:hlinkClick r:id="rId8"/>
              </a:rPr>
              <a:t>L</a:t>
            </a:r>
            <a:r>
              <a:rPr lang="en-US" baseline="-25000" dirty="0">
                <a:hlinkClick r:id="rId8"/>
              </a:rPr>
              <a:t>1</a:t>
            </a:r>
            <a:r>
              <a:rPr lang="en-US" dirty="0">
                <a:hlinkClick r:id="rId8"/>
              </a:rPr>
              <a:t> vs L</a:t>
            </a:r>
            <a:r>
              <a:rPr lang="en-US" baseline="-25000" dirty="0">
                <a:hlinkClick r:id="rId8"/>
              </a:rPr>
              <a:t>2</a:t>
            </a:r>
            <a:r>
              <a:rPr lang="en-US" dirty="0">
                <a:hlinkClick r:id="rId8"/>
              </a:rPr>
              <a:t> Regularization</a:t>
            </a: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FD4711B-A421-4151-A9C5-1D7BCD7DDCE4}"/>
                  </a:ext>
                </a:extLst>
              </p:cNvPr>
              <p:cNvSpPr txBox="1"/>
              <p:nvPr/>
            </p:nvSpPr>
            <p:spPr>
              <a:xfrm>
                <a:off x="3440954" y="300546"/>
                <a:ext cx="5284498" cy="2611805"/>
              </a:xfrm>
              <a:prstGeom prst="rect">
                <a:avLst/>
              </a:prstGeom>
              <a:noFill/>
            </p:spPr>
            <p:txBody>
              <a:bodyPr wrap="square" rtlCol="0">
                <a:spAutoFit/>
              </a:bodyPr>
              <a:lstStyle/>
              <a:p>
                <a:r>
                  <a:rPr lang="en-US" dirty="0"/>
                  <a:t>LASSO: Least Absolute Shrinkage and Selection Operator</a:t>
                </a:r>
              </a:p>
              <a:p>
                <a:pPr marL="285750" indent="-285750">
                  <a:buFont typeface="Arial" panose="020B0604020202020204" pitchFamily="34" charset="0"/>
                  <a:buChar char="•"/>
                </a:pPr>
                <a:r>
                  <a:rPr lang="en-US" dirty="0"/>
                  <a:t>Based on the L</a:t>
                </a:r>
                <a:r>
                  <a:rPr lang="en-US" baseline="-25000" dirty="0"/>
                  <a:t>1</a:t>
                </a:r>
                <a:r>
                  <a:rPr lang="en-US" dirty="0"/>
                  <a:t> distance (a.k.a. the taxicab metric)</a:t>
                </a:r>
              </a:p>
              <a:p>
                <a:pPr marL="285750" indent="-285750">
                  <a:buFont typeface="Arial" panose="020B0604020202020204" pitchFamily="34" charset="0"/>
                  <a:buChar char="•"/>
                </a:pPr>
                <a14:m>
                  <m:oMath xmlns:m="http://schemas.openxmlformats.org/officeDocument/2006/math">
                    <m:r>
                      <m:rPr>
                        <m:sty m:val="p"/>
                      </m:rPr>
                      <a:rPr lang="en-US">
                        <a:solidFill>
                          <a:schemeClr val="tx1"/>
                        </a:solidFill>
                        <a:latin typeface="Cambria Math" panose="02040503050406030204" pitchFamily="18" charset="0"/>
                        <a:ea typeface="Cambria Math" panose="02040503050406030204" pitchFamily="18" charset="0"/>
                      </a:rPr>
                      <m:t>SSError</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𝜆</m:t>
                    </m:r>
                    <m:r>
                      <a:rPr lang="en-US" i="1">
                        <a:solidFill>
                          <a:schemeClr val="tx1"/>
                        </a:solidFill>
                        <a:latin typeface="Cambria Math" panose="02040503050406030204" pitchFamily="18" charset="0"/>
                        <a:ea typeface="Cambria Math" panose="02040503050406030204" pitchFamily="18" charset="0"/>
                      </a:rPr>
                      <m:t> ×</m:t>
                    </m:r>
                    <m:d>
                      <m:dPr>
                        <m:begChr m:val="|"/>
                        <m:endChr m:val="|"/>
                        <m:ctrlPr>
                          <a:rPr lang="en-US" i="1">
                            <a:solidFill>
                              <a:schemeClr val="tx1"/>
                            </a:solidFill>
                            <a:latin typeface="Cambria Math" panose="02040503050406030204" pitchFamily="18" charset="0"/>
                            <a:ea typeface="Cambria Math" panose="02040503050406030204" pitchFamily="18" charset="0"/>
                          </a:rPr>
                        </m:ctrlPr>
                      </m:dPr>
                      <m:e>
                        <m:r>
                          <m:rPr>
                            <m:sty m:val="p"/>
                          </m:rPr>
                          <a:rPr lang="en-US">
                            <a:solidFill>
                              <a:schemeClr val="tx1"/>
                            </a:solidFill>
                            <a:latin typeface="Cambria Math" panose="02040503050406030204" pitchFamily="18" charset="0"/>
                            <a:ea typeface="Cambria Math" panose="02040503050406030204" pitchFamily="18" charset="0"/>
                          </a:rPr>
                          <m:t>slope</m:t>
                        </m:r>
                      </m:e>
                    </m:d>
                    <m:r>
                      <a:rPr lang="en-US" i="1">
                        <a:solidFill>
                          <a:schemeClr val="tx1"/>
                        </a:solidFill>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endParaRPr lang="en-US" dirty="0"/>
              </a:p>
              <a:p>
                <a:r>
                  <a:rPr lang="en-US" dirty="0"/>
                  <a:t>Ridge Regression (a.k.a. Weight Decay)</a:t>
                </a:r>
              </a:p>
              <a:p>
                <a:pPr marL="285750" indent="-285750">
                  <a:buFont typeface="Arial" panose="020B0604020202020204" pitchFamily="34" charset="0"/>
                  <a:buChar char="•"/>
                </a:pPr>
                <a:r>
                  <a:rPr lang="en-US" dirty="0"/>
                  <a:t>Most commonly used.</a:t>
                </a:r>
              </a:p>
              <a:p>
                <a:pPr marL="285750" indent="-285750">
                  <a:buFont typeface="Arial" panose="020B0604020202020204" pitchFamily="34" charset="0"/>
                  <a:buChar char="•"/>
                </a:pPr>
                <a:r>
                  <a:rPr lang="en-US" dirty="0"/>
                  <a:t>Based on L</a:t>
                </a:r>
                <a:r>
                  <a:rPr lang="en-US" baseline="-25000" dirty="0"/>
                  <a:t>2</a:t>
                </a:r>
                <a:r>
                  <a:rPr lang="en-US" dirty="0"/>
                  <a:t> distance (Euclidean distance)</a:t>
                </a:r>
              </a:p>
              <a:p>
                <a:pPr marL="285750" indent="-285750">
                  <a:buFont typeface="Arial" panose="020B0604020202020204" pitchFamily="34" charset="0"/>
                  <a:buChar char="•"/>
                </a:pP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0</m:t>
                                </m:r>
                              </m:sub>
                            </m:sSub>
                          </m:lim>
                        </m:limLow>
                      </m:fName>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𝑇</m:t>
                                            </m:r>
                                          </m:sup>
                                        </m:sSubSup>
                                        <m:r>
                                          <a:rPr lang="en-US" i="1">
                                            <a:latin typeface="Cambria Math" panose="02040503050406030204" pitchFamily="18" charset="0"/>
                                            <a:ea typeface="Cambria Math" panose="02040503050406030204" pitchFamily="18" charset="0"/>
                                          </a:rPr>
                                          <m:t>𝛽</m:t>
                                        </m:r>
                                      </m:e>
                                    </m:d>
                                  </m:e>
                                  <m:sup>
                                    <m:r>
                                      <a:rPr lang="en-US" i="1">
                                        <a:latin typeface="Cambria Math" panose="02040503050406030204" pitchFamily="18" charset="0"/>
                                      </a:rPr>
                                      <m:t>2</m:t>
                                    </m:r>
                                  </m:sup>
                                </m:sSup>
                              </m:e>
                            </m:nary>
                          </m:e>
                        </m:d>
                      </m:e>
                    </m:func>
                  </m:oMath>
                </a14:m>
                <a:r>
                  <a:rPr lang="en-US" dirty="0"/>
                  <a:t> subject to </a:t>
                </a:r>
                <a14:m>
                  <m:oMath xmlns:m="http://schemas.openxmlformats.org/officeDocument/2006/math">
                    <m:sSup>
                      <m:sSupPr>
                        <m:ctrlPr>
                          <a:rPr lang="en-US" i="1">
                            <a:latin typeface="Cambria Math" panose="02040503050406030204" pitchFamily="18" charset="0"/>
                          </a:rPr>
                        </m:ctrlPr>
                      </m:sSupPr>
                      <m:e>
                        <m:d>
                          <m:dPr>
                            <m:ctrlPr>
                              <a:rPr lang="en-US" i="1">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𝛽</m:t>
                                        </m:r>
                                      </m:e>
                                    </m:d>
                                  </m:e>
                                  <m:sup>
                                    <m:r>
                                      <a:rPr lang="en-US" i="1">
                                        <a:latin typeface="Cambria Math" panose="02040503050406030204" pitchFamily="18" charset="0"/>
                                        <a:ea typeface="Cambria Math" panose="02040503050406030204" pitchFamily="18" charset="0"/>
                                      </a:rPr>
                                      <m:t>𝑝</m:t>
                                    </m:r>
                                  </m:sup>
                                </m:sSup>
                              </m:e>
                            </m:nary>
                          </m:e>
                        </m:d>
                      </m:e>
                      <m:sup>
                        <m:r>
                          <a:rPr lang="en-US" i="1">
                            <a:latin typeface="Cambria Math" panose="02040503050406030204" pitchFamily="18" charset="0"/>
                          </a:rPr>
                          <m:t>1/</m:t>
                        </m:r>
                        <m:r>
                          <a:rPr lang="en-US" i="1">
                            <a:latin typeface="Cambria Math" panose="02040503050406030204" pitchFamily="18" charset="0"/>
                          </a:rPr>
                          <m:t>𝑝</m:t>
                        </m:r>
                      </m:sup>
                    </m:sSup>
                  </m:oMath>
                </a14:m>
                <a:endParaRPr lang="en-US"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m:rPr>
                        <m:sty m:val="p"/>
                      </m:rPr>
                      <a:rPr lang="en-US">
                        <a:solidFill>
                          <a:schemeClr val="tx1"/>
                        </a:solidFill>
                        <a:latin typeface="Cambria Math" panose="02040503050406030204" pitchFamily="18" charset="0"/>
                        <a:ea typeface="Cambria Math" panose="02040503050406030204" pitchFamily="18" charset="0"/>
                      </a:rPr>
                      <m:t>SSError</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𝜆</m:t>
                    </m:r>
                    <m:r>
                      <a:rPr lang="en-US" i="1">
                        <a:solidFill>
                          <a:schemeClr val="tx1"/>
                        </a:solidFill>
                        <a:latin typeface="Cambria Math" panose="02040503050406030204" pitchFamily="18" charset="0"/>
                        <a:ea typeface="Cambria Math" panose="02040503050406030204" pitchFamily="18" charset="0"/>
                      </a:rPr>
                      <m:t> ×</m:t>
                    </m:r>
                    <m:sSup>
                      <m:sSupPr>
                        <m:ctrlPr>
                          <a:rPr lang="en-US" i="1">
                            <a:solidFill>
                              <a:schemeClr val="tx1"/>
                            </a:solidFill>
                            <a:latin typeface="Cambria Math" panose="02040503050406030204" pitchFamily="18" charset="0"/>
                            <a:ea typeface="Cambria Math" panose="02040503050406030204" pitchFamily="18" charset="0"/>
                          </a:rPr>
                        </m:ctrlPr>
                      </m:sSupPr>
                      <m:e>
                        <m:r>
                          <a:rPr lang="en-US">
                            <a:solidFill>
                              <a:schemeClr val="tx1"/>
                            </a:solidFill>
                            <a:latin typeface="Cambria Math" panose="02040503050406030204" pitchFamily="18" charset="0"/>
                            <a:ea typeface="Cambria Math" panose="02040503050406030204" pitchFamily="18" charset="0"/>
                          </a:rPr>
                          <m:t> </m:t>
                        </m:r>
                        <m:r>
                          <m:rPr>
                            <m:sty m:val="p"/>
                          </m:rPr>
                          <a:rPr lang="en-US">
                            <a:solidFill>
                              <a:schemeClr val="tx1"/>
                            </a:solidFill>
                            <a:latin typeface="Cambria Math" panose="02040503050406030204" pitchFamily="18" charset="0"/>
                            <a:ea typeface="Cambria Math" panose="02040503050406030204" pitchFamily="18" charset="0"/>
                          </a:rPr>
                          <m:t>slope</m:t>
                        </m:r>
                      </m:e>
                      <m:sup>
                        <m:r>
                          <a:rPr lang="en-US" i="1">
                            <a:solidFill>
                              <a:schemeClr val="tx1"/>
                            </a:solidFill>
                            <a:latin typeface="Cambria Math" panose="02040503050406030204" pitchFamily="18" charset="0"/>
                            <a:ea typeface="Cambria Math" panose="02040503050406030204" pitchFamily="18" charset="0"/>
                          </a:rPr>
                          <m:t>2</m:t>
                        </m:r>
                      </m:sup>
                    </m:sSup>
                    <m:r>
                      <a:rPr lang="en-US" i="1">
                        <a:solidFill>
                          <a:schemeClr val="tx1"/>
                        </a:solidFill>
                        <a:latin typeface="Cambria Math" panose="02040503050406030204" pitchFamily="18" charset="0"/>
                        <a:ea typeface="Cambria Math" panose="02040503050406030204" pitchFamily="18" charset="0"/>
                      </a:rPr>
                      <m:t>)</m:t>
                    </m:r>
                  </m:oMath>
                </a14:m>
                <a:endParaRPr lang="en-US" i="1" dirty="0">
                  <a:solidFill>
                    <a:schemeClr val="tx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i="1" dirty="0">
                  <a:solidFill>
                    <a:schemeClr val="tx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dirty="0"/>
              </a:p>
            </p:txBody>
          </p:sp>
        </mc:Choice>
        <mc:Fallback xmlns="">
          <p:sp>
            <p:nvSpPr>
              <p:cNvPr id="6" name="TextBox 5">
                <a:extLst>
                  <a:ext uri="{FF2B5EF4-FFF2-40B4-BE49-F238E27FC236}">
                    <a16:creationId xmlns:a16="http://schemas.microsoft.com/office/drawing/2014/main" id="{AFD4711B-A421-4151-A9C5-1D7BCD7DDCE4}"/>
                  </a:ext>
                </a:extLst>
              </p:cNvPr>
              <p:cNvSpPr txBox="1">
                <a:spLocks noRot="1" noChangeAspect="1" noMove="1" noResize="1" noEditPoints="1" noAdjustHandles="1" noChangeArrowheads="1" noChangeShapeType="1" noTextEdit="1"/>
              </p:cNvSpPr>
              <p:nvPr/>
            </p:nvSpPr>
            <p:spPr>
              <a:xfrm>
                <a:off x="3440954" y="300546"/>
                <a:ext cx="5284498" cy="2611805"/>
              </a:xfrm>
              <a:prstGeom prst="rect">
                <a:avLst/>
              </a:prstGeom>
              <a:blipFill>
                <a:blip r:embed="rId9"/>
                <a:stretch>
                  <a:fillRect l="-240" t="-483"/>
                </a:stretch>
              </a:blipFill>
            </p:spPr>
            <p:txBody>
              <a:bodyPr/>
              <a:lstStyle/>
              <a:p>
                <a:r>
                  <a:rPr lang="en-US">
                    <a:noFill/>
                  </a:rPr>
                  <a:t> </a:t>
                </a:r>
              </a:p>
            </p:txBody>
          </p:sp>
        </mc:Fallback>
      </mc:AlternateContent>
      <p:pic>
        <p:nvPicPr>
          <p:cNvPr id="4100" name="Picture 4" descr="File:L1 and L2 balls.svg">
            <a:extLst>
              <a:ext uri="{FF2B5EF4-FFF2-40B4-BE49-F238E27FC236}">
                <a16:creationId xmlns:a16="http://schemas.microsoft.com/office/drawing/2014/main" id="{80D01C20-47AD-46E0-889E-F53B4C57875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82958" y="2912351"/>
            <a:ext cx="3770854" cy="16968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FC0ADFF-CA5A-48C5-8897-5C7D94B61132}"/>
              </a:ext>
            </a:extLst>
          </p:cNvPr>
          <p:cNvSpPr/>
          <p:nvPr/>
        </p:nvSpPr>
        <p:spPr>
          <a:xfrm>
            <a:off x="3862791" y="4802366"/>
            <a:ext cx="1611187" cy="369332"/>
          </a:xfrm>
          <a:prstGeom prst="rect">
            <a:avLst/>
          </a:prstGeom>
        </p:spPr>
        <p:txBody>
          <a:bodyPr wrap="square">
            <a:spAutoFit/>
          </a:bodyPr>
          <a:lstStyle/>
          <a:p>
            <a:r>
              <a:rPr lang="en-US" sz="900" dirty="0">
                <a:hlinkClick r:id="rId11"/>
              </a:rPr>
              <a:t>https://en.wikipedia.org/wiki/File:L1_and_L2_balls.svg</a:t>
            </a:r>
            <a:endParaRPr lang="en-US" sz="900" dirty="0"/>
          </a:p>
        </p:txBody>
      </p:sp>
    </p:spTree>
    <p:extLst>
      <p:ext uri="{BB962C8B-B14F-4D97-AF65-F5344CB8AC3E}">
        <p14:creationId xmlns:p14="http://schemas.microsoft.com/office/powerpoint/2010/main" val="309932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2FF27-B3AA-4859-999A-64197AF6C484}"/>
              </a:ext>
            </a:extLst>
          </p:cNvPr>
          <p:cNvSpPr>
            <a:spLocks noGrp="1"/>
          </p:cNvSpPr>
          <p:nvPr>
            <p:ph type="title"/>
          </p:nvPr>
        </p:nvSpPr>
        <p:spPr/>
        <p:txBody>
          <a:bodyPr/>
          <a:lstStyle/>
          <a:p>
            <a:r>
              <a:rPr lang="en-US" dirty="0"/>
              <a:t>Common Parameters to Sweep</a:t>
            </a:r>
          </a:p>
        </p:txBody>
      </p:sp>
      <p:sp>
        <p:nvSpPr>
          <p:cNvPr id="3" name="Text Placeholder 2">
            <a:extLst>
              <a:ext uri="{FF2B5EF4-FFF2-40B4-BE49-F238E27FC236}">
                <a16:creationId xmlns:a16="http://schemas.microsoft.com/office/drawing/2014/main" id="{AE4AD450-AFF1-44AC-9756-F18ED7C12BBD}"/>
              </a:ext>
            </a:extLst>
          </p:cNvPr>
          <p:cNvSpPr>
            <a:spLocks noGrp="1"/>
          </p:cNvSpPr>
          <p:nvPr>
            <p:ph type="body" idx="1"/>
          </p:nvPr>
        </p:nvSpPr>
        <p:spPr/>
        <p:txBody>
          <a:bodyPr/>
          <a:lstStyle/>
          <a:p>
            <a:r>
              <a:rPr lang="en-US" dirty="0"/>
              <a:t>Trees:</a:t>
            </a:r>
          </a:p>
          <a:p>
            <a:pPr lvl="1">
              <a:lnSpc>
                <a:spcPct val="100000"/>
              </a:lnSpc>
              <a:spcBef>
                <a:spcPts val="0"/>
              </a:spcBef>
            </a:pPr>
            <a:r>
              <a:rPr lang="en-US" dirty="0"/>
              <a:t>Max Depth</a:t>
            </a:r>
          </a:p>
          <a:p>
            <a:pPr lvl="1">
              <a:lnSpc>
                <a:spcPct val="100000"/>
              </a:lnSpc>
              <a:spcBef>
                <a:spcPts val="0"/>
              </a:spcBef>
            </a:pPr>
            <a:r>
              <a:rPr lang="en-US" dirty="0"/>
              <a:t>Max Bins</a:t>
            </a:r>
          </a:p>
          <a:p>
            <a:pPr lvl="1">
              <a:lnSpc>
                <a:spcPct val="100000"/>
              </a:lnSpc>
              <a:spcBef>
                <a:spcPts val="0"/>
              </a:spcBef>
            </a:pPr>
            <a:r>
              <a:rPr lang="en-US" dirty="0"/>
              <a:t>Number of Trees (in a Random Forest)</a:t>
            </a:r>
          </a:p>
          <a:p>
            <a:pPr lvl="1">
              <a:lnSpc>
                <a:spcPct val="100000"/>
              </a:lnSpc>
              <a:spcBef>
                <a:spcPts val="0"/>
              </a:spcBef>
            </a:pPr>
            <a:r>
              <a:rPr lang="en-US" dirty="0"/>
              <a:t>Max Splits</a:t>
            </a:r>
          </a:p>
          <a:p>
            <a:pPr lvl="1">
              <a:lnSpc>
                <a:spcPct val="100000"/>
              </a:lnSpc>
              <a:spcBef>
                <a:spcPts val="0"/>
              </a:spcBef>
            </a:pPr>
            <a:r>
              <a:rPr lang="en-US" dirty="0"/>
              <a:t>Max Features</a:t>
            </a:r>
          </a:p>
          <a:p>
            <a:pPr lvl="1">
              <a:lnSpc>
                <a:spcPct val="100000"/>
              </a:lnSpc>
              <a:spcBef>
                <a:spcPts val="0"/>
              </a:spcBef>
            </a:pPr>
            <a:r>
              <a:rPr lang="en-US" dirty="0"/>
              <a:t>Min Samples per Leaf</a:t>
            </a:r>
          </a:p>
          <a:p>
            <a:pPr lvl="1">
              <a:lnSpc>
                <a:spcPct val="100000"/>
              </a:lnSpc>
              <a:spcBef>
                <a:spcPts val="0"/>
              </a:spcBef>
            </a:pPr>
            <a:r>
              <a:rPr lang="en-US" dirty="0"/>
              <a:t>Max Leaf Nodes</a:t>
            </a:r>
          </a:p>
          <a:p>
            <a:pPr lvl="1">
              <a:lnSpc>
                <a:spcPct val="100000"/>
              </a:lnSpc>
              <a:spcBef>
                <a:spcPts val="0"/>
              </a:spcBef>
            </a:pPr>
            <a:r>
              <a:rPr lang="en-US" dirty="0"/>
              <a:t>Min Impurity Decrease</a:t>
            </a:r>
          </a:p>
          <a:p>
            <a:pPr lvl="1">
              <a:lnSpc>
                <a:spcPct val="100000"/>
              </a:lnSpc>
              <a:spcBef>
                <a:spcPts val="0"/>
              </a:spcBef>
            </a:pPr>
            <a:r>
              <a:rPr lang="en-US" dirty="0"/>
              <a:t>Min Impurity to Split</a:t>
            </a:r>
          </a:p>
          <a:p>
            <a:pPr lvl="1">
              <a:lnSpc>
                <a:spcPct val="100000"/>
              </a:lnSpc>
              <a:spcBef>
                <a:spcPts val="0"/>
              </a:spcBef>
            </a:pPr>
            <a:r>
              <a:rPr lang="en-US" dirty="0"/>
              <a:t>… and more</a:t>
            </a:r>
          </a:p>
        </p:txBody>
      </p:sp>
      <p:sp>
        <p:nvSpPr>
          <p:cNvPr id="4" name="Text Placeholder 3">
            <a:extLst>
              <a:ext uri="{FF2B5EF4-FFF2-40B4-BE49-F238E27FC236}">
                <a16:creationId xmlns:a16="http://schemas.microsoft.com/office/drawing/2014/main" id="{3A625093-B6F9-4EA9-8615-EEA75CF682AB}"/>
              </a:ext>
            </a:extLst>
          </p:cNvPr>
          <p:cNvSpPr>
            <a:spLocks noGrp="1"/>
          </p:cNvSpPr>
          <p:nvPr>
            <p:ph type="body" idx="2"/>
          </p:nvPr>
        </p:nvSpPr>
        <p:spPr>
          <a:xfrm>
            <a:off x="5650572" y="1602675"/>
            <a:ext cx="3398178" cy="3002400"/>
          </a:xfrm>
        </p:spPr>
        <p:txBody>
          <a:bodyPr/>
          <a:lstStyle/>
          <a:p>
            <a:r>
              <a:rPr lang="en-US" dirty="0"/>
              <a:t>Regression and Other Algorithms:</a:t>
            </a:r>
          </a:p>
          <a:p>
            <a:pPr lvl="1">
              <a:lnSpc>
                <a:spcPct val="100000"/>
              </a:lnSpc>
              <a:spcBef>
                <a:spcPts val="0"/>
              </a:spcBef>
            </a:pPr>
            <a:r>
              <a:rPr lang="en-US" dirty="0"/>
              <a:t>Regularization</a:t>
            </a:r>
          </a:p>
          <a:p>
            <a:pPr lvl="1">
              <a:lnSpc>
                <a:spcPct val="100000"/>
              </a:lnSpc>
              <a:spcBef>
                <a:spcPts val="0"/>
              </a:spcBef>
            </a:pPr>
            <a:r>
              <a:rPr lang="en-US" dirty="0"/>
              <a:t>Elastic Net</a:t>
            </a:r>
          </a:p>
          <a:p>
            <a:pPr lvl="1">
              <a:lnSpc>
                <a:spcPct val="100000"/>
              </a:lnSpc>
              <a:spcBef>
                <a:spcPts val="0"/>
              </a:spcBef>
            </a:pPr>
            <a:r>
              <a:rPr lang="en-US" dirty="0"/>
              <a:t>Maximum Iterations</a:t>
            </a:r>
          </a:p>
          <a:p>
            <a:pPr lvl="1">
              <a:lnSpc>
                <a:spcPct val="100000"/>
              </a:lnSpc>
              <a:spcBef>
                <a:spcPts val="0"/>
              </a:spcBef>
            </a:pPr>
            <a:r>
              <a:rPr lang="en-US" dirty="0"/>
              <a:t>Smoothing (in Naïve Bayes)</a:t>
            </a:r>
          </a:p>
          <a:p>
            <a:pPr lvl="1">
              <a:lnSpc>
                <a:spcPct val="100000"/>
              </a:lnSpc>
              <a:spcBef>
                <a:spcPts val="0"/>
              </a:spcBef>
            </a:pPr>
            <a:r>
              <a:rPr lang="en-US" dirty="0"/>
              <a:t>… and more</a:t>
            </a:r>
          </a:p>
        </p:txBody>
      </p:sp>
      <p:sp>
        <p:nvSpPr>
          <p:cNvPr id="5" name="Rectangle 4">
            <a:extLst>
              <a:ext uri="{FF2B5EF4-FFF2-40B4-BE49-F238E27FC236}">
                <a16:creationId xmlns:a16="http://schemas.microsoft.com/office/drawing/2014/main" id="{3EBACC46-04CD-47C5-80D3-E64918757097}"/>
              </a:ext>
            </a:extLst>
          </p:cNvPr>
          <p:cNvSpPr/>
          <p:nvPr/>
        </p:nvSpPr>
        <p:spPr>
          <a:xfrm>
            <a:off x="199444" y="1602675"/>
            <a:ext cx="1857956" cy="3277820"/>
          </a:xfrm>
          <a:prstGeom prst="rect">
            <a:avLst/>
          </a:prstGeom>
        </p:spPr>
        <p:txBody>
          <a:bodyPr wrap="square">
            <a:spAutoFit/>
          </a:bodyPr>
          <a:lstStyle/>
          <a:p>
            <a:r>
              <a:rPr lang="en-US" sz="900" dirty="0">
                <a:hlinkClick r:id="rId2"/>
              </a:rPr>
              <a:t>https://scikit-learn.org/stable/modules/generated/sklearn.tree.DecisionTreeClassifier.html</a:t>
            </a:r>
            <a:endParaRPr lang="en-US" sz="900" dirty="0"/>
          </a:p>
          <a:p>
            <a:endParaRPr lang="en-US" sz="900" dirty="0"/>
          </a:p>
          <a:p>
            <a:r>
              <a:rPr lang="en-US" sz="900" dirty="0">
                <a:hlinkClick r:id="rId3"/>
              </a:rPr>
              <a:t>https://spark.apache.org/docs/2.2.0/mllib-decision-tree.html</a:t>
            </a:r>
            <a:endParaRPr lang="en-US" sz="900" dirty="0"/>
          </a:p>
          <a:p>
            <a:endParaRPr lang="en-US" sz="900" dirty="0"/>
          </a:p>
          <a:p>
            <a:r>
              <a:rPr lang="en-US" sz="900" dirty="0">
                <a:hlinkClick r:id="rId4"/>
              </a:rPr>
              <a:t>https://scikit-learn.org/stable/modules/generated/sklearn.linear_model.LinearRegression.html#sklearn.linear_model.LinearRegression</a:t>
            </a:r>
            <a:endParaRPr lang="en-US" sz="900" dirty="0"/>
          </a:p>
          <a:p>
            <a:endParaRPr lang="en-US" sz="900" dirty="0"/>
          </a:p>
          <a:p>
            <a:r>
              <a:rPr lang="en-US" sz="900" dirty="0">
                <a:hlinkClick r:id="rId5"/>
              </a:rPr>
              <a:t>https://spark.apache.org/docs/2.2.0/ml-classification-regression.html#regression</a:t>
            </a:r>
            <a:endParaRPr lang="en-US" sz="900" dirty="0"/>
          </a:p>
          <a:p>
            <a:endParaRPr lang="en-US" sz="900" dirty="0"/>
          </a:p>
          <a:p>
            <a:r>
              <a:rPr lang="en-US" sz="900" dirty="0">
                <a:hlinkClick r:id="rId6"/>
              </a:rPr>
              <a:t>https://spark.apache.org/docs/2.2.0/mllib-naive-bayes.html#naive-bayes-sparkmllib</a:t>
            </a:r>
            <a:endParaRPr lang="en-US" sz="900" dirty="0"/>
          </a:p>
          <a:p>
            <a:endParaRPr lang="en-US" sz="900" dirty="0"/>
          </a:p>
        </p:txBody>
      </p:sp>
    </p:spTree>
    <p:extLst>
      <p:ext uri="{BB962C8B-B14F-4D97-AF65-F5344CB8AC3E}">
        <p14:creationId xmlns:p14="http://schemas.microsoft.com/office/powerpoint/2010/main" val="25345371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BD942-A5BE-4BC8-86A7-966F9A033905}"/>
              </a:ext>
            </a:extLst>
          </p:cNvPr>
          <p:cNvSpPr>
            <a:spLocks noGrp="1"/>
          </p:cNvSpPr>
          <p:nvPr>
            <p:ph type="title"/>
          </p:nvPr>
        </p:nvSpPr>
        <p:spPr>
          <a:xfrm>
            <a:off x="319500" y="490496"/>
            <a:ext cx="2808000" cy="538204"/>
          </a:xfrm>
        </p:spPr>
        <p:txBody>
          <a:bodyPr/>
          <a:lstStyle/>
          <a:p>
            <a:r>
              <a:rPr lang="en-US" dirty="0"/>
              <a:t>Gradient Descent</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EFEAD20-C6CE-4C48-8DCF-ED91FAE0D514}"/>
                  </a:ext>
                </a:extLst>
              </p:cNvPr>
              <p:cNvSpPr>
                <a:spLocks noGrp="1"/>
              </p:cNvSpPr>
              <p:nvPr>
                <p:ph type="body" idx="1"/>
              </p:nvPr>
            </p:nvSpPr>
            <p:spPr>
              <a:xfrm>
                <a:off x="369109" y="1053830"/>
                <a:ext cx="2808000" cy="2667000"/>
              </a:xfrm>
            </p:spPr>
            <p:txBody>
              <a:bodyPr/>
              <a:lstStyle/>
              <a:p>
                <a:r>
                  <a:rPr lang="en-US" dirty="0"/>
                  <a:t>In general, used to find the local minimum of a function</a:t>
                </a:r>
              </a:p>
              <a:p>
                <a:r>
                  <a:rPr lang="en-US" dirty="0"/>
                  <a:t>Assume there is a multivariable function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that is differentiable. The function decreases fastest as you go in the direction of the negative gradient, starting at a point.</a:t>
                </a:r>
              </a:p>
              <a:p>
                <a:pPr marL="1524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𝐹</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m:oMathPara>
                </a14:m>
                <a:endParaRPr lang="en-US" dirty="0"/>
              </a:p>
              <a:p>
                <a:r>
                  <a:rPr lang="en-US" dirty="0"/>
                  <a:t>Assumes a smooth topology and convex topology. (Not always true for parameters)</a:t>
                </a:r>
              </a:p>
            </p:txBody>
          </p:sp>
        </mc:Choice>
        <mc:Fallback xmlns="">
          <p:sp>
            <p:nvSpPr>
              <p:cNvPr id="3" name="Text Placeholder 2">
                <a:extLst>
                  <a:ext uri="{FF2B5EF4-FFF2-40B4-BE49-F238E27FC236}">
                    <a16:creationId xmlns:a16="http://schemas.microsoft.com/office/drawing/2014/main" id="{EEFEAD20-C6CE-4C48-8DCF-ED91FAE0D514}"/>
                  </a:ext>
                </a:extLst>
              </p:cNvPr>
              <p:cNvSpPr>
                <a:spLocks noGrp="1" noRot="1" noChangeAspect="1" noMove="1" noResize="1" noEditPoints="1" noAdjustHandles="1" noChangeArrowheads="1" noChangeShapeType="1" noTextEdit="1"/>
              </p:cNvSpPr>
              <p:nvPr>
                <p:ph type="body" idx="1"/>
              </p:nvPr>
            </p:nvSpPr>
            <p:spPr>
              <a:xfrm>
                <a:off x="369109" y="1053830"/>
                <a:ext cx="2808000" cy="2667000"/>
              </a:xfrm>
              <a:blipFill>
                <a:blip r:embed="rId2"/>
                <a:stretch>
                  <a:fillRect r="-870" b="-6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0AC99D1-0FF7-4705-B1A7-69F33F29623C}"/>
                  </a:ext>
                </a:extLst>
              </p:cNvPr>
              <p:cNvSpPr txBox="1"/>
              <p:nvPr/>
            </p:nvSpPr>
            <p:spPr>
              <a:xfrm>
                <a:off x="901223" y="4113960"/>
                <a:ext cx="164455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2"/>
                          </a:solidFill>
                          <a:latin typeface="Cambria Math" panose="02040503050406030204" pitchFamily="18" charset="0"/>
                        </a:rPr>
                        <m:t>𝑓</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𝑥</m:t>
                          </m:r>
                        </m:e>
                      </m:d>
                      <m:r>
                        <a:rPr lang="en-US" b="0" i="0" smtClean="0">
                          <a:solidFill>
                            <a:schemeClr val="accent2"/>
                          </a:solidFill>
                          <a:latin typeface="Cambria Math" panose="02040503050406030204" pitchFamily="18" charset="0"/>
                        </a:rPr>
                        <m:t>=</m:t>
                      </m:r>
                      <m:sSup>
                        <m:sSupPr>
                          <m:ctrlPr>
                            <a:rPr lang="en-US" b="0" i="1" smtClean="0">
                              <a:solidFill>
                                <a:schemeClr val="accent2"/>
                              </a:solidFill>
                              <a:latin typeface="Cambria Math" panose="02040503050406030204" pitchFamily="18" charset="0"/>
                            </a:rPr>
                          </m:ctrlPr>
                        </m:sSupPr>
                        <m:e>
                          <m:r>
                            <a:rPr lang="en-US" b="0" i="1" smtClean="0">
                              <a:solidFill>
                                <a:schemeClr val="accent2"/>
                              </a:solidFill>
                              <a:latin typeface="Cambria Math" panose="02040503050406030204" pitchFamily="18" charset="0"/>
                            </a:rPr>
                            <m:t>𝑥</m:t>
                          </m:r>
                        </m:e>
                        <m:sup>
                          <m:r>
                            <a:rPr lang="en-US" b="0" i="1" smtClean="0">
                              <a:solidFill>
                                <a:schemeClr val="accent2"/>
                              </a:solidFill>
                              <a:latin typeface="Cambria Math" panose="02040503050406030204" pitchFamily="18" charset="0"/>
                            </a:rPr>
                            <m:t>4</m:t>
                          </m:r>
                        </m:sup>
                      </m:sSup>
                      <m:r>
                        <a:rPr lang="en-US" b="0" i="1" smtClean="0">
                          <a:solidFill>
                            <a:schemeClr val="accent2"/>
                          </a:solidFill>
                          <a:latin typeface="Cambria Math" panose="02040503050406030204" pitchFamily="18" charset="0"/>
                        </a:rPr>
                        <m:t>−3</m:t>
                      </m:r>
                      <m:sSup>
                        <m:sSupPr>
                          <m:ctrlPr>
                            <a:rPr lang="en-US" b="0" i="1" smtClean="0">
                              <a:solidFill>
                                <a:schemeClr val="accent2"/>
                              </a:solidFill>
                              <a:latin typeface="Cambria Math" panose="02040503050406030204" pitchFamily="18" charset="0"/>
                            </a:rPr>
                          </m:ctrlPr>
                        </m:sSupPr>
                        <m:e>
                          <m:r>
                            <a:rPr lang="en-US" b="0" i="1" smtClean="0">
                              <a:solidFill>
                                <a:schemeClr val="accent2"/>
                              </a:solidFill>
                              <a:latin typeface="Cambria Math" panose="02040503050406030204" pitchFamily="18" charset="0"/>
                            </a:rPr>
                            <m:t>𝑥</m:t>
                          </m:r>
                        </m:e>
                        <m:sup>
                          <m:r>
                            <a:rPr lang="en-US" b="0" i="1" smtClean="0">
                              <a:solidFill>
                                <a:schemeClr val="accent2"/>
                              </a:solidFill>
                              <a:latin typeface="Cambria Math" panose="02040503050406030204" pitchFamily="18" charset="0"/>
                            </a:rPr>
                            <m:t>3</m:t>
                          </m:r>
                        </m:sup>
                      </m:sSup>
                      <m:r>
                        <a:rPr lang="en-US" b="0" i="1" smtClean="0">
                          <a:solidFill>
                            <a:schemeClr val="accent2"/>
                          </a:solidFill>
                          <a:latin typeface="Cambria Math" panose="02040503050406030204" pitchFamily="18" charset="0"/>
                        </a:rPr>
                        <m:t>+2</m:t>
                      </m:r>
                    </m:oMath>
                  </m:oMathPara>
                </a14:m>
                <a:endParaRPr lang="en-US" b="0" dirty="0">
                  <a:solidFill>
                    <a:schemeClr val="accent2"/>
                  </a:solidFill>
                </a:endParaRPr>
              </a:p>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−9</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oMath>
                  </m:oMathPara>
                </a14:m>
                <a:endParaRPr lang="en-US" dirty="0"/>
              </a:p>
            </p:txBody>
          </p:sp>
        </mc:Choice>
        <mc:Fallback xmlns="">
          <p:sp>
            <p:nvSpPr>
              <p:cNvPr id="5" name="TextBox 4">
                <a:extLst>
                  <a:ext uri="{FF2B5EF4-FFF2-40B4-BE49-F238E27FC236}">
                    <a16:creationId xmlns:a16="http://schemas.microsoft.com/office/drawing/2014/main" id="{50AC99D1-0FF7-4705-B1A7-69F33F29623C}"/>
                  </a:ext>
                </a:extLst>
              </p:cNvPr>
              <p:cNvSpPr txBox="1">
                <a:spLocks noRot="1" noChangeAspect="1" noMove="1" noResize="1" noEditPoints="1" noAdjustHandles="1" noChangeArrowheads="1" noChangeShapeType="1" noTextEdit="1"/>
              </p:cNvSpPr>
              <p:nvPr/>
            </p:nvSpPr>
            <p:spPr>
              <a:xfrm>
                <a:off x="901223" y="4113960"/>
                <a:ext cx="1644553" cy="430887"/>
              </a:xfrm>
              <a:prstGeom prst="rect">
                <a:avLst/>
              </a:prstGeom>
              <a:blipFill>
                <a:blip r:embed="rId3"/>
                <a:stretch>
                  <a:fillRect l="-3333" r="-1481" b="-15493"/>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65788736-9531-4624-8F63-5043B8B11C78}"/>
              </a:ext>
            </a:extLst>
          </p:cNvPr>
          <p:cNvSpPr/>
          <p:nvPr/>
        </p:nvSpPr>
        <p:spPr>
          <a:xfrm>
            <a:off x="3287700" y="57213"/>
            <a:ext cx="2568600" cy="2516073"/>
          </a:xfrm>
          <a:prstGeom prst="rect">
            <a:avLst/>
          </a:prstGeom>
        </p:spPr>
        <p:txBody>
          <a:bodyPr wrap="square">
            <a:spAutoFit/>
          </a:bodyPr>
          <a:lstStyle/>
          <a:p>
            <a:r>
              <a:rPr lang="en-US" sz="1050" dirty="0">
                <a:latin typeface="Consolas" panose="020B0609020204030204" pitchFamily="49" charset="0"/>
              </a:rPr>
              <a:t>## Parameters</a:t>
            </a:r>
          </a:p>
          <a:p>
            <a:r>
              <a:rPr lang="en-US" sz="1050" dirty="0">
                <a:latin typeface="Consolas" panose="020B0609020204030204" pitchFamily="49" charset="0"/>
              </a:rPr>
              <a:t>alpha = 0.001 #</a:t>
            </a:r>
            <a:r>
              <a:rPr lang="en-US" sz="1050" dirty="0" err="1">
                <a:latin typeface="Consolas" panose="020B0609020204030204" pitchFamily="49" charset="0"/>
              </a:rPr>
              <a:t>Stepsize</a:t>
            </a:r>
            <a:endParaRPr lang="en-US" sz="1050" dirty="0">
              <a:latin typeface="Consolas" panose="020B0609020204030204" pitchFamily="49" charset="0"/>
            </a:endParaRPr>
          </a:p>
          <a:p>
            <a:r>
              <a:rPr lang="en-US" sz="1050" dirty="0" err="1">
                <a:latin typeface="Consolas" panose="020B0609020204030204" pitchFamily="49" charset="0"/>
              </a:rPr>
              <a:t>iter</a:t>
            </a:r>
            <a:r>
              <a:rPr lang="en-US" sz="1050" dirty="0">
                <a:latin typeface="Consolas" panose="020B0609020204030204" pitchFamily="49" charset="0"/>
              </a:rPr>
              <a:t> = 500 #Iterations</a:t>
            </a:r>
          </a:p>
          <a:p>
            <a:endParaRPr lang="en-US" sz="1050" dirty="0">
              <a:latin typeface="Consolas" panose="020B0609020204030204" pitchFamily="49" charset="0"/>
            </a:endParaRPr>
          </a:p>
          <a:p>
            <a:r>
              <a:rPr lang="en-US" sz="1050" dirty="0">
                <a:latin typeface="Consolas" panose="020B0609020204030204" pitchFamily="49" charset="0"/>
              </a:rPr>
              <a:t># Define the objective function f(x) = x^4 - 3*x^3 + 2</a:t>
            </a:r>
          </a:p>
          <a:p>
            <a:r>
              <a:rPr lang="en-US" sz="1050" dirty="0" err="1">
                <a:latin typeface="Consolas" panose="020B0609020204030204" pitchFamily="49" charset="0"/>
              </a:rPr>
              <a:t>objFun</a:t>
            </a:r>
            <a:r>
              <a:rPr lang="en-US" sz="1050" dirty="0">
                <a:latin typeface="Consolas" panose="020B0609020204030204" pitchFamily="49" charset="0"/>
              </a:rPr>
              <a:t> = function(x){</a:t>
            </a:r>
          </a:p>
          <a:p>
            <a:r>
              <a:rPr lang="en-US" sz="1050" dirty="0">
                <a:latin typeface="Consolas" panose="020B0609020204030204" pitchFamily="49" charset="0"/>
              </a:rPr>
              <a:t>  return(x^4 - 3*x^3 + 2)</a:t>
            </a:r>
          </a:p>
          <a:p>
            <a:r>
              <a:rPr lang="en-US" sz="1050" dirty="0">
                <a:latin typeface="Consolas" panose="020B0609020204030204" pitchFamily="49" charset="0"/>
              </a:rPr>
              <a:t>}</a:t>
            </a:r>
          </a:p>
          <a:p>
            <a:endParaRPr lang="en-US" sz="1050" dirty="0">
              <a:latin typeface="Consolas" panose="020B0609020204030204" pitchFamily="49" charset="0"/>
            </a:endParaRPr>
          </a:p>
          <a:p>
            <a:r>
              <a:rPr lang="en-US" sz="1050" dirty="0">
                <a:latin typeface="Consolas" panose="020B0609020204030204" pitchFamily="49" charset="0"/>
              </a:rPr>
              <a:t># Define the gradient of f(x) = x^4 - 3*x^3 + 2</a:t>
            </a:r>
          </a:p>
          <a:p>
            <a:r>
              <a:rPr lang="en-US" sz="1050" dirty="0">
                <a:latin typeface="Consolas" panose="020B0609020204030204" pitchFamily="49" charset="0"/>
              </a:rPr>
              <a:t>gradient = function(x){</a:t>
            </a:r>
          </a:p>
          <a:p>
            <a:r>
              <a:rPr lang="en-US" sz="1050" dirty="0">
                <a:latin typeface="Consolas" panose="020B0609020204030204" pitchFamily="49" charset="0"/>
              </a:rPr>
              <a:t>  return((4*x^3) - (9*x^2))</a:t>
            </a:r>
          </a:p>
          <a:p>
            <a:r>
              <a:rPr lang="en-US" sz="1050" dirty="0">
                <a:latin typeface="Consolas" panose="020B0609020204030204" pitchFamily="49" charset="0"/>
              </a:rPr>
              <a:t>} </a:t>
            </a:r>
          </a:p>
        </p:txBody>
      </p:sp>
      <p:sp>
        <p:nvSpPr>
          <p:cNvPr id="9" name="Rectangle 8">
            <a:extLst>
              <a:ext uri="{FF2B5EF4-FFF2-40B4-BE49-F238E27FC236}">
                <a16:creationId xmlns:a16="http://schemas.microsoft.com/office/drawing/2014/main" id="{42D8CC26-BD68-4632-9062-68FC12F11589}"/>
              </a:ext>
            </a:extLst>
          </p:cNvPr>
          <p:cNvSpPr/>
          <p:nvPr/>
        </p:nvSpPr>
        <p:spPr>
          <a:xfrm>
            <a:off x="5856300" y="58748"/>
            <a:ext cx="3187223" cy="4154984"/>
          </a:xfrm>
          <a:prstGeom prst="rect">
            <a:avLst/>
          </a:prstGeom>
        </p:spPr>
        <p:txBody>
          <a:bodyPr wrap="square">
            <a:spAutoFit/>
          </a:bodyPr>
          <a:lstStyle/>
          <a:p>
            <a:r>
              <a:rPr lang="en-US" sz="1100" dirty="0">
                <a:latin typeface="Consolas" panose="020B0609020204030204" pitchFamily="49" charset="0"/>
              </a:rPr>
              <a:t># Randomly initialize a value to x</a:t>
            </a:r>
          </a:p>
          <a:p>
            <a:r>
              <a:rPr lang="en-US" sz="1100" dirty="0" err="1">
                <a:latin typeface="Consolas" panose="020B0609020204030204" pitchFamily="49" charset="0"/>
              </a:rPr>
              <a:t>set.seed</a:t>
            </a:r>
            <a:r>
              <a:rPr lang="en-US" sz="1100" dirty="0">
                <a:latin typeface="Consolas" panose="020B0609020204030204" pitchFamily="49" charset="0"/>
              </a:rPr>
              <a:t>(1337)</a:t>
            </a:r>
          </a:p>
          <a:p>
            <a:r>
              <a:rPr lang="en-US" sz="1100" dirty="0">
                <a:latin typeface="Consolas" panose="020B0609020204030204" pitchFamily="49" charset="0"/>
              </a:rPr>
              <a:t>x = floor(</a:t>
            </a:r>
            <a:r>
              <a:rPr lang="en-US" sz="1100" dirty="0" err="1">
                <a:latin typeface="Consolas" panose="020B0609020204030204" pitchFamily="49" charset="0"/>
              </a:rPr>
              <a:t>runif</a:t>
            </a:r>
            <a:r>
              <a:rPr lang="en-US" sz="1100" dirty="0">
                <a:latin typeface="Consolas" panose="020B0609020204030204" pitchFamily="49" charset="0"/>
              </a:rPr>
              <a:t>(1, 0, 10))</a:t>
            </a:r>
          </a:p>
          <a:p>
            <a:endParaRPr lang="en-US" sz="1100" dirty="0">
              <a:latin typeface="Consolas" panose="020B0609020204030204" pitchFamily="49" charset="0"/>
            </a:endParaRPr>
          </a:p>
          <a:p>
            <a:r>
              <a:rPr lang="en-US" sz="1100" dirty="0">
                <a:latin typeface="Consolas" panose="020B0609020204030204" pitchFamily="49" charset="0"/>
              </a:rPr>
              <a:t># Create a vector to contain all x's for all steps</a:t>
            </a:r>
          </a:p>
          <a:p>
            <a:r>
              <a:rPr lang="en-US" sz="1100" dirty="0">
                <a:latin typeface="Consolas" panose="020B0609020204030204" pitchFamily="49" charset="0"/>
              </a:rPr>
              <a:t>values = numeric(</a:t>
            </a:r>
            <a:r>
              <a:rPr lang="en-US" sz="1100" dirty="0" err="1">
                <a:latin typeface="Consolas" panose="020B0609020204030204" pitchFamily="49" charset="0"/>
              </a:rPr>
              <a:t>iter</a:t>
            </a:r>
            <a:r>
              <a:rPr lang="en-US" sz="1100" dirty="0">
                <a:latin typeface="Consolas" panose="020B0609020204030204" pitchFamily="49" charset="0"/>
              </a:rPr>
              <a:t>)</a:t>
            </a:r>
          </a:p>
          <a:p>
            <a:endParaRPr lang="en-US" sz="1100" dirty="0">
              <a:latin typeface="Consolas" panose="020B0609020204030204" pitchFamily="49" charset="0"/>
            </a:endParaRPr>
          </a:p>
          <a:p>
            <a:r>
              <a:rPr lang="en-US" sz="1100" dirty="0">
                <a:latin typeface="Consolas" panose="020B0609020204030204" pitchFamily="49" charset="0"/>
              </a:rPr>
              <a:t># Loop for Gradient Descent method to find the minimum</a:t>
            </a:r>
          </a:p>
          <a:p>
            <a:r>
              <a:rPr lang="en-US" sz="1100" dirty="0">
                <a:latin typeface="Consolas" panose="020B0609020204030204" pitchFamily="49" charset="0"/>
              </a:rPr>
              <a:t>for(</a:t>
            </a:r>
            <a:r>
              <a:rPr lang="en-US" sz="1100" dirty="0" err="1">
                <a:latin typeface="Consolas" panose="020B0609020204030204" pitchFamily="49" charset="0"/>
              </a:rPr>
              <a:t>i</a:t>
            </a:r>
            <a:r>
              <a:rPr lang="en-US" sz="1100" dirty="0">
                <a:latin typeface="Consolas" panose="020B0609020204030204" pitchFamily="49" charset="0"/>
              </a:rPr>
              <a:t> in </a:t>
            </a:r>
            <a:r>
              <a:rPr lang="en-US" sz="1100" dirty="0" err="1">
                <a:latin typeface="Consolas" panose="020B0609020204030204" pitchFamily="49" charset="0"/>
              </a:rPr>
              <a:t>seq_len</a:t>
            </a:r>
            <a:r>
              <a:rPr lang="en-US" sz="1100" dirty="0">
                <a:latin typeface="Consolas" panose="020B0609020204030204" pitchFamily="49" charset="0"/>
              </a:rPr>
              <a:t>(</a:t>
            </a:r>
            <a:r>
              <a:rPr lang="en-US" sz="1100" dirty="0" err="1">
                <a:latin typeface="Consolas" panose="020B0609020204030204" pitchFamily="49" charset="0"/>
              </a:rPr>
              <a:t>iter</a:t>
            </a:r>
            <a:r>
              <a:rPr lang="en-US" sz="1100" dirty="0">
                <a:latin typeface="Consolas" panose="020B0609020204030204" pitchFamily="49" charset="0"/>
              </a:rPr>
              <a:t>)){</a:t>
            </a:r>
          </a:p>
          <a:p>
            <a:r>
              <a:rPr lang="en-US" sz="1100" dirty="0">
                <a:latin typeface="Consolas" panose="020B0609020204030204" pitchFamily="49" charset="0"/>
              </a:rPr>
              <a:t>  x = x - alpha*gradient(x)</a:t>
            </a:r>
          </a:p>
          <a:p>
            <a:r>
              <a:rPr lang="en-US" sz="1100" dirty="0">
                <a:latin typeface="Consolas" panose="020B0609020204030204" pitchFamily="49" charset="0"/>
              </a:rPr>
              <a:t>  values[</a:t>
            </a:r>
            <a:r>
              <a:rPr lang="en-US" sz="1100" dirty="0" err="1">
                <a:latin typeface="Consolas" panose="020B0609020204030204" pitchFamily="49" charset="0"/>
              </a:rPr>
              <a:t>i</a:t>
            </a:r>
            <a:r>
              <a:rPr lang="en-US" sz="1100" dirty="0">
                <a:latin typeface="Consolas" panose="020B0609020204030204" pitchFamily="49" charset="0"/>
              </a:rPr>
              <a:t>] = x</a:t>
            </a:r>
          </a:p>
          <a:p>
            <a:r>
              <a:rPr lang="en-US" sz="1100" dirty="0">
                <a:latin typeface="Consolas" panose="020B0609020204030204" pitchFamily="49" charset="0"/>
              </a:rPr>
              <a:t>  print(x)</a:t>
            </a:r>
          </a:p>
          <a:p>
            <a:r>
              <a:rPr lang="en-US" sz="1100" dirty="0">
                <a:latin typeface="Consolas" panose="020B0609020204030204" pitchFamily="49" charset="0"/>
              </a:rPr>
              <a:t>}</a:t>
            </a:r>
          </a:p>
          <a:p>
            <a:endParaRPr lang="en-US" sz="1100" dirty="0">
              <a:latin typeface="Consolas" panose="020B0609020204030204" pitchFamily="49" charset="0"/>
            </a:endParaRPr>
          </a:p>
          <a:p>
            <a:r>
              <a:rPr lang="en-US" sz="1100" dirty="0">
                <a:latin typeface="Consolas" panose="020B0609020204030204" pitchFamily="49" charset="0"/>
              </a:rPr>
              <a:t># Output</a:t>
            </a:r>
          </a:p>
          <a:p>
            <a:r>
              <a:rPr lang="en-US" sz="1100" dirty="0">
                <a:latin typeface="Consolas" panose="020B0609020204030204" pitchFamily="49" charset="0"/>
              </a:rPr>
              <a:t>print(paste("The minimum of f(x) is ",</a:t>
            </a:r>
          </a:p>
          <a:p>
            <a:r>
              <a:rPr lang="en-US" sz="1100" dirty="0">
                <a:latin typeface="Consolas" panose="020B0609020204030204" pitchFamily="49" charset="0"/>
              </a:rPr>
              <a:t>            </a:t>
            </a:r>
            <a:r>
              <a:rPr lang="en-US" sz="1100" dirty="0" err="1">
                <a:latin typeface="Consolas" panose="020B0609020204030204" pitchFamily="49" charset="0"/>
              </a:rPr>
              <a:t>objFun</a:t>
            </a:r>
            <a:r>
              <a:rPr lang="en-US" sz="1100" dirty="0">
                <a:latin typeface="Consolas" panose="020B0609020204030204" pitchFamily="49" charset="0"/>
              </a:rPr>
              <a:t>(x),</a:t>
            </a:r>
          </a:p>
          <a:p>
            <a:r>
              <a:rPr lang="en-US" sz="1100" dirty="0">
                <a:latin typeface="Consolas" panose="020B0609020204030204" pitchFamily="49" charset="0"/>
              </a:rPr>
              <a:t>            " at position x = ",</a:t>
            </a:r>
          </a:p>
          <a:p>
            <a:r>
              <a:rPr lang="en-US" sz="1100" dirty="0">
                <a:latin typeface="Consolas" panose="020B0609020204030204" pitchFamily="49" charset="0"/>
              </a:rPr>
              <a:t>            x,</a:t>
            </a:r>
          </a:p>
          <a:p>
            <a:r>
              <a:rPr lang="en-US" sz="1100" dirty="0">
                <a:latin typeface="Consolas" panose="020B0609020204030204" pitchFamily="49" charset="0"/>
              </a:rPr>
              <a:t>            </a:t>
            </a:r>
            <a:r>
              <a:rPr lang="en-US" sz="1100" dirty="0" err="1">
                <a:latin typeface="Consolas" panose="020B0609020204030204" pitchFamily="49" charset="0"/>
              </a:rPr>
              <a:t>sep</a:t>
            </a:r>
            <a:r>
              <a:rPr lang="en-US" sz="1100" dirty="0">
                <a:latin typeface="Consolas" panose="020B0609020204030204" pitchFamily="49" charset="0"/>
              </a:rPr>
              <a:t> = ""))</a:t>
            </a:r>
          </a:p>
          <a:p>
            <a:r>
              <a:rPr lang="en-US" sz="1100" dirty="0">
                <a:latin typeface="Consolas" panose="020B0609020204030204" pitchFamily="49" charset="0"/>
              </a:rPr>
              <a:t>plot(values,</a:t>
            </a:r>
          </a:p>
          <a:p>
            <a:r>
              <a:rPr lang="en-US" sz="1100" dirty="0">
                <a:latin typeface="Consolas" panose="020B0609020204030204" pitchFamily="49" charset="0"/>
              </a:rPr>
              <a:t>     type = "l")</a:t>
            </a:r>
            <a:endParaRPr lang="en-US" sz="1100" dirty="0"/>
          </a:p>
        </p:txBody>
      </p:sp>
      <p:pic>
        <p:nvPicPr>
          <p:cNvPr id="11" name="Picture 10">
            <a:extLst>
              <a:ext uri="{FF2B5EF4-FFF2-40B4-BE49-F238E27FC236}">
                <a16:creationId xmlns:a16="http://schemas.microsoft.com/office/drawing/2014/main" id="{6B56F484-B643-47F7-9A27-16A04AF51BE1}"/>
              </a:ext>
            </a:extLst>
          </p:cNvPr>
          <p:cNvPicPr>
            <a:picLocks noChangeAspect="1"/>
          </p:cNvPicPr>
          <p:nvPr/>
        </p:nvPicPr>
        <p:blipFill>
          <a:blip r:embed="rId4"/>
          <a:stretch>
            <a:fillRect/>
          </a:stretch>
        </p:blipFill>
        <p:spPr>
          <a:xfrm>
            <a:off x="3287700" y="2571750"/>
            <a:ext cx="2568600" cy="2568600"/>
          </a:xfrm>
          <a:prstGeom prst="rect">
            <a:avLst/>
          </a:prstGeom>
          <a:solidFill>
            <a:schemeClr val="accent2"/>
          </a:solidFill>
          <a:ln>
            <a:solidFill>
              <a:schemeClr val="accent2"/>
            </a:solidFill>
          </a:ln>
        </p:spPr>
      </p:pic>
    </p:spTree>
    <p:extLst>
      <p:ext uri="{BB962C8B-B14F-4D97-AF65-F5344CB8AC3E}">
        <p14:creationId xmlns:p14="http://schemas.microsoft.com/office/powerpoint/2010/main" val="19743330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C9FB1-755B-4034-87E4-A20096904BA6}"/>
              </a:ext>
            </a:extLst>
          </p:cNvPr>
          <p:cNvSpPr>
            <a:spLocks noGrp="1"/>
          </p:cNvSpPr>
          <p:nvPr>
            <p:ph type="title"/>
          </p:nvPr>
        </p:nvSpPr>
        <p:spPr/>
        <p:txBody>
          <a:bodyPr/>
          <a:lstStyle/>
          <a:p>
            <a:r>
              <a:rPr lang="en-US" dirty="0"/>
              <a:t>Cross Validation</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C53F08D-B017-424C-8C0E-0B5D12E04E55}"/>
                  </a:ext>
                </a:extLst>
              </p:cNvPr>
              <p:cNvSpPr>
                <a:spLocks noGrp="1"/>
              </p:cNvSpPr>
              <p:nvPr>
                <p:ph type="body" idx="1"/>
              </p:nvPr>
            </p:nvSpPr>
            <p:spPr/>
            <p:txBody>
              <a:bodyPr/>
              <a:lstStyle/>
              <a:p>
                <a14:m>
                  <m:oMath xmlns:m="http://schemas.openxmlformats.org/officeDocument/2006/math">
                    <m:r>
                      <a:rPr lang="en-US" i="1" dirty="0" smtClean="0">
                        <a:latin typeface="Cambria Math" panose="02040503050406030204" pitchFamily="18" charset="0"/>
                      </a:rPr>
                      <m:t>𝑘</m:t>
                    </m:r>
                  </m:oMath>
                </a14:m>
                <a:r>
                  <a:rPr lang="en-US" dirty="0"/>
                  <a:t>-Fold CV</a:t>
                </a:r>
              </a:p>
              <a:p>
                <a:pPr lvl="1"/>
                <a:r>
                  <a:rPr lang="en-US" dirty="0"/>
                  <a:t>“Non-exhaustive” – Not all ways of splitting the training data are tested. So, this is an approximation.</a:t>
                </a:r>
              </a:p>
              <a:p>
                <a:pPr lvl="1"/>
                <a:r>
                  <a:rPr lang="en-US" dirty="0"/>
                  <a:t>Randomly split the data into </a:t>
                </a:r>
                <a14:m>
                  <m:oMath xmlns:m="http://schemas.openxmlformats.org/officeDocument/2006/math">
                    <m:r>
                      <a:rPr lang="en-US" i="1" dirty="0" smtClean="0">
                        <a:latin typeface="Cambria Math" panose="02040503050406030204" pitchFamily="18" charset="0"/>
                      </a:rPr>
                      <m:t>𝑘</m:t>
                    </m:r>
                  </m:oMath>
                </a14:m>
                <a:r>
                  <a:rPr lang="en-US" dirty="0"/>
                  <a:t> equally-sized subsets. One subset is used as validation while the rest are used for training.</a:t>
                </a:r>
              </a:p>
            </p:txBody>
          </p:sp>
        </mc:Choice>
        <mc:Fallback xmlns="">
          <p:sp>
            <p:nvSpPr>
              <p:cNvPr id="4" name="Text Placeholder 3">
                <a:extLst>
                  <a:ext uri="{FF2B5EF4-FFF2-40B4-BE49-F238E27FC236}">
                    <a16:creationId xmlns:a16="http://schemas.microsoft.com/office/drawing/2014/main" id="{2C53F08D-B017-424C-8C0E-0B5D12E04E55}"/>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57BAE12A-0FE4-49AE-99CA-2E059CE21B78}"/>
                  </a:ext>
                </a:extLst>
              </p:cNvPr>
              <p:cNvSpPr>
                <a:spLocks noGrp="1"/>
              </p:cNvSpPr>
              <p:nvPr>
                <p:ph type="body" idx="2"/>
              </p:nvPr>
            </p:nvSpPr>
            <p:spPr/>
            <p:txBody>
              <a:bodyPr/>
              <a:lstStyle/>
              <a:p>
                <a:r>
                  <a:rPr lang="en-US" dirty="0"/>
                  <a:t>L</a:t>
                </a:r>
                <a14:m>
                  <m:oMath xmlns:m="http://schemas.openxmlformats.org/officeDocument/2006/math">
                    <m:r>
                      <a:rPr lang="en-US" i="1" dirty="0" smtClean="0">
                        <a:latin typeface="Cambria Math" panose="02040503050406030204" pitchFamily="18" charset="0"/>
                      </a:rPr>
                      <m:t>𝑝</m:t>
                    </m:r>
                  </m:oMath>
                </a14:m>
                <a:r>
                  <a:rPr lang="en-US" dirty="0"/>
                  <a:t>OCV: Leave-p-out Cross-Validation</a:t>
                </a:r>
              </a:p>
              <a:p>
                <a:pPr lvl="1"/>
                <a:r>
                  <a:rPr lang="en-US" dirty="0"/>
                  <a:t>“Exhaustive” – All possible ways to dividing the training data are tested.</a:t>
                </a:r>
              </a:p>
              <a:p>
                <a:pPr lvl="1"/>
                <a:r>
                  <a:rPr lang="en-US" dirty="0"/>
                  <a:t>Use </a:t>
                </a:r>
                <a14:m>
                  <m:oMath xmlns:m="http://schemas.openxmlformats.org/officeDocument/2006/math">
                    <m:r>
                      <a:rPr lang="en-US" i="1" dirty="0" smtClean="0">
                        <a:latin typeface="Cambria Math" panose="02040503050406030204" pitchFamily="18" charset="0"/>
                      </a:rPr>
                      <m:t>𝑝</m:t>
                    </m:r>
                  </m:oMath>
                </a14:m>
                <a:r>
                  <a:rPr lang="en-US" dirty="0"/>
                  <a:t> observations as the validation set and the rest as the training set.</a:t>
                </a:r>
              </a:p>
              <a:p>
                <a:pPr lvl="1"/>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𝑝</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m:t>
                        </m:r>
                      </m:num>
                      <m:den>
                        <m:r>
                          <a:rPr lang="en-US" b="0" i="1" smtClean="0">
                            <a:latin typeface="Cambria Math" panose="02040503050406030204" pitchFamily="18" charset="0"/>
                          </a:rPr>
                          <m:t>𝑘</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𝑘</m:t>
                            </m:r>
                          </m:e>
                        </m:d>
                        <m:r>
                          <a:rPr lang="en-US" b="0" i="1" smtClean="0">
                            <a:latin typeface="Cambria Math" panose="02040503050406030204" pitchFamily="18" charset="0"/>
                          </a:rPr>
                          <m:t>!</m:t>
                        </m:r>
                      </m:den>
                    </m:f>
                  </m:oMath>
                </a14:m>
                <a:r>
                  <a:rPr lang="en-US" dirty="0"/>
                  <a:t> (Computationally Infeasible)</a:t>
                </a:r>
              </a:p>
            </p:txBody>
          </p:sp>
        </mc:Choice>
        <mc:Fallback xmlns="">
          <p:sp>
            <p:nvSpPr>
              <p:cNvPr id="5" name="Text Placeholder 4">
                <a:extLst>
                  <a:ext uri="{FF2B5EF4-FFF2-40B4-BE49-F238E27FC236}">
                    <a16:creationId xmlns:a16="http://schemas.microsoft.com/office/drawing/2014/main" id="{57BAE12A-0FE4-49AE-99CA-2E059CE21B78}"/>
                  </a:ext>
                </a:extLst>
              </p:cNvPr>
              <p:cNvSpPr>
                <a:spLocks noGrp="1" noRot="1" noChangeAspect="1" noMove="1" noResize="1" noEditPoints="1" noAdjustHandles="1" noChangeArrowheads="1" noChangeShapeType="1" noTextEdit="1"/>
              </p:cNvSpPr>
              <p:nvPr>
                <p:ph type="body" idx="2"/>
              </p:nvPr>
            </p:nvSpPr>
            <p:spPr>
              <a:blipFill>
                <a:blip r:embed="rId3"/>
                <a:stretch>
                  <a:fillRect b="-2033"/>
                </a:stretch>
              </a:blipFill>
            </p:spPr>
            <p:txBody>
              <a:bodyPr/>
              <a:lstStyle/>
              <a:p>
                <a:r>
                  <a:rPr lang="en-US">
                    <a:noFill/>
                  </a:rPr>
                  <a:t> </a:t>
                </a:r>
              </a:p>
            </p:txBody>
          </p:sp>
        </mc:Fallback>
      </mc:AlternateContent>
    </p:spTree>
    <p:extLst>
      <p:ext uri="{BB962C8B-B14F-4D97-AF65-F5344CB8AC3E}">
        <p14:creationId xmlns:p14="http://schemas.microsoft.com/office/powerpoint/2010/main" val="8274754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0E64E-B3EB-41A5-9356-03C57F86565C}"/>
              </a:ext>
            </a:extLst>
          </p:cNvPr>
          <p:cNvSpPr>
            <a:spLocks noGrp="1"/>
          </p:cNvSpPr>
          <p:nvPr>
            <p:ph type="title"/>
          </p:nvPr>
        </p:nvSpPr>
        <p:spPr/>
        <p:txBody>
          <a:bodyPr/>
          <a:lstStyle/>
          <a:p>
            <a:br>
              <a:rPr lang="en-US" dirty="0"/>
            </a:br>
            <a:r>
              <a:rPr lang="en-US" dirty="0"/>
              <a:t>When to parallelize?</a:t>
            </a:r>
            <a:br>
              <a:rPr lang="en-US" dirty="0"/>
            </a:b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08D351D-39B3-4112-8E97-2E96BA61A8E5}"/>
                  </a:ext>
                </a:extLst>
              </p:cNvPr>
              <p:cNvSpPr>
                <a:spLocks noGrp="1"/>
              </p:cNvSpPr>
              <p:nvPr>
                <p:ph type="body" idx="1"/>
              </p:nvPr>
            </p:nvSpPr>
            <p:spPr>
              <a:xfrm>
                <a:off x="319500" y="1592580"/>
                <a:ext cx="2808000" cy="3060424"/>
              </a:xfrm>
            </p:spPr>
            <p:txBody>
              <a:bodyPr/>
              <a:lstStyle/>
              <a:p>
                <a:r>
                  <a:rPr lang="en-US" dirty="0"/>
                  <a:t>Adding processors may seem to help with processing times, but there is always overhead to running the parallelism that will reduce the speed gain.</a:t>
                </a:r>
              </a:p>
              <a:p>
                <a:endParaRPr lang="en-US" dirty="0"/>
              </a:p>
              <a:p>
                <a:endParaRPr lang="en-US" dirty="0"/>
              </a:p>
              <a:p>
                <a:pPr marL="152400" indent="0">
                  <a:buNone/>
                </a:pPr>
                <a:r>
                  <a:rPr lang="en-US" sz="1600" b="1" dirty="0">
                    <a:solidFill>
                      <a:schemeClr val="tx1"/>
                    </a:solidFill>
                  </a:rPr>
                  <a:t>Amdahl’s Law</a:t>
                </a:r>
                <a:r>
                  <a:rPr lang="en-US" dirty="0"/>
                  <a:t>:</a:t>
                </a:r>
              </a:p>
              <a:p>
                <a:pPr marL="609600" lvl="1" indent="0">
                  <a:buNone/>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Speedup</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r>
                                    <a:rPr lang="en-US" sz="1400" b="0" i="1" smtClean="0">
                                      <a:latin typeface="Cambria Math" panose="02040503050406030204" pitchFamily="18" charset="0"/>
                                    </a:rPr>
                                    <m:t>𝑝</m:t>
                                  </m:r>
                                </m:sub>
                              </m:sSub>
                            </m:num>
                            <m:den>
                              <m:r>
                                <a:rPr lang="en-US" sz="1400" b="0" i="1" smtClean="0">
                                  <a:latin typeface="Cambria Math" panose="02040503050406030204" pitchFamily="18" charset="0"/>
                                </a:rPr>
                                <m:t>𝑛</m:t>
                              </m:r>
                            </m:den>
                          </m:f>
                        </m:den>
                      </m:f>
                    </m:oMath>
                  </m:oMathPara>
                </a14:m>
                <a:endParaRPr lang="en-US" sz="1400" dirty="0"/>
              </a:p>
            </p:txBody>
          </p:sp>
        </mc:Choice>
        <mc:Fallback xmlns="">
          <p:sp>
            <p:nvSpPr>
              <p:cNvPr id="3" name="Text Placeholder 2">
                <a:extLst>
                  <a:ext uri="{FF2B5EF4-FFF2-40B4-BE49-F238E27FC236}">
                    <a16:creationId xmlns:a16="http://schemas.microsoft.com/office/drawing/2014/main" id="{A08D351D-39B3-4112-8E97-2E96BA61A8E5}"/>
                  </a:ext>
                </a:extLst>
              </p:cNvPr>
              <p:cNvSpPr>
                <a:spLocks noGrp="1" noRot="1" noChangeAspect="1" noMove="1" noResize="1" noEditPoints="1" noAdjustHandles="1" noChangeArrowheads="1" noChangeShapeType="1" noTextEdit="1"/>
              </p:cNvSpPr>
              <p:nvPr>
                <p:ph type="body" idx="1"/>
              </p:nvPr>
            </p:nvSpPr>
            <p:spPr>
              <a:xfrm>
                <a:off x="319500" y="1592580"/>
                <a:ext cx="2808000" cy="3060424"/>
              </a:xfrm>
              <a:blipFill>
                <a:blip r:embed="rId2"/>
                <a:stretch>
                  <a:fillRect r="-217"/>
                </a:stretch>
              </a:blipFill>
            </p:spPr>
            <p:txBody>
              <a:bodyPr/>
              <a:lstStyle/>
              <a:p>
                <a:r>
                  <a:rPr lang="en-US">
                    <a:noFill/>
                  </a:rPr>
                  <a:t> </a:t>
                </a:r>
              </a:p>
            </p:txBody>
          </p:sp>
        </mc:Fallback>
      </mc:AlternateContent>
      <p:pic>
        <p:nvPicPr>
          <p:cNvPr id="3074" name="Picture 2">
            <a:extLst>
              <a:ext uri="{FF2B5EF4-FFF2-40B4-BE49-F238E27FC236}">
                <a16:creationId xmlns:a16="http://schemas.microsoft.com/office/drawing/2014/main" id="{F2C61AC2-84DE-4604-B9E1-4B731B238A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4560" y="419100"/>
            <a:ext cx="5510518" cy="4305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3DFC387-6994-407E-9CB4-9A4538A0432F}"/>
              </a:ext>
            </a:extLst>
          </p:cNvPr>
          <p:cNvSpPr/>
          <p:nvPr/>
        </p:nvSpPr>
        <p:spPr>
          <a:xfrm>
            <a:off x="3414560" y="4749514"/>
            <a:ext cx="5409940" cy="261610"/>
          </a:xfrm>
          <a:prstGeom prst="rect">
            <a:avLst/>
          </a:prstGeom>
        </p:spPr>
        <p:txBody>
          <a:bodyPr wrap="square">
            <a:spAutoFit/>
          </a:bodyPr>
          <a:lstStyle/>
          <a:p>
            <a:pPr algn="ctr"/>
            <a:r>
              <a:rPr lang="en-US" sz="1100" dirty="0">
                <a:hlinkClick r:id="rId4"/>
              </a:rPr>
              <a:t>http://www-inst.eecs.berkeley.edu/~n252/paper/Amdahl.pdf</a:t>
            </a:r>
            <a:endParaRPr lang="en-US" sz="1100" dirty="0"/>
          </a:p>
        </p:txBody>
      </p:sp>
      <p:sp>
        <p:nvSpPr>
          <p:cNvPr id="5" name="TextBox 4">
            <a:extLst>
              <a:ext uri="{FF2B5EF4-FFF2-40B4-BE49-F238E27FC236}">
                <a16:creationId xmlns:a16="http://schemas.microsoft.com/office/drawing/2014/main" id="{DFF1907D-C8FE-4BC8-A69B-FD5BBB57278E}"/>
              </a:ext>
            </a:extLst>
          </p:cNvPr>
          <p:cNvSpPr txBox="1"/>
          <p:nvPr/>
        </p:nvSpPr>
        <p:spPr>
          <a:xfrm>
            <a:off x="689874" y="4527342"/>
            <a:ext cx="2581156" cy="430887"/>
          </a:xfrm>
          <a:prstGeom prst="rect">
            <a:avLst/>
          </a:prstGeom>
          <a:noFill/>
        </p:spPr>
        <p:txBody>
          <a:bodyPr wrap="none" rtlCol="0">
            <a:spAutoFit/>
          </a:bodyPr>
          <a:lstStyle/>
          <a:p>
            <a:r>
              <a:rPr lang="en-US" sz="1100" dirty="0" err="1">
                <a:latin typeface="Cambria" panose="02040503050406030204" pitchFamily="18" charset="0"/>
                <a:ea typeface="Cambria" panose="02040503050406030204" pitchFamily="18" charset="0"/>
              </a:rPr>
              <a:t>r</a:t>
            </a:r>
            <a:r>
              <a:rPr lang="en-US" sz="1100" baseline="-25000" dirty="0" err="1">
                <a:latin typeface="Cambria" panose="02040503050406030204" pitchFamily="18" charset="0"/>
                <a:ea typeface="Cambria" panose="02040503050406030204" pitchFamily="18" charset="0"/>
              </a:rPr>
              <a:t>s</a:t>
            </a:r>
            <a:r>
              <a:rPr lang="en-US" sz="1100" dirty="0"/>
              <a:t> = Ratio of program that is sequential</a:t>
            </a:r>
          </a:p>
          <a:p>
            <a:r>
              <a:rPr lang="en-US" sz="1100" dirty="0" err="1">
                <a:latin typeface="Cambria" panose="02040503050406030204" pitchFamily="18" charset="0"/>
                <a:ea typeface="Cambria" panose="02040503050406030204" pitchFamily="18" charset="0"/>
              </a:rPr>
              <a:t>r</a:t>
            </a:r>
            <a:r>
              <a:rPr lang="en-US" sz="1100" baseline="-25000" dirty="0" err="1">
                <a:latin typeface="Cambria" panose="02040503050406030204" pitchFamily="18" charset="0"/>
                <a:ea typeface="Cambria" panose="02040503050406030204" pitchFamily="18" charset="0"/>
              </a:rPr>
              <a:t>p</a:t>
            </a:r>
            <a:r>
              <a:rPr lang="en-US" sz="1100" dirty="0"/>
              <a:t> = Ratio of program that is parallel</a:t>
            </a:r>
          </a:p>
        </p:txBody>
      </p:sp>
    </p:spTree>
    <p:extLst>
      <p:ext uri="{BB962C8B-B14F-4D97-AF65-F5344CB8AC3E}">
        <p14:creationId xmlns:p14="http://schemas.microsoft.com/office/powerpoint/2010/main" val="2931635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36C1D-D1E3-4506-80F5-073119852021}"/>
              </a:ext>
            </a:extLst>
          </p:cNvPr>
          <p:cNvSpPr>
            <a:spLocks noGrp="1"/>
          </p:cNvSpPr>
          <p:nvPr>
            <p:ph type="title"/>
          </p:nvPr>
        </p:nvSpPr>
        <p:spPr/>
        <p:txBody>
          <a:bodyPr/>
          <a:lstStyle/>
          <a:p>
            <a:r>
              <a:rPr lang="en-US" dirty="0"/>
              <a:t>Training Parallelization </a:t>
            </a:r>
            <a:r>
              <a:rPr lang="en-US" sz="2400" dirty="0"/>
              <a:t>- Packages</a:t>
            </a:r>
            <a:endParaRPr lang="en-US" dirty="0"/>
          </a:p>
        </p:txBody>
      </p:sp>
      <p:sp>
        <p:nvSpPr>
          <p:cNvPr id="3" name="Text Placeholder 2">
            <a:extLst>
              <a:ext uri="{FF2B5EF4-FFF2-40B4-BE49-F238E27FC236}">
                <a16:creationId xmlns:a16="http://schemas.microsoft.com/office/drawing/2014/main" id="{0EA71ED9-8F79-47CD-87FC-1750AD66A6E8}"/>
              </a:ext>
            </a:extLst>
          </p:cNvPr>
          <p:cNvSpPr>
            <a:spLocks noGrp="1"/>
          </p:cNvSpPr>
          <p:nvPr>
            <p:ph type="body" idx="1"/>
          </p:nvPr>
        </p:nvSpPr>
        <p:spPr/>
        <p:txBody>
          <a:bodyPr/>
          <a:lstStyle/>
          <a:p>
            <a:r>
              <a:rPr lang="en-US" dirty="0"/>
              <a:t>In R</a:t>
            </a:r>
          </a:p>
          <a:p>
            <a:pPr lvl="1"/>
            <a:r>
              <a:rPr lang="en-US" dirty="0"/>
              <a:t>parallel, foreach, </a:t>
            </a:r>
            <a:r>
              <a:rPr lang="en-US" dirty="0" err="1"/>
              <a:t>doParallel</a:t>
            </a:r>
            <a:r>
              <a:rPr lang="en-US" dirty="0"/>
              <a:t>, </a:t>
            </a:r>
            <a:r>
              <a:rPr lang="en-US" dirty="0" err="1"/>
              <a:t>doMC</a:t>
            </a:r>
            <a:r>
              <a:rPr lang="en-US" dirty="0"/>
              <a:t>, </a:t>
            </a:r>
            <a:r>
              <a:rPr lang="en-US" dirty="0" err="1"/>
              <a:t>doSNOW</a:t>
            </a:r>
            <a:r>
              <a:rPr lang="en-US" dirty="0"/>
              <a:t>, </a:t>
            </a:r>
            <a:r>
              <a:rPr lang="en-US" dirty="0" err="1"/>
              <a:t>doMPI</a:t>
            </a:r>
            <a:endParaRPr lang="en-US" dirty="0"/>
          </a:p>
          <a:p>
            <a:pPr lvl="1"/>
            <a:r>
              <a:rPr lang="en-US" dirty="0">
                <a:hlinkClick r:id="rId2"/>
              </a:rPr>
              <a:t>https://cran.r-project.org/web/views/HighPerformanceComputing.html</a:t>
            </a:r>
            <a:endParaRPr lang="en-US" dirty="0"/>
          </a:p>
          <a:p>
            <a:pPr lvl="1"/>
            <a:r>
              <a:rPr lang="en-US" dirty="0"/>
              <a:t>Example: </a:t>
            </a:r>
            <a:r>
              <a:rPr lang="en-US" dirty="0">
                <a:hlinkClick r:id="rId3"/>
              </a:rPr>
              <a:t>https://nceas.github.io/oss-lessons/parallel-computing-in-r/parallel-computing-in-r.html</a:t>
            </a:r>
            <a:endParaRPr lang="en-US" dirty="0"/>
          </a:p>
        </p:txBody>
      </p:sp>
      <p:sp>
        <p:nvSpPr>
          <p:cNvPr id="4" name="Text Placeholder 3">
            <a:extLst>
              <a:ext uri="{FF2B5EF4-FFF2-40B4-BE49-F238E27FC236}">
                <a16:creationId xmlns:a16="http://schemas.microsoft.com/office/drawing/2014/main" id="{EC6BE4A9-F619-4E5B-8463-C2CC8C84FF55}"/>
              </a:ext>
            </a:extLst>
          </p:cNvPr>
          <p:cNvSpPr>
            <a:spLocks noGrp="1"/>
          </p:cNvSpPr>
          <p:nvPr>
            <p:ph type="body" idx="2"/>
          </p:nvPr>
        </p:nvSpPr>
        <p:spPr/>
        <p:txBody>
          <a:bodyPr/>
          <a:lstStyle/>
          <a:p>
            <a:r>
              <a:rPr lang="en-US" dirty="0"/>
              <a:t>In Python</a:t>
            </a:r>
          </a:p>
          <a:p>
            <a:pPr lvl="1"/>
            <a:r>
              <a:rPr lang="en-US" dirty="0"/>
              <a:t>multiprocessing, Dask, </a:t>
            </a:r>
            <a:r>
              <a:rPr lang="en-US" dirty="0" err="1"/>
              <a:t>Numba</a:t>
            </a:r>
            <a:r>
              <a:rPr lang="en-US" dirty="0"/>
              <a:t>, etc.</a:t>
            </a:r>
          </a:p>
          <a:p>
            <a:pPr lvl="1"/>
            <a:r>
              <a:rPr lang="en-US" dirty="0">
                <a:hlinkClick r:id="rId4"/>
              </a:rPr>
              <a:t>https://wiki.python.org/moin/ParallelProcessing</a:t>
            </a:r>
            <a:endParaRPr lang="en-US" dirty="0"/>
          </a:p>
          <a:p>
            <a:pPr lvl="1"/>
            <a:r>
              <a:rPr lang="en-US" dirty="0"/>
              <a:t>Example: </a:t>
            </a:r>
            <a:r>
              <a:rPr lang="en-US" dirty="0">
                <a:hlinkClick r:id="rId5"/>
              </a:rPr>
              <a:t>https://nbviewer.jupyter.org/gist/ogrisel/5115540/Model%20Selection%20for%20the%20Nystroem%20Method.ipynb</a:t>
            </a:r>
            <a:endParaRPr lang="en-US" dirty="0"/>
          </a:p>
        </p:txBody>
      </p:sp>
    </p:spTree>
    <p:extLst>
      <p:ext uri="{BB962C8B-B14F-4D97-AF65-F5344CB8AC3E}">
        <p14:creationId xmlns:p14="http://schemas.microsoft.com/office/powerpoint/2010/main" val="1044200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4489E-DE46-CB44-B77D-A25BB9D8E4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66202D-90D0-FFC9-8994-BB549E3B5724}"/>
              </a:ext>
            </a:extLst>
          </p:cNvPr>
          <p:cNvSpPr>
            <a:spLocks noGrp="1"/>
          </p:cNvSpPr>
          <p:nvPr>
            <p:ph type="title"/>
          </p:nvPr>
        </p:nvSpPr>
        <p:spPr>
          <a:xfrm>
            <a:off x="319498" y="180900"/>
            <a:ext cx="3002601" cy="755700"/>
          </a:xfrm>
        </p:spPr>
        <p:txBody>
          <a:bodyPr/>
          <a:lstStyle/>
          <a:p>
            <a:r>
              <a:rPr lang="en-US" dirty="0"/>
              <a:t>Azure AI Services</a:t>
            </a:r>
          </a:p>
        </p:txBody>
      </p:sp>
      <p:sp>
        <p:nvSpPr>
          <p:cNvPr id="5" name="Rectangle 4">
            <a:extLst>
              <a:ext uri="{FF2B5EF4-FFF2-40B4-BE49-F238E27FC236}">
                <a16:creationId xmlns:a16="http://schemas.microsoft.com/office/drawing/2014/main" id="{3AC9C1CB-6079-0155-9655-F507666B36AF}"/>
              </a:ext>
            </a:extLst>
          </p:cNvPr>
          <p:cNvSpPr/>
          <p:nvPr/>
        </p:nvSpPr>
        <p:spPr>
          <a:xfrm>
            <a:off x="0" y="4889584"/>
            <a:ext cx="4572000" cy="253916"/>
          </a:xfrm>
          <a:prstGeom prst="rect">
            <a:avLst/>
          </a:prstGeom>
        </p:spPr>
        <p:txBody>
          <a:bodyPr>
            <a:spAutoFit/>
          </a:bodyPr>
          <a:lstStyle/>
          <a:p>
            <a:r>
              <a:rPr lang="en-US" sz="1050" dirty="0">
                <a:hlinkClick r:id="rId2"/>
              </a:rPr>
              <a:t>https://azure.microsoft.com/en-us/products/ai-services</a:t>
            </a:r>
            <a:endParaRPr lang="en-US" sz="1050" dirty="0"/>
          </a:p>
        </p:txBody>
      </p:sp>
      <p:sp>
        <p:nvSpPr>
          <p:cNvPr id="6" name="Rectangle 5">
            <a:extLst>
              <a:ext uri="{FF2B5EF4-FFF2-40B4-BE49-F238E27FC236}">
                <a16:creationId xmlns:a16="http://schemas.microsoft.com/office/drawing/2014/main" id="{60AC85F9-C635-6E59-1854-92086A343B21}"/>
              </a:ext>
            </a:extLst>
          </p:cNvPr>
          <p:cNvSpPr/>
          <p:nvPr/>
        </p:nvSpPr>
        <p:spPr>
          <a:xfrm>
            <a:off x="4008321" y="249697"/>
            <a:ext cx="4769047" cy="738664"/>
          </a:xfrm>
          <a:prstGeom prst="rect">
            <a:avLst/>
          </a:prstGeom>
        </p:spPr>
        <p:txBody>
          <a:bodyPr wrap="square">
            <a:spAutoFit/>
          </a:bodyPr>
          <a:lstStyle/>
          <a:p>
            <a:r>
              <a:rPr lang="en-US" dirty="0">
                <a:solidFill>
                  <a:schemeClr val="bg2"/>
                </a:solidFill>
                <a:latin typeface="Segoe UI" panose="020B0502040204020203" pitchFamily="34" charset="0"/>
              </a:rPr>
              <a:t>Formerly called “Cognitive Services”, AI Services is a set of APIs that serve state-of-the-art models for various tasks. This includes computer vision, NLP, Open AI LLMs, etc.</a:t>
            </a:r>
            <a:endParaRPr lang="en-US" dirty="0">
              <a:solidFill>
                <a:schemeClr val="bg2"/>
              </a:solidFill>
            </a:endParaRPr>
          </a:p>
        </p:txBody>
      </p:sp>
      <p:pic>
        <p:nvPicPr>
          <p:cNvPr id="9" name="Graphic 8">
            <a:extLst>
              <a:ext uri="{FF2B5EF4-FFF2-40B4-BE49-F238E27FC236}">
                <a16:creationId xmlns:a16="http://schemas.microsoft.com/office/drawing/2014/main" id="{9E8A2ABA-2F7B-8178-256D-E39C022435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6794" y="318494"/>
            <a:ext cx="601070" cy="601070"/>
          </a:xfrm>
          <a:prstGeom prst="rect">
            <a:avLst/>
          </a:prstGeom>
        </p:spPr>
      </p:pic>
      <p:pic>
        <p:nvPicPr>
          <p:cNvPr id="7" name="Picture 6">
            <a:extLst>
              <a:ext uri="{FF2B5EF4-FFF2-40B4-BE49-F238E27FC236}">
                <a16:creationId xmlns:a16="http://schemas.microsoft.com/office/drawing/2014/main" id="{1D6F15CB-BF16-85A6-361F-B984ABD23C3D}"/>
              </a:ext>
            </a:extLst>
          </p:cNvPr>
          <p:cNvPicPr>
            <a:picLocks noChangeAspect="1"/>
          </p:cNvPicPr>
          <p:nvPr/>
        </p:nvPicPr>
        <p:blipFill>
          <a:blip r:embed="rId5"/>
          <a:stretch>
            <a:fillRect/>
          </a:stretch>
        </p:blipFill>
        <p:spPr>
          <a:xfrm>
            <a:off x="1056463" y="1074194"/>
            <a:ext cx="7031074" cy="3833657"/>
          </a:xfrm>
          <a:prstGeom prst="rect">
            <a:avLst/>
          </a:prstGeom>
        </p:spPr>
      </p:pic>
    </p:spTree>
    <p:extLst>
      <p:ext uri="{BB962C8B-B14F-4D97-AF65-F5344CB8AC3E}">
        <p14:creationId xmlns:p14="http://schemas.microsoft.com/office/powerpoint/2010/main" val="12797281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6E77B-DDFB-4963-AF35-84D6C5588FB0}"/>
              </a:ext>
            </a:extLst>
          </p:cNvPr>
          <p:cNvSpPr>
            <a:spLocks noGrp="1"/>
          </p:cNvSpPr>
          <p:nvPr>
            <p:ph type="title"/>
          </p:nvPr>
        </p:nvSpPr>
        <p:spPr>
          <a:xfrm>
            <a:off x="422150" y="575950"/>
            <a:ext cx="4149851" cy="635400"/>
          </a:xfrm>
        </p:spPr>
        <p:txBody>
          <a:bodyPr/>
          <a:lstStyle/>
          <a:p>
            <a:r>
              <a:rPr lang="en-US" sz="2400" dirty="0">
                <a:latin typeface="Consolas" panose="020B0609020204030204" pitchFamily="49" charset="0"/>
              </a:rPr>
              <a:t>caret</a:t>
            </a:r>
            <a:r>
              <a:rPr lang="en-US" sz="2400" dirty="0"/>
              <a:t> Example</a:t>
            </a:r>
          </a:p>
        </p:txBody>
      </p:sp>
      <p:sp>
        <p:nvSpPr>
          <p:cNvPr id="3" name="Text Placeholder 2">
            <a:extLst>
              <a:ext uri="{FF2B5EF4-FFF2-40B4-BE49-F238E27FC236}">
                <a16:creationId xmlns:a16="http://schemas.microsoft.com/office/drawing/2014/main" id="{28A0BEE5-F946-4119-B32D-24FD7DEB4681}"/>
              </a:ext>
            </a:extLst>
          </p:cNvPr>
          <p:cNvSpPr>
            <a:spLocks noGrp="1"/>
          </p:cNvSpPr>
          <p:nvPr>
            <p:ph type="body" idx="1"/>
          </p:nvPr>
        </p:nvSpPr>
        <p:spPr>
          <a:xfrm>
            <a:off x="0" y="1211350"/>
            <a:ext cx="4572001" cy="3393725"/>
          </a:xfrm>
        </p:spPr>
        <p:txBody>
          <a:bodyPr/>
          <a:lstStyle/>
          <a:p>
            <a:pPr marL="139700" indent="0">
              <a:buNone/>
            </a:pPr>
            <a:r>
              <a:rPr lang="en-US" sz="1100" dirty="0" err="1">
                <a:latin typeface="Consolas" panose="020B0609020204030204" pitchFamily="49" charset="0"/>
              </a:rPr>
              <a:t>fitControl</a:t>
            </a:r>
            <a:r>
              <a:rPr lang="en-US" sz="1100" dirty="0">
                <a:latin typeface="Consolas" panose="020B0609020204030204" pitchFamily="49" charset="0"/>
              </a:rPr>
              <a:t> &lt;- </a:t>
            </a:r>
            <a:r>
              <a:rPr lang="en-US" sz="1100" dirty="0" err="1">
                <a:latin typeface="Consolas" panose="020B0609020204030204" pitchFamily="49" charset="0"/>
              </a:rPr>
              <a:t>trainControl</a:t>
            </a:r>
            <a:r>
              <a:rPr lang="en-US" sz="1100" dirty="0">
                <a:latin typeface="Consolas" panose="020B0609020204030204" pitchFamily="49" charset="0"/>
              </a:rPr>
              <a:t>(## 10-fold CV</a:t>
            </a:r>
          </a:p>
          <a:p>
            <a:pPr marL="139700" indent="0">
              <a:buNone/>
            </a:pPr>
            <a:r>
              <a:rPr lang="en-US" sz="1100" dirty="0">
                <a:latin typeface="Consolas" panose="020B0609020204030204" pitchFamily="49" charset="0"/>
              </a:rPr>
              <a:t>                           method = "</a:t>
            </a:r>
            <a:r>
              <a:rPr lang="en-US" sz="1100" dirty="0" err="1">
                <a:latin typeface="Consolas" panose="020B0609020204030204" pitchFamily="49" charset="0"/>
              </a:rPr>
              <a:t>repeatedcv</a:t>
            </a:r>
            <a:r>
              <a:rPr lang="en-US" sz="1100" dirty="0">
                <a:latin typeface="Consolas" panose="020B0609020204030204" pitchFamily="49" charset="0"/>
              </a:rPr>
              <a:t>",</a:t>
            </a:r>
          </a:p>
          <a:p>
            <a:pPr marL="139700" indent="0">
              <a:buNone/>
            </a:pPr>
            <a:r>
              <a:rPr lang="en-US" sz="1100" dirty="0">
                <a:latin typeface="Consolas" panose="020B0609020204030204" pitchFamily="49" charset="0"/>
              </a:rPr>
              <a:t>                           number = 10,</a:t>
            </a:r>
          </a:p>
          <a:p>
            <a:pPr marL="139700" indent="0">
              <a:buNone/>
            </a:pPr>
            <a:r>
              <a:rPr lang="en-US" sz="1100" dirty="0">
                <a:latin typeface="Consolas" panose="020B0609020204030204" pitchFamily="49" charset="0"/>
              </a:rPr>
              <a:t>                           ## repeated ten times</a:t>
            </a:r>
          </a:p>
          <a:p>
            <a:pPr marL="139700" indent="0">
              <a:buNone/>
            </a:pPr>
            <a:r>
              <a:rPr lang="en-US" sz="1100" dirty="0">
                <a:latin typeface="Consolas" panose="020B0609020204030204" pitchFamily="49" charset="0"/>
              </a:rPr>
              <a:t>                           repeats = 10)</a:t>
            </a:r>
          </a:p>
          <a:p>
            <a:pPr marL="139700" indent="0">
              <a:buNone/>
            </a:pPr>
            <a:endParaRPr lang="en-US" sz="1100" dirty="0">
              <a:latin typeface="Consolas" panose="020B0609020204030204" pitchFamily="49" charset="0"/>
            </a:endParaRPr>
          </a:p>
          <a:p>
            <a:pPr marL="139700" indent="0">
              <a:buNone/>
            </a:pPr>
            <a:r>
              <a:rPr lang="en-US" sz="1100" dirty="0" err="1">
                <a:latin typeface="Consolas" panose="020B0609020204030204" pitchFamily="49" charset="0"/>
              </a:rPr>
              <a:t>gbmGrid</a:t>
            </a:r>
            <a:r>
              <a:rPr lang="en-US" sz="1100" dirty="0">
                <a:latin typeface="Consolas" panose="020B0609020204030204" pitchFamily="49" charset="0"/>
              </a:rPr>
              <a:t> &lt;-  </a:t>
            </a:r>
            <a:r>
              <a:rPr lang="en-US" sz="1100" dirty="0" err="1">
                <a:latin typeface="Consolas" panose="020B0609020204030204" pitchFamily="49" charset="0"/>
              </a:rPr>
              <a:t>expand.grid</a:t>
            </a:r>
            <a:r>
              <a:rPr lang="en-US" sz="1100" dirty="0">
                <a:latin typeface="Consolas" panose="020B0609020204030204" pitchFamily="49" charset="0"/>
              </a:rPr>
              <a:t>(</a:t>
            </a:r>
            <a:r>
              <a:rPr lang="en-US" sz="1100" dirty="0" err="1">
                <a:latin typeface="Consolas" panose="020B0609020204030204" pitchFamily="49" charset="0"/>
              </a:rPr>
              <a:t>interaction.depth</a:t>
            </a:r>
            <a:r>
              <a:rPr lang="en-US" sz="1100" dirty="0">
                <a:latin typeface="Consolas" panose="020B0609020204030204" pitchFamily="49" charset="0"/>
              </a:rPr>
              <a:t> = c(1, 5, 9), </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n.trees</a:t>
            </a:r>
            <a:r>
              <a:rPr lang="en-US" sz="1100" dirty="0">
                <a:latin typeface="Consolas" panose="020B0609020204030204" pitchFamily="49" charset="0"/>
              </a:rPr>
              <a:t> = (1:30)*50, </a:t>
            </a:r>
          </a:p>
          <a:p>
            <a:pPr marL="139700" indent="0">
              <a:buNone/>
            </a:pPr>
            <a:r>
              <a:rPr lang="en-US" sz="1100" dirty="0">
                <a:latin typeface="Consolas" panose="020B0609020204030204" pitchFamily="49" charset="0"/>
              </a:rPr>
              <a:t>                        shrinkage = 0.1,</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n.minobsinnode</a:t>
            </a:r>
            <a:r>
              <a:rPr lang="en-US" sz="1100" dirty="0">
                <a:latin typeface="Consolas" panose="020B0609020204030204" pitchFamily="49" charset="0"/>
              </a:rPr>
              <a:t> = 20)</a:t>
            </a:r>
          </a:p>
          <a:p>
            <a:pPr marL="139700" indent="0">
              <a:buNone/>
            </a:pPr>
            <a:r>
              <a:rPr lang="en-US" sz="1100" dirty="0">
                <a:latin typeface="Consolas" panose="020B0609020204030204" pitchFamily="49" charset="0"/>
              </a:rPr>
              <a:t>                        </a:t>
            </a:r>
          </a:p>
          <a:p>
            <a:pPr marL="139700" indent="0">
              <a:buNone/>
            </a:pPr>
            <a:r>
              <a:rPr lang="en-US" sz="1100" dirty="0" err="1">
                <a:latin typeface="Consolas" panose="020B0609020204030204" pitchFamily="49" charset="0"/>
              </a:rPr>
              <a:t>gbmFit</a:t>
            </a:r>
            <a:r>
              <a:rPr lang="en-US" sz="1100" dirty="0">
                <a:latin typeface="Consolas" panose="020B0609020204030204" pitchFamily="49" charset="0"/>
              </a:rPr>
              <a:t>  &lt;- train(Class ~ ., data = training, </a:t>
            </a:r>
          </a:p>
          <a:p>
            <a:pPr marL="139700" indent="0">
              <a:buNone/>
            </a:pPr>
            <a:r>
              <a:rPr lang="en-US" sz="1100" dirty="0">
                <a:latin typeface="Consolas" panose="020B0609020204030204" pitchFamily="49" charset="0"/>
              </a:rPr>
              <a:t>                 method = "</a:t>
            </a:r>
            <a:r>
              <a:rPr lang="en-US" sz="1100" dirty="0" err="1">
                <a:latin typeface="Consolas" panose="020B0609020204030204" pitchFamily="49" charset="0"/>
              </a:rPr>
              <a:t>gbm</a:t>
            </a:r>
            <a:r>
              <a:rPr lang="en-US" sz="1100" dirty="0">
                <a:latin typeface="Consolas" panose="020B0609020204030204" pitchFamily="49" charset="0"/>
              </a:rPr>
              <a:t>", </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trControl</a:t>
            </a:r>
            <a:r>
              <a:rPr lang="en-US" sz="1100" dirty="0">
                <a:latin typeface="Consolas" panose="020B0609020204030204" pitchFamily="49" charset="0"/>
              </a:rPr>
              <a:t> = </a:t>
            </a:r>
            <a:r>
              <a:rPr lang="en-US" sz="1100" dirty="0" err="1">
                <a:latin typeface="Consolas" panose="020B0609020204030204" pitchFamily="49" charset="0"/>
              </a:rPr>
              <a:t>fitControl</a:t>
            </a:r>
            <a:r>
              <a:rPr lang="en-US" sz="1100" dirty="0">
                <a:latin typeface="Consolas" panose="020B0609020204030204" pitchFamily="49" charset="0"/>
              </a:rPr>
              <a:t>, </a:t>
            </a:r>
          </a:p>
          <a:p>
            <a:pPr marL="139700" indent="0">
              <a:buNone/>
            </a:pPr>
            <a:r>
              <a:rPr lang="en-US" sz="1100" dirty="0">
                <a:latin typeface="Consolas" panose="020B0609020204030204" pitchFamily="49" charset="0"/>
              </a:rPr>
              <a:t>                 verbose = FALSE,</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tuneGrid</a:t>
            </a:r>
            <a:r>
              <a:rPr lang="en-US" sz="1100" dirty="0">
                <a:latin typeface="Consolas" panose="020B0609020204030204" pitchFamily="49" charset="0"/>
              </a:rPr>
              <a:t> = </a:t>
            </a:r>
            <a:r>
              <a:rPr lang="en-US" sz="1100" dirty="0" err="1">
                <a:latin typeface="Consolas" panose="020B0609020204030204" pitchFamily="49" charset="0"/>
              </a:rPr>
              <a:t>gbmGrid</a:t>
            </a:r>
            <a:r>
              <a:rPr lang="en-US" sz="1100" dirty="0">
                <a:latin typeface="Consolas" panose="020B0609020204030204" pitchFamily="49" charset="0"/>
              </a:rPr>
              <a:t>)</a:t>
            </a:r>
          </a:p>
        </p:txBody>
      </p:sp>
      <p:sp>
        <p:nvSpPr>
          <p:cNvPr id="4" name="Text Placeholder 3">
            <a:extLst>
              <a:ext uri="{FF2B5EF4-FFF2-40B4-BE49-F238E27FC236}">
                <a16:creationId xmlns:a16="http://schemas.microsoft.com/office/drawing/2014/main" id="{002E2FB5-0824-46DF-B58A-E6D7293E6085}"/>
              </a:ext>
            </a:extLst>
          </p:cNvPr>
          <p:cNvSpPr>
            <a:spLocks noGrp="1"/>
          </p:cNvSpPr>
          <p:nvPr>
            <p:ph type="body" idx="2"/>
          </p:nvPr>
        </p:nvSpPr>
        <p:spPr>
          <a:xfrm>
            <a:off x="4571878" y="251460"/>
            <a:ext cx="4442582" cy="4640580"/>
          </a:xfrm>
          <a:solidFill>
            <a:schemeClr val="bg1"/>
          </a:solidFill>
          <a:ln>
            <a:solidFill>
              <a:schemeClr val="accent1"/>
            </a:solidFill>
          </a:ln>
        </p:spPr>
        <p:txBody>
          <a:bodyPr/>
          <a:lstStyle/>
          <a:p>
            <a:pPr marL="139700" indent="0">
              <a:buNone/>
            </a:pPr>
            <a:r>
              <a:rPr lang="en-US" sz="800" dirty="0">
                <a:latin typeface="Consolas" panose="020B0609020204030204" pitchFamily="49" charset="0"/>
              </a:rPr>
              <a:t>## Stochastic Gradient Boosting </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157 samples</a:t>
            </a:r>
          </a:p>
          <a:p>
            <a:pPr marL="139700" indent="0">
              <a:buNone/>
            </a:pPr>
            <a:r>
              <a:rPr lang="en-US" sz="800" dirty="0">
                <a:latin typeface="Consolas" panose="020B0609020204030204" pitchFamily="49" charset="0"/>
              </a:rPr>
              <a:t>##  60 predictor</a:t>
            </a:r>
          </a:p>
          <a:p>
            <a:pPr marL="139700" indent="0">
              <a:buNone/>
            </a:pPr>
            <a:r>
              <a:rPr lang="en-US" sz="800" dirty="0">
                <a:latin typeface="Consolas" panose="020B0609020204030204" pitchFamily="49" charset="0"/>
              </a:rPr>
              <a:t>##   2 classes: 'M', 'R' </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No pre-processing</a:t>
            </a:r>
          </a:p>
          <a:p>
            <a:pPr marL="139700" indent="0">
              <a:buNone/>
            </a:pPr>
            <a:r>
              <a:rPr lang="en-US" sz="800" dirty="0">
                <a:latin typeface="Consolas" panose="020B0609020204030204" pitchFamily="49" charset="0"/>
              </a:rPr>
              <a:t>## Resampling: Cross-Validated (10 fold, repeated 10 times) </a:t>
            </a:r>
          </a:p>
          <a:p>
            <a:pPr marL="139700" indent="0">
              <a:buNone/>
            </a:pPr>
            <a:r>
              <a:rPr lang="en-US" sz="800" dirty="0">
                <a:latin typeface="Consolas" panose="020B0609020204030204" pitchFamily="49" charset="0"/>
              </a:rPr>
              <a:t>## Summary of sample sizes: 141, 142, 141, 142, 141, 142, ... </a:t>
            </a:r>
          </a:p>
          <a:p>
            <a:pPr marL="139700" indent="0">
              <a:buNone/>
            </a:pPr>
            <a:r>
              <a:rPr lang="en-US" sz="800" dirty="0">
                <a:latin typeface="Consolas" panose="020B0609020204030204" pitchFamily="49" charset="0"/>
              </a:rPr>
              <a:t>## Resampling results across tuning parameters:</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a:t>
            </a:r>
            <a:r>
              <a:rPr lang="en-US" sz="800" dirty="0" err="1">
                <a:latin typeface="Consolas" panose="020B0609020204030204" pitchFamily="49" charset="0"/>
              </a:rPr>
              <a:t>interaction.depth</a:t>
            </a:r>
            <a:r>
              <a:rPr lang="en-US" sz="800" dirty="0">
                <a:latin typeface="Consolas" panose="020B0609020204030204" pitchFamily="49" charset="0"/>
              </a:rPr>
              <a:t>  </a:t>
            </a:r>
            <a:r>
              <a:rPr lang="en-US" sz="800" dirty="0" err="1">
                <a:latin typeface="Consolas" panose="020B0609020204030204" pitchFamily="49" charset="0"/>
              </a:rPr>
              <a:t>n.trees</a:t>
            </a:r>
            <a:r>
              <a:rPr lang="en-US" sz="800" dirty="0">
                <a:latin typeface="Consolas" panose="020B0609020204030204" pitchFamily="49" charset="0"/>
              </a:rPr>
              <a:t>  Accuracy  Kappa</a:t>
            </a:r>
          </a:p>
          <a:p>
            <a:pPr marL="139700" indent="0">
              <a:buNone/>
            </a:pPr>
            <a:r>
              <a:rPr lang="en-US" sz="800" dirty="0">
                <a:latin typeface="Consolas" panose="020B0609020204030204" pitchFamily="49" charset="0"/>
              </a:rPr>
              <a:t>##   1                    50     0.78      0.56 </a:t>
            </a:r>
          </a:p>
          <a:p>
            <a:pPr marL="139700" indent="0">
              <a:buNone/>
            </a:pPr>
            <a:r>
              <a:rPr lang="en-US" sz="800" dirty="0">
                <a:latin typeface="Consolas" panose="020B0609020204030204" pitchFamily="49" charset="0"/>
              </a:rPr>
              <a:t>##   1                   100     0.81      0.61 </a:t>
            </a:r>
          </a:p>
          <a:p>
            <a:pPr marL="139700" indent="0">
              <a:buNone/>
            </a:pPr>
            <a:r>
              <a:rPr lang="en-US" sz="800" dirty="0">
                <a:latin typeface="Consolas" panose="020B0609020204030204" pitchFamily="49" charset="0"/>
              </a:rPr>
              <a:t>##   1                   150     0.82      0.63 </a:t>
            </a:r>
          </a:p>
          <a:p>
            <a:pPr marL="139700" indent="0">
              <a:buNone/>
            </a:pPr>
            <a:r>
              <a:rPr lang="en-US" sz="800" dirty="0">
                <a:latin typeface="Consolas" panose="020B0609020204030204" pitchFamily="49" charset="0"/>
              </a:rPr>
              <a:t>##   1                   200     0.83      0.65 </a:t>
            </a:r>
          </a:p>
          <a:p>
            <a:pPr marL="139700" indent="0">
              <a:buNone/>
            </a:pPr>
            <a:r>
              <a:rPr lang="en-US" sz="800" dirty="0">
                <a:latin typeface="Consolas" panose="020B0609020204030204" pitchFamily="49" charset="0"/>
              </a:rPr>
              <a:t>##   1                   250     0.82      0.65 </a:t>
            </a:r>
          </a:p>
          <a:p>
            <a:pPr marL="139700" indent="0">
              <a:buNone/>
            </a:pPr>
            <a:r>
              <a:rPr lang="en-US" sz="800" dirty="0">
                <a:latin typeface="Consolas" panose="020B0609020204030204" pitchFamily="49" charset="0"/>
              </a:rPr>
              <a:t>##   1                   300     0.83      0.65 </a:t>
            </a:r>
          </a:p>
          <a:p>
            <a:pPr marL="139700" indent="0">
              <a:buNone/>
            </a:pPr>
            <a:r>
              <a:rPr lang="en-US" sz="800" dirty="0">
                <a:latin typeface="Consolas" panose="020B0609020204030204" pitchFamily="49" charset="0"/>
              </a:rPr>
              <a:t>##   :                   :        :         : </a:t>
            </a:r>
          </a:p>
          <a:p>
            <a:pPr marL="139700" indent="0">
              <a:buNone/>
            </a:pPr>
            <a:r>
              <a:rPr lang="en-US" sz="800" dirty="0">
                <a:latin typeface="Consolas" panose="020B0609020204030204" pitchFamily="49" charset="0"/>
              </a:rPr>
              <a:t>##   9                  1350     0.85      0.69 </a:t>
            </a:r>
          </a:p>
          <a:p>
            <a:pPr marL="139700" indent="0">
              <a:buNone/>
            </a:pPr>
            <a:r>
              <a:rPr lang="en-US" sz="800" dirty="0">
                <a:latin typeface="Consolas" panose="020B0609020204030204" pitchFamily="49" charset="0"/>
              </a:rPr>
              <a:t>##   9                  1400     0.85      0.69 </a:t>
            </a:r>
          </a:p>
          <a:p>
            <a:pPr marL="139700" indent="0">
              <a:buNone/>
            </a:pPr>
            <a:r>
              <a:rPr lang="en-US" sz="800" dirty="0">
                <a:latin typeface="Consolas" panose="020B0609020204030204" pitchFamily="49" charset="0"/>
              </a:rPr>
              <a:t>##   9                  1450     0.85      0.69 </a:t>
            </a:r>
          </a:p>
          <a:p>
            <a:pPr marL="139700" indent="0">
              <a:buNone/>
            </a:pPr>
            <a:r>
              <a:rPr lang="en-US" sz="800" dirty="0">
                <a:latin typeface="Consolas" panose="020B0609020204030204" pitchFamily="49" charset="0"/>
              </a:rPr>
              <a:t>##   9                  1500     0.85      0.69 </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Tuning parameter 'shrinkage' was held constant at a value of 0.1</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Tuning parameter '</a:t>
            </a:r>
            <a:r>
              <a:rPr lang="en-US" sz="800" dirty="0" err="1">
                <a:latin typeface="Consolas" panose="020B0609020204030204" pitchFamily="49" charset="0"/>
              </a:rPr>
              <a:t>n.minobsinnode</a:t>
            </a:r>
            <a:r>
              <a:rPr lang="en-US" sz="800" dirty="0">
                <a:latin typeface="Consolas" panose="020B0609020204030204" pitchFamily="49" charset="0"/>
              </a:rPr>
              <a:t>' was held constant at a value of 20</a:t>
            </a:r>
          </a:p>
          <a:p>
            <a:pPr marL="139700" indent="0">
              <a:buNone/>
            </a:pPr>
            <a:r>
              <a:rPr lang="en-US" sz="800" dirty="0">
                <a:latin typeface="Consolas" panose="020B0609020204030204" pitchFamily="49" charset="0"/>
              </a:rPr>
              <a:t>## Accuracy was used to select the optimal model using the largest value.</a:t>
            </a:r>
          </a:p>
          <a:p>
            <a:pPr marL="139700" indent="0">
              <a:buNone/>
            </a:pPr>
            <a:r>
              <a:rPr lang="en-US" sz="800" dirty="0">
                <a:latin typeface="Consolas" panose="020B0609020204030204" pitchFamily="49" charset="0"/>
              </a:rPr>
              <a:t>## The final values used for the model were </a:t>
            </a:r>
            <a:r>
              <a:rPr lang="en-US" sz="800" dirty="0" err="1">
                <a:latin typeface="Consolas" panose="020B0609020204030204" pitchFamily="49" charset="0"/>
              </a:rPr>
              <a:t>n.trees</a:t>
            </a:r>
            <a:r>
              <a:rPr lang="en-US" sz="800" dirty="0">
                <a:latin typeface="Consolas" panose="020B0609020204030204" pitchFamily="49" charset="0"/>
              </a:rPr>
              <a:t> = 1200,</a:t>
            </a:r>
          </a:p>
          <a:p>
            <a:pPr marL="139700" indent="0">
              <a:buNone/>
            </a:pPr>
            <a:r>
              <a:rPr lang="en-US" sz="800" dirty="0">
                <a:latin typeface="Consolas" panose="020B0609020204030204" pitchFamily="49" charset="0"/>
              </a:rPr>
              <a:t>##  </a:t>
            </a:r>
            <a:r>
              <a:rPr lang="en-US" sz="800" dirty="0" err="1">
                <a:latin typeface="Consolas" panose="020B0609020204030204" pitchFamily="49" charset="0"/>
              </a:rPr>
              <a:t>interaction.depth</a:t>
            </a:r>
            <a:r>
              <a:rPr lang="en-US" sz="800" dirty="0">
                <a:latin typeface="Consolas" panose="020B0609020204030204" pitchFamily="49" charset="0"/>
              </a:rPr>
              <a:t> = 9, shrinkage = 0.1 and </a:t>
            </a:r>
            <a:r>
              <a:rPr lang="en-US" sz="800" dirty="0" err="1">
                <a:latin typeface="Consolas" panose="020B0609020204030204" pitchFamily="49" charset="0"/>
              </a:rPr>
              <a:t>n.minobsinnode</a:t>
            </a:r>
            <a:r>
              <a:rPr lang="en-US" sz="800" dirty="0">
                <a:latin typeface="Consolas" panose="020B0609020204030204" pitchFamily="49" charset="0"/>
              </a:rPr>
              <a:t> = 20.</a:t>
            </a:r>
          </a:p>
        </p:txBody>
      </p:sp>
      <p:sp>
        <p:nvSpPr>
          <p:cNvPr id="9" name="Rectangle 8">
            <a:extLst>
              <a:ext uri="{FF2B5EF4-FFF2-40B4-BE49-F238E27FC236}">
                <a16:creationId xmlns:a16="http://schemas.microsoft.com/office/drawing/2014/main" id="{5218C53C-2391-4A4B-B92D-6BF5DDD6FB88}"/>
              </a:ext>
            </a:extLst>
          </p:cNvPr>
          <p:cNvSpPr/>
          <p:nvPr/>
        </p:nvSpPr>
        <p:spPr>
          <a:xfrm>
            <a:off x="129540" y="4773912"/>
            <a:ext cx="4572000" cy="261610"/>
          </a:xfrm>
          <a:prstGeom prst="rect">
            <a:avLst/>
          </a:prstGeom>
        </p:spPr>
        <p:txBody>
          <a:bodyPr>
            <a:spAutoFit/>
          </a:bodyPr>
          <a:lstStyle/>
          <a:p>
            <a:r>
              <a:rPr lang="en-US" sz="1100" dirty="0">
                <a:hlinkClick r:id="rId2"/>
              </a:rPr>
              <a:t>https://topepo.github.io/caret/model-training-and-tuning.html</a:t>
            </a:r>
            <a:endParaRPr lang="en-US" sz="1100" dirty="0"/>
          </a:p>
        </p:txBody>
      </p:sp>
    </p:spTree>
    <p:extLst>
      <p:ext uri="{BB962C8B-B14F-4D97-AF65-F5344CB8AC3E}">
        <p14:creationId xmlns:p14="http://schemas.microsoft.com/office/powerpoint/2010/main" val="37650869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neuralnetworks">
            <a:extLst>
              <a:ext uri="{FF2B5EF4-FFF2-40B4-BE49-F238E27FC236}">
                <a16:creationId xmlns:a16="http://schemas.microsoft.com/office/drawing/2014/main" id="{6EA4D9A8-A6DF-4286-B7C6-79BC387B2A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901"/>
          <a:stretch/>
        </p:blipFill>
        <p:spPr bwMode="auto">
          <a:xfrm>
            <a:off x="0" y="1016000"/>
            <a:ext cx="4746299" cy="299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neuralnetworks">
            <a:extLst>
              <a:ext uri="{FF2B5EF4-FFF2-40B4-BE49-F238E27FC236}">
                <a16:creationId xmlns:a16="http://schemas.microsoft.com/office/drawing/2014/main" id="{B878B3FF-475A-485B-B555-341F79D8CF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099"/>
          <a:stretch/>
        </p:blipFill>
        <p:spPr bwMode="auto">
          <a:xfrm>
            <a:off x="4742597" y="603250"/>
            <a:ext cx="4401403" cy="38227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05CB922-9DFC-4F01-BD80-AB5F32DC5EAB}"/>
              </a:ext>
            </a:extLst>
          </p:cNvPr>
          <p:cNvSpPr/>
          <p:nvPr/>
        </p:nvSpPr>
        <p:spPr>
          <a:xfrm>
            <a:off x="0" y="4897279"/>
            <a:ext cx="3044423" cy="246221"/>
          </a:xfrm>
          <a:prstGeom prst="rect">
            <a:avLst/>
          </a:prstGeom>
        </p:spPr>
        <p:txBody>
          <a:bodyPr wrap="none">
            <a:spAutoFit/>
          </a:bodyPr>
          <a:lstStyle/>
          <a:p>
            <a:r>
              <a:rPr lang="en-US" sz="1000" dirty="0">
                <a:hlinkClick r:id="rId3"/>
              </a:rPr>
              <a:t>http://www.asimovinstitute.org/neural-network-zoo/</a:t>
            </a:r>
            <a:endParaRPr lang="en-US" sz="1000" dirty="0"/>
          </a:p>
        </p:txBody>
      </p:sp>
    </p:spTree>
    <p:extLst>
      <p:ext uri="{BB962C8B-B14F-4D97-AF65-F5344CB8AC3E}">
        <p14:creationId xmlns:p14="http://schemas.microsoft.com/office/powerpoint/2010/main" val="8415998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upload.wikimedia.org/wikipedia/commons/5/59/CUDA_processing_flow_%28En%29.PNG">
            <a:extLst>
              <a:ext uri="{FF2B5EF4-FFF2-40B4-BE49-F238E27FC236}">
                <a16:creationId xmlns:a16="http://schemas.microsoft.com/office/drawing/2014/main" id="{9D06C00A-1D1C-4EA6-BE28-6B6DF5550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68" y="1565955"/>
            <a:ext cx="2777312" cy="26845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CUDA and OpenCL</a:t>
            </a:r>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r>
              <a:rPr lang="en-US" dirty="0"/>
              <a:t>CUDA</a:t>
            </a:r>
          </a:p>
          <a:p>
            <a:pPr lvl="1"/>
            <a:r>
              <a:rPr lang="en-US" dirty="0"/>
              <a:t>Developed by Nvidia</a:t>
            </a:r>
          </a:p>
          <a:p>
            <a:pPr lvl="1"/>
            <a:r>
              <a:rPr lang="en-US" dirty="0"/>
              <a:t>For use on Nvidia or CUDA-enable GPUs</a:t>
            </a:r>
          </a:p>
          <a:p>
            <a:pPr lvl="1"/>
            <a:r>
              <a:rPr lang="en-US" dirty="0"/>
              <a:t>Parallelized functionality for linear algebra, sparse matrices, Fourier transforms, random numbers, solvers, graph processing, and more.</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r>
              <a:rPr lang="en-US" dirty="0"/>
              <a:t>OpenCL</a:t>
            </a:r>
          </a:p>
          <a:p>
            <a:pPr lvl="1"/>
            <a:r>
              <a:rPr lang="en-US" dirty="0"/>
              <a:t>Originally developed by Apple, maintained by the </a:t>
            </a:r>
            <a:r>
              <a:rPr lang="en-US" dirty="0" err="1"/>
              <a:t>Khronos</a:t>
            </a:r>
            <a:r>
              <a:rPr lang="en-US" dirty="0"/>
              <a:t> Group</a:t>
            </a:r>
          </a:p>
          <a:p>
            <a:pPr lvl="1"/>
            <a:r>
              <a:rPr lang="en-US" dirty="0"/>
              <a:t>For use in CPUs, GPUs, and FPGAs (for a variety of vendors)</a:t>
            </a:r>
          </a:p>
          <a:p>
            <a:pPr lvl="1"/>
            <a:r>
              <a:rPr lang="en-US" dirty="0"/>
              <a:t>Parallelized functionality for matrix algebra, vectors (especially images)</a:t>
            </a:r>
          </a:p>
        </p:txBody>
      </p:sp>
      <p:pic>
        <p:nvPicPr>
          <p:cNvPr id="6146" name="Picture 2" descr="Nvidia CUDA Logo.jpg">
            <a:extLst>
              <a:ext uri="{FF2B5EF4-FFF2-40B4-BE49-F238E27FC236}">
                <a16:creationId xmlns:a16="http://schemas.microsoft.com/office/drawing/2014/main" id="{FFA069B4-4D99-45D7-A0A8-EB770FACC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300" y="1245575"/>
            <a:ext cx="1291690" cy="782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penCL logo">
            <a:extLst>
              <a:ext uri="{FF2B5EF4-FFF2-40B4-BE49-F238E27FC236}">
                <a16:creationId xmlns:a16="http://schemas.microsoft.com/office/drawing/2014/main" id="{847A90FF-3321-45AF-AEAB-5118D0855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744" y="857985"/>
            <a:ext cx="1098056" cy="10980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1C4559-C864-46EC-8928-43B75BD8103B}"/>
              </a:ext>
            </a:extLst>
          </p:cNvPr>
          <p:cNvSpPr/>
          <p:nvPr/>
        </p:nvSpPr>
        <p:spPr>
          <a:xfrm>
            <a:off x="424674" y="4287189"/>
            <a:ext cx="2120900" cy="307777"/>
          </a:xfrm>
          <a:prstGeom prst="rect">
            <a:avLst/>
          </a:prstGeom>
        </p:spPr>
        <p:txBody>
          <a:bodyPr wrap="square">
            <a:spAutoFit/>
          </a:bodyPr>
          <a:lstStyle/>
          <a:p>
            <a:r>
              <a:rPr lang="en-US" sz="700" dirty="0"/>
              <a:t>CUDA Processing Flow by </a:t>
            </a:r>
            <a:r>
              <a:rPr lang="en-US" sz="700" dirty="0" err="1"/>
              <a:t>Tosaka</a:t>
            </a:r>
            <a:r>
              <a:rPr lang="en-US" sz="700" dirty="0"/>
              <a:t> [CC BY 3.0 (https://creativecommons.org/licenses/by/3.0)]</a:t>
            </a:r>
          </a:p>
        </p:txBody>
      </p:sp>
    </p:spTree>
    <p:extLst>
      <p:ext uri="{BB962C8B-B14F-4D97-AF65-F5344CB8AC3E}">
        <p14:creationId xmlns:p14="http://schemas.microsoft.com/office/powerpoint/2010/main" val="1620003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E6072-1FDE-3ACB-40EA-3EFDF8EC42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23A9C3-E7F6-200B-32DD-0CD3BA72A6AC}"/>
              </a:ext>
            </a:extLst>
          </p:cNvPr>
          <p:cNvSpPr>
            <a:spLocks noGrp="1"/>
          </p:cNvSpPr>
          <p:nvPr>
            <p:ph type="title"/>
          </p:nvPr>
        </p:nvSpPr>
        <p:spPr>
          <a:xfrm>
            <a:off x="319499" y="565744"/>
            <a:ext cx="3440787" cy="894665"/>
          </a:xfrm>
        </p:spPr>
        <p:txBody>
          <a:bodyPr/>
          <a:lstStyle/>
          <a:p>
            <a:r>
              <a:rPr lang="en-US" dirty="0"/>
              <a:t>Azure Machine Learning Studio</a:t>
            </a:r>
          </a:p>
        </p:txBody>
      </p:sp>
      <p:pic>
        <p:nvPicPr>
          <p:cNvPr id="4" name="Picture 3">
            <a:extLst>
              <a:ext uri="{FF2B5EF4-FFF2-40B4-BE49-F238E27FC236}">
                <a16:creationId xmlns:a16="http://schemas.microsoft.com/office/drawing/2014/main" id="{670B6B35-1EC4-FA98-9576-5AE5AB3B05DC}"/>
              </a:ext>
            </a:extLst>
          </p:cNvPr>
          <p:cNvPicPr>
            <a:picLocks noChangeAspect="1"/>
          </p:cNvPicPr>
          <p:nvPr/>
        </p:nvPicPr>
        <p:blipFill>
          <a:blip r:embed="rId2"/>
          <a:stretch>
            <a:fillRect/>
          </a:stretch>
        </p:blipFill>
        <p:spPr>
          <a:xfrm>
            <a:off x="0" y="1460409"/>
            <a:ext cx="9144000" cy="3521529"/>
          </a:xfrm>
          <a:prstGeom prst="rect">
            <a:avLst/>
          </a:prstGeom>
        </p:spPr>
      </p:pic>
      <p:sp>
        <p:nvSpPr>
          <p:cNvPr id="5" name="TextBox 4">
            <a:extLst>
              <a:ext uri="{FF2B5EF4-FFF2-40B4-BE49-F238E27FC236}">
                <a16:creationId xmlns:a16="http://schemas.microsoft.com/office/drawing/2014/main" id="{35EE290B-E65B-6530-E6A0-F30221AD3C29}"/>
              </a:ext>
            </a:extLst>
          </p:cNvPr>
          <p:cNvSpPr txBox="1"/>
          <p:nvPr/>
        </p:nvSpPr>
        <p:spPr>
          <a:xfrm>
            <a:off x="3861530" y="253660"/>
            <a:ext cx="5025911" cy="1200329"/>
          </a:xfrm>
          <a:prstGeom prst="rect">
            <a:avLst/>
          </a:prstGeom>
          <a:noFill/>
        </p:spPr>
        <p:txBody>
          <a:bodyPr wrap="square" rtlCol="0">
            <a:spAutoFit/>
          </a:bodyPr>
          <a:lstStyle/>
          <a:p>
            <a:r>
              <a:rPr lang="en-US" sz="1200" dirty="0"/>
              <a:t>Simplify and accelerate the building, training, and deployment of your machine learning models. Use automated machine learning to identify suitable algorithms and tune hyperparameters faster. Improve productivity and reduce costs with autoscaling compute and DevOps for machine learning. Seamlessly deploy to the cloud and the edge with one click.</a:t>
            </a:r>
          </a:p>
        </p:txBody>
      </p:sp>
      <p:sp>
        <p:nvSpPr>
          <p:cNvPr id="6" name="Rectangle 5">
            <a:extLst>
              <a:ext uri="{FF2B5EF4-FFF2-40B4-BE49-F238E27FC236}">
                <a16:creationId xmlns:a16="http://schemas.microsoft.com/office/drawing/2014/main" id="{1FC6592A-9850-24CF-B16E-F0EDDC743D21}"/>
              </a:ext>
            </a:extLst>
          </p:cNvPr>
          <p:cNvSpPr/>
          <p:nvPr/>
        </p:nvSpPr>
        <p:spPr>
          <a:xfrm>
            <a:off x="0" y="4881890"/>
            <a:ext cx="4572000" cy="253916"/>
          </a:xfrm>
          <a:prstGeom prst="rect">
            <a:avLst/>
          </a:prstGeom>
        </p:spPr>
        <p:txBody>
          <a:bodyPr>
            <a:spAutoFit/>
          </a:bodyPr>
          <a:lstStyle/>
          <a:p>
            <a:r>
              <a:rPr lang="en-US" sz="1050" dirty="0">
                <a:hlinkClick r:id="rId3"/>
              </a:rPr>
              <a:t>https://azure.microsoft.com/en-us/services/machine-learning-service/</a:t>
            </a:r>
            <a:endParaRPr lang="en-US" sz="1050" dirty="0"/>
          </a:p>
        </p:txBody>
      </p:sp>
      <p:pic>
        <p:nvPicPr>
          <p:cNvPr id="3" name="Picture 6" descr="microsoft machine learning services for Sale OFF 61%">
            <a:extLst>
              <a:ext uri="{FF2B5EF4-FFF2-40B4-BE49-F238E27FC236}">
                <a16:creationId xmlns:a16="http://schemas.microsoft.com/office/drawing/2014/main" id="{8D7792C3-8E3F-D37E-0893-8558087651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3707" y="219634"/>
            <a:ext cx="637329"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331390"/>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2840</TotalTime>
  <Words>7168</Words>
  <Application>Microsoft Office PowerPoint</Application>
  <PresentationFormat>On-screen Show (16:9)</PresentationFormat>
  <Paragraphs>1409</Paragraphs>
  <Slides>82</Slides>
  <Notes>8</Notes>
  <HiddenSlides>3</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82</vt:i4>
      </vt:variant>
    </vt:vector>
  </HeadingPairs>
  <TitlesOfParts>
    <vt:vector size="94" baseType="lpstr">
      <vt:lpstr>SFMono-Regular</vt:lpstr>
      <vt:lpstr>Lato</vt:lpstr>
      <vt:lpstr>Cambria</vt:lpstr>
      <vt:lpstr>Consolas</vt:lpstr>
      <vt:lpstr>Raleway</vt:lpstr>
      <vt:lpstr>Wingdings</vt:lpstr>
      <vt:lpstr>Segoe UI</vt:lpstr>
      <vt:lpstr>Arial</vt:lpstr>
      <vt:lpstr>Cambria Math</vt:lpstr>
      <vt:lpstr>inherit</vt:lpstr>
      <vt:lpstr>Swiss</vt:lpstr>
      <vt:lpstr>Equation</vt:lpstr>
      <vt:lpstr>Machine Learning and AI</vt:lpstr>
      <vt:lpstr>Overview</vt:lpstr>
      <vt:lpstr>Intro to Machine Learning</vt:lpstr>
      <vt:lpstr>Machine Learning and AI Options in the Azure Cloud</vt:lpstr>
      <vt:lpstr>PowerPoint Presentation</vt:lpstr>
      <vt:lpstr>Data Science Virtual Machine</vt:lpstr>
      <vt:lpstr>Azure AI Services</vt:lpstr>
      <vt:lpstr>Azure AI Services</vt:lpstr>
      <vt:lpstr>Azure Machine Learning Studio</vt:lpstr>
      <vt:lpstr>Azure AI Foundry</vt:lpstr>
      <vt:lpstr>Automated Machine Learning (When you’re too lazy busy to do it yourself…)</vt:lpstr>
      <vt:lpstr>AutoML</vt:lpstr>
      <vt:lpstr>Picking the Best Model</vt:lpstr>
      <vt:lpstr>Tracking ML Experiments: Two Ways</vt:lpstr>
      <vt:lpstr>MLOps Lifecycle in Azure Machine Learning</vt:lpstr>
      <vt:lpstr>Machine Learning Lab Assignment</vt:lpstr>
      <vt:lpstr>Large Language Models, RAG, and Prompt Flows</vt:lpstr>
      <vt:lpstr>What are Large Language Models?</vt:lpstr>
      <vt:lpstr>How Do LLMs Work?</vt:lpstr>
      <vt:lpstr>How Are They Trained?</vt:lpstr>
      <vt:lpstr>Transformers and Attention</vt:lpstr>
      <vt:lpstr>Places to Play with Open-Source Models</vt:lpstr>
      <vt:lpstr>Chat Playground</vt:lpstr>
      <vt:lpstr>Content Filters</vt:lpstr>
      <vt:lpstr>Fine-Tuning</vt:lpstr>
      <vt:lpstr>RAG: Retrieval Augmented Generation</vt:lpstr>
      <vt:lpstr>Prompt Flows</vt:lpstr>
      <vt:lpstr>Agents</vt:lpstr>
      <vt:lpstr>MLOps and Model Deployment</vt:lpstr>
      <vt:lpstr>“Now that my we have an ML model that they’re happy with, how do we go about using it in production?”</vt:lpstr>
      <vt:lpstr>Deployment Options</vt:lpstr>
      <vt:lpstr>Batch Scoring</vt:lpstr>
      <vt:lpstr>Databricks + Azure Data Factory</vt:lpstr>
      <vt:lpstr>Realtime Scoring</vt:lpstr>
      <vt:lpstr>Serverless Endpoints</vt:lpstr>
      <vt:lpstr>Deep Learning + GPU Acceleration</vt:lpstr>
      <vt:lpstr>Overview of Neural Networks</vt:lpstr>
      <vt:lpstr>Example LLM Architecture</vt:lpstr>
      <vt:lpstr>Matrix Multiplication in LLMs</vt:lpstr>
      <vt:lpstr>GPT-3 175B Configuration</vt:lpstr>
      <vt:lpstr>GPT Model Sizes</vt:lpstr>
      <vt:lpstr>Types of Processors (Well, the ones relevant to ML/DL/AI)</vt:lpstr>
      <vt:lpstr>Types of Processors </vt:lpstr>
      <vt:lpstr>ONNX</vt:lpstr>
      <vt:lpstr>Olive</vt:lpstr>
      <vt:lpstr>GGUF</vt:lpstr>
      <vt:lpstr>RISCy Business - ARM vs. x86 Processors</vt:lpstr>
      <vt:lpstr>Apple Silicon</vt:lpstr>
      <vt:lpstr>Precision, Precisely</vt:lpstr>
      <vt:lpstr>Whatever “Floats” your Boat ⛵</vt:lpstr>
      <vt:lpstr>Quantization</vt:lpstr>
      <vt:lpstr>Quantization (Example)</vt:lpstr>
      <vt:lpstr>CUDA and ROCm</vt:lpstr>
      <vt:lpstr>Triton and Metal</vt:lpstr>
      <vt:lpstr>In Closing…</vt:lpstr>
      <vt:lpstr>APPENDIX</vt:lpstr>
      <vt:lpstr>PowerPoint Presentation</vt:lpstr>
      <vt:lpstr>PowerPoint Presentation</vt:lpstr>
      <vt:lpstr>PowerPoint Presentation</vt:lpstr>
      <vt:lpstr>Machine Learning Deep Dive</vt:lpstr>
      <vt:lpstr>Linear Regression</vt:lpstr>
      <vt:lpstr>Regression Model Metrics</vt:lpstr>
      <vt:lpstr>Tree-Based Classification</vt:lpstr>
      <vt:lpstr>Divide and Conquer</vt:lpstr>
      <vt:lpstr>Classification Trees (ID3,CART,C4.5)</vt:lpstr>
      <vt:lpstr>Best Split</vt:lpstr>
      <vt:lpstr>Pruning Trees</vt:lpstr>
      <vt:lpstr>“Accuracy is the best indication of a good model.” – Wrong People</vt:lpstr>
      <vt:lpstr>Classification Model Metrics</vt:lpstr>
      <vt:lpstr>Clustering</vt:lpstr>
      <vt:lpstr>Computational Complexity</vt:lpstr>
      <vt:lpstr>Just Keep Modelin’</vt:lpstr>
      <vt:lpstr>Grid Search</vt:lpstr>
      <vt:lpstr>Regularization</vt:lpstr>
      <vt:lpstr>Common Parameters to Sweep</vt:lpstr>
      <vt:lpstr>Gradient Descent</vt:lpstr>
      <vt:lpstr>Cross Validation</vt:lpstr>
      <vt:lpstr> When to parallelize? </vt:lpstr>
      <vt:lpstr>Training Parallelization - Packages</vt:lpstr>
      <vt:lpstr>caret Example</vt:lpstr>
      <vt:lpstr>PowerPoint Presentation</vt:lpstr>
      <vt:lpstr>CUDA and OpenCL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161</cp:revision>
  <dcterms:created xsi:type="dcterms:W3CDTF">2019-01-02T02:35:54Z</dcterms:created>
  <dcterms:modified xsi:type="dcterms:W3CDTF">2025-11-05T21:17:34Z</dcterms:modified>
</cp:coreProperties>
</file>